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5.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112"/>
  </p:notesMasterIdLst>
  <p:handoutMasterIdLst>
    <p:handoutMasterId r:id="rId113"/>
  </p:handoutMasterIdLst>
  <p:sldIdLst>
    <p:sldId id="628" r:id="rId2"/>
    <p:sldId id="658" r:id="rId3"/>
    <p:sldId id="398" r:id="rId4"/>
    <p:sldId id="676" r:id="rId5"/>
    <p:sldId id="678" r:id="rId6"/>
    <p:sldId id="677" r:id="rId7"/>
    <p:sldId id="675" r:id="rId8"/>
    <p:sldId id="582" r:id="rId9"/>
    <p:sldId id="579" r:id="rId10"/>
    <p:sldId id="587" r:id="rId11"/>
    <p:sldId id="580" r:id="rId12"/>
    <p:sldId id="581" r:id="rId13"/>
    <p:sldId id="588" r:id="rId14"/>
    <p:sldId id="589" r:id="rId15"/>
    <p:sldId id="583" r:id="rId16"/>
    <p:sldId id="584" r:id="rId17"/>
    <p:sldId id="586" r:id="rId18"/>
    <p:sldId id="402" r:id="rId19"/>
    <p:sldId id="403" r:id="rId20"/>
    <p:sldId id="590" r:id="rId21"/>
    <p:sldId id="591" r:id="rId22"/>
    <p:sldId id="404" r:id="rId23"/>
    <p:sldId id="405" r:id="rId24"/>
    <p:sldId id="393" r:id="rId25"/>
    <p:sldId id="390" r:id="rId26"/>
    <p:sldId id="592" r:id="rId27"/>
    <p:sldId id="593" r:id="rId28"/>
    <p:sldId id="396" r:id="rId29"/>
    <p:sldId id="621" r:id="rId30"/>
    <p:sldId id="397" r:id="rId31"/>
    <p:sldId id="406" r:id="rId32"/>
    <p:sldId id="422" r:id="rId33"/>
    <p:sldId id="423" r:id="rId34"/>
    <p:sldId id="407" r:id="rId35"/>
    <p:sldId id="424" r:id="rId36"/>
    <p:sldId id="425" r:id="rId37"/>
    <p:sldId id="408" r:id="rId38"/>
    <p:sldId id="426" r:id="rId39"/>
    <p:sldId id="427" r:id="rId40"/>
    <p:sldId id="603" r:id="rId41"/>
    <p:sldId id="595" r:id="rId42"/>
    <p:sldId id="604" r:id="rId43"/>
    <p:sldId id="428" r:id="rId44"/>
    <p:sldId id="409" r:id="rId45"/>
    <p:sldId id="597" r:id="rId46"/>
    <p:sldId id="598" r:id="rId47"/>
    <p:sldId id="410" r:id="rId48"/>
    <p:sldId id="430" r:id="rId49"/>
    <p:sldId id="661" r:id="rId50"/>
    <p:sldId id="411" r:id="rId51"/>
    <p:sldId id="599" r:id="rId52"/>
    <p:sldId id="600" r:id="rId53"/>
    <p:sldId id="412" r:id="rId54"/>
    <p:sldId id="601" r:id="rId55"/>
    <p:sldId id="602" r:id="rId56"/>
    <p:sldId id="413" r:id="rId57"/>
    <p:sldId id="414" r:id="rId58"/>
    <p:sldId id="605" r:id="rId59"/>
    <p:sldId id="606" r:id="rId60"/>
    <p:sldId id="415" r:id="rId61"/>
    <p:sldId id="608" r:id="rId62"/>
    <p:sldId id="607" r:id="rId63"/>
    <p:sldId id="622" r:id="rId64"/>
    <p:sldId id="416" r:id="rId65"/>
    <p:sldId id="417" r:id="rId66"/>
    <p:sldId id="418" r:id="rId67"/>
    <p:sldId id="419" r:id="rId68"/>
    <p:sldId id="624" r:id="rId69"/>
    <p:sldId id="420" r:id="rId70"/>
    <p:sldId id="610" r:id="rId71"/>
    <p:sldId id="609" r:id="rId72"/>
    <p:sldId id="611" r:id="rId73"/>
    <p:sldId id="612" r:id="rId74"/>
    <p:sldId id="613" r:id="rId75"/>
    <p:sldId id="614" r:id="rId76"/>
    <p:sldId id="623" r:id="rId77"/>
    <p:sldId id="421" r:id="rId78"/>
    <p:sldId id="631" r:id="rId79"/>
    <p:sldId id="633" r:id="rId80"/>
    <p:sldId id="634" r:id="rId81"/>
    <p:sldId id="663" r:id="rId82"/>
    <p:sldId id="664" r:id="rId83"/>
    <p:sldId id="639" r:id="rId84"/>
    <p:sldId id="640" r:id="rId85"/>
    <p:sldId id="665" r:id="rId86"/>
    <p:sldId id="666" r:id="rId87"/>
    <p:sldId id="667" r:id="rId88"/>
    <p:sldId id="668" r:id="rId89"/>
    <p:sldId id="669" r:id="rId90"/>
    <p:sldId id="642" r:id="rId91"/>
    <p:sldId id="643" r:id="rId92"/>
    <p:sldId id="670" r:id="rId93"/>
    <p:sldId id="671" r:id="rId94"/>
    <p:sldId id="644" r:id="rId95"/>
    <p:sldId id="645" r:id="rId96"/>
    <p:sldId id="646" r:id="rId97"/>
    <p:sldId id="647" r:id="rId98"/>
    <p:sldId id="648" r:id="rId99"/>
    <p:sldId id="649" r:id="rId100"/>
    <p:sldId id="650" r:id="rId101"/>
    <p:sldId id="651" r:id="rId102"/>
    <p:sldId id="672" r:id="rId103"/>
    <p:sldId id="652" r:id="rId104"/>
    <p:sldId id="653" r:id="rId105"/>
    <p:sldId id="654" r:id="rId106"/>
    <p:sldId id="655" r:id="rId107"/>
    <p:sldId id="656" r:id="rId108"/>
    <p:sldId id="657" r:id="rId109"/>
    <p:sldId id="487" r:id="rId110"/>
    <p:sldId id="679" r:id="rId111"/>
  </p:sldIdLst>
  <p:sldSz cx="9144000" cy="6858000" type="screen4x3"/>
  <p:notesSz cx="6934200" cy="9220200"/>
  <p:defaultTextStyle>
    <a:defPPr>
      <a:defRPr lang="en-US"/>
    </a:defPPr>
    <a:lvl1pPr algn="l" rtl="0" fontAlgn="base">
      <a:spcBef>
        <a:spcPct val="0"/>
      </a:spcBef>
      <a:spcAft>
        <a:spcPct val="0"/>
      </a:spcAft>
      <a:defRPr sz="4800" kern="1200">
        <a:solidFill>
          <a:schemeClr val="bg1"/>
        </a:solidFill>
        <a:latin typeface="Arial" charset="0"/>
        <a:ea typeface="+mn-ea"/>
        <a:cs typeface="+mn-cs"/>
      </a:defRPr>
    </a:lvl1pPr>
    <a:lvl2pPr marL="457032" algn="l" rtl="0" fontAlgn="base">
      <a:spcBef>
        <a:spcPct val="0"/>
      </a:spcBef>
      <a:spcAft>
        <a:spcPct val="0"/>
      </a:spcAft>
      <a:defRPr sz="4800" kern="1200">
        <a:solidFill>
          <a:schemeClr val="bg1"/>
        </a:solidFill>
        <a:latin typeface="Arial" charset="0"/>
        <a:ea typeface="+mn-ea"/>
        <a:cs typeface="+mn-cs"/>
      </a:defRPr>
    </a:lvl2pPr>
    <a:lvl3pPr marL="914062" algn="l" rtl="0" fontAlgn="base">
      <a:spcBef>
        <a:spcPct val="0"/>
      </a:spcBef>
      <a:spcAft>
        <a:spcPct val="0"/>
      </a:spcAft>
      <a:defRPr sz="4800" kern="1200">
        <a:solidFill>
          <a:schemeClr val="bg1"/>
        </a:solidFill>
        <a:latin typeface="Arial" charset="0"/>
        <a:ea typeface="+mn-ea"/>
        <a:cs typeface="+mn-cs"/>
      </a:defRPr>
    </a:lvl3pPr>
    <a:lvl4pPr marL="1371093" algn="l" rtl="0" fontAlgn="base">
      <a:spcBef>
        <a:spcPct val="0"/>
      </a:spcBef>
      <a:spcAft>
        <a:spcPct val="0"/>
      </a:spcAft>
      <a:defRPr sz="4800" kern="1200">
        <a:solidFill>
          <a:schemeClr val="bg1"/>
        </a:solidFill>
        <a:latin typeface="Arial" charset="0"/>
        <a:ea typeface="+mn-ea"/>
        <a:cs typeface="+mn-cs"/>
      </a:defRPr>
    </a:lvl4pPr>
    <a:lvl5pPr marL="1828125" algn="l" rtl="0" fontAlgn="base">
      <a:spcBef>
        <a:spcPct val="0"/>
      </a:spcBef>
      <a:spcAft>
        <a:spcPct val="0"/>
      </a:spcAft>
      <a:defRPr sz="4800" kern="1200">
        <a:solidFill>
          <a:schemeClr val="bg1"/>
        </a:solidFill>
        <a:latin typeface="Arial" charset="0"/>
        <a:ea typeface="+mn-ea"/>
        <a:cs typeface="+mn-cs"/>
      </a:defRPr>
    </a:lvl5pPr>
    <a:lvl6pPr marL="2285156" algn="l" defTabSz="914062" rtl="0" eaLnBrk="1" latinLnBrk="0" hangingPunct="1">
      <a:defRPr sz="4800" kern="1200">
        <a:solidFill>
          <a:schemeClr val="bg1"/>
        </a:solidFill>
        <a:latin typeface="Arial" charset="0"/>
        <a:ea typeface="+mn-ea"/>
        <a:cs typeface="+mn-cs"/>
      </a:defRPr>
    </a:lvl6pPr>
    <a:lvl7pPr marL="2742187" algn="l" defTabSz="914062" rtl="0" eaLnBrk="1" latinLnBrk="0" hangingPunct="1">
      <a:defRPr sz="4800" kern="1200">
        <a:solidFill>
          <a:schemeClr val="bg1"/>
        </a:solidFill>
        <a:latin typeface="Arial" charset="0"/>
        <a:ea typeface="+mn-ea"/>
        <a:cs typeface="+mn-cs"/>
      </a:defRPr>
    </a:lvl7pPr>
    <a:lvl8pPr marL="3199218" algn="l" defTabSz="914062" rtl="0" eaLnBrk="1" latinLnBrk="0" hangingPunct="1">
      <a:defRPr sz="4800" kern="1200">
        <a:solidFill>
          <a:schemeClr val="bg1"/>
        </a:solidFill>
        <a:latin typeface="Arial" charset="0"/>
        <a:ea typeface="+mn-ea"/>
        <a:cs typeface="+mn-cs"/>
      </a:defRPr>
    </a:lvl8pPr>
    <a:lvl9pPr marL="3656249" algn="l" defTabSz="914062" rtl="0" eaLnBrk="1" latinLnBrk="0" hangingPunct="1">
      <a:defRPr sz="4800" kern="1200">
        <a:solidFill>
          <a:schemeClr val="bg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4">
          <p15:clr>
            <a:srgbClr val="A4A3A4"/>
          </p15:clr>
        </p15:guide>
        <p15:guide id="2" pos="218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0066"/>
    <a:srgbClr val="00458B"/>
    <a:srgbClr val="DDDDDD"/>
    <a:srgbClr val="969696"/>
    <a:srgbClr val="B2B2B2"/>
    <a:srgbClr val="00AADD"/>
    <a:srgbClr val="993388"/>
    <a:srgbClr val="005A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1407" autoAdjust="0"/>
  </p:normalViewPr>
  <p:slideViewPr>
    <p:cSldViewPr snapToObjects="1">
      <p:cViewPr varScale="1">
        <p:scale>
          <a:sx n="70" d="100"/>
          <a:sy n="70" d="100"/>
        </p:scale>
        <p:origin x="1205"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28"/>
    </p:cViewPr>
  </p:sorterViewPr>
  <p:notesViewPr>
    <p:cSldViewPr snapToObjects="1">
      <p:cViewPr varScale="1">
        <p:scale>
          <a:sx n="59" d="100"/>
          <a:sy n="59" d="100"/>
        </p:scale>
        <p:origin x="-1644" y="-90"/>
      </p:cViewPr>
      <p:guideLst>
        <p:guide orient="horz" pos="2904"/>
        <p:guide pos="218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43.png"/><Relationship Id="rId16" Type="http://schemas.openxmlformats.org/officeDocument/2006/relationships/image" Target="../media/image57.png"/><Relationship Id="rId1" Type="http://schemas.openxmlformats.org/officeDocument/2006/relationships/image" Target="../media/image42.png"/><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925">
              <a:defRPr sz="1200">
                <a:solidFill>
                  <a:schemeClr val="tx1"/>
                </a:solidFill>
              </a:defRPr>
            </a:lvl1pPr>
          </a:lstStyle>
          <a:p>
            <a:endParaRPr lang="en-US"/>
          </a:p>
        </p:txBody>
      </p:sp>
      <p:sp>
        <p:nvSpPr>
          <p:cNvPr id="265219" name="Rectangle 3"/>
          <p:cNvSpPr>
            <a:spLocks noGrp="1" noChangeArrowheads="1"/>
          </p:cNvSpPr>
          <p:nvPr>
            <p:ph type="dt" sz="quarter" idx="1"/>
          </p:nvPr>
        </p:nvSpPr>
        <p:spPr bwMode="auto">
          <a:xfrm>
            <a:off x="3927475"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925">
              <a:defRPr sz="1200">
                <a:solidFill>
                  <a:schemeClr val="tx1"/>
                </a:solidFill>
              </a:defRPr>
            </a:lvl1pPr>
          </a:lstStyle>
          <a:p>
            <a:endParaRPr lang="en-US"/>
          </a:p>
        </p:txBody>
      </p:sp>
      <p:sp>
        <p:nvSpPr>
          <p:cNvPr id="265220" name="Rectangle 4"/>
          <p:cNvSpPr>
            <a:spLocks noGrp="1" noChangeArrowheads="1"/>
          </p:cNvSpPr>
          <p:nvPr>
            <p:ph type="ftr" sz="quarter" idx="2"/>
          </p:nvPr>
        </p:nvSpPr>
        <p:spPr bwMode="auto">
          <a:xfrm>
            <a:off x="0" y="8758238"/>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925">
              <a:defRPr sz="1200">
                <a:solidFill>
                  <a:schemeClr val="tx1"/>
                </a:solidFill>
              </a:defRPr>
            </a:lvl1pPr>
          </a:lstStyle>
          <a:p>
            <a:endParaRPr lang="en-US"/>
          </a:p>
        </p:txBody>
      </p:sp>
      <p:sp>
        <p:nvSpPr>
          <p:cNvPr id="265221" name="Rectangle 5"/>
          <p:cNvSpPr>
            <a:spLocks noGrp="1" noChangeArrowheads="1"/>
          </p:cNvSpPr>
          <p:nvPr>
            <p:ph type="sldNum" sz="quarter" idx="3"/>
          </p:nvPr>
        </p:nvSpPr>
        <p:spPr bwMode="auto">
          <a:xfrm>
            <a:off x="3927475" y="8758238"/>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925">
              <a:defRPr sz="1200">
                <a:solidFill>
                  <a:schemeClr val="tx1"/>
                </a:solidFill>
              </a:defRPr>
            </a:lvl1pPr>
          </a:lstStyle>
          <a:p>
            <a:fld id="{1F644DA3-89CF-4DC9-A4CA-5C7DA4B8FB8F}" type="slidenum">
              <a:rPr lang="en-US"/>
              <a:pPr/>
              <a:t>‹#›</a:t>
            </a:fld>
            <a:endParaRPr lang="en-US"/>
          </a:p>
        </p:txBody>
      </p:sp>
    </p:spTree>
    <p:extLst>
      <p:ext uri="{BB962C8B-B14F-4D97-AF65-F5344CB8AC3E}">
        <p14:creationId xmlns:p14="http://schemas.microsoft.com/office/powerpoint/2010/main" val="3513034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925">
              <a:defRPr sz="1200">
                <a:solidFill>
                  <a:schemeClr val="tx1"/>
                </a:solidFill>
              </a:defRPr>
            </a:lvl1pPr>
          </a:lstStyle>
          <a:p>
            <a:endParaRPr lang="en-US"/>
          </a:p>
        </p:txBody>
      </p:sp>
      <p:sp>
        <p:nvSpPr>
          <p:cNvPr id="227331" name="Rectangle 3"/>
          <p:cNvSpPr>
            <a:spLocks noGrp="1" noChangeArrowheads="1"/>
          </p:cNvSpPr>
          <p:nvPr>
            <p:ph type="dt" idx="1"/>
          </p:nvPr>
        </p:nvSpPr>
        <p:spPr bwMode="auto">
          <a:xfrm>
            <a:off x="3929063" y="0"/>
            <a:ext cx="3005137"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925">
              <a:defRPr sz="1200">
                <a:solidFill>
                  <a:schemeClr val="tx1"/>
                </a:solidFill>
              </a:defRPr>
            </a:lvl1pPr>
          </a:lstStyle>
          <a:p>
            <a:endParaRPr lang="en-US"/>
          </a:p>
        </p:txBody>
      </p:sp>
      <p:sp>
        <p:nvSpPr>
          <p:cNvPr id="76804" name="Rectangle 4"/>
          <p:cNvSpPr>
            <a:spLocks noGrp="1" noRot="1" noChangeAspect="1" noChangeArrowheads="1" noTextEdit="1"/>
          </p:cNvSpPr>
          <p:nvPr>
            <p:ph type="sldImg" idx="2"/>
          </p:nvPr>
        </p:nvSpPr>
        <p:spPr bwMode="auto">
          <a:xfrm>
            <a:off x="1716088" y="692150"/>
            <a:ext cx="3597275" cy="2698750"/>
          </a:xfrm>
          <a:prstGeom prst="rect">
            <a:avLst/>
          </a:prstGeom>
          <a:noFill/>
          <a:ln w="9525">
            <a:solidFill>
              <a:srgbClr val="000000"/>
            </a:solidFill>
            <a:miter lim="800000"/>
            <a:headEnd/>
            <a:tailEnd/>
          </a:ln>
        </p:spPr>
      </p:sp>
      <p:sp>
        <p:nvSpPr>
          <p:cNvPr id="227333" name="Rectangle 5"/>
          <p:cNvSpPr>
            <a:spLocks noGrp="1" noChangeArrowheads="1"/>
          </p:cNvSpPr>
          <p:nvPr>
            <p:ph type="body" sz="quarter" idx="3"/>
          </p:nvPr>
        </p:nvSpPr>
        <p:spPr bwMode="auto">
          <a:xfrm>
            <a:off x="923925" y="3619500"/>
            <a:ext cx="5362575" cy="490855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7334" name="Rectangle 6"/>
          <p:cNvSpPr>
            <a:spLocks noGrp="1" noChangeArrowheads="1"/>
          </p:cNvSpPr>
          <p:nvPr>
            <p:ph type="ftr" sz="quarter" idx="4"/>
          </p:nvPr>
        </p:nvSpPr>
        <p:spPr bwMode="auto">
          <a:xfrm>
            <a:off x="0" y="8759825"/>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925">
              <a:defRPr sz="1200">
                <a:solidFill>
                  <a:schemeClr val="tx1"/>
                </a:solidFill>
              </a:defRPr>
            </a:lvl1pPr>
          </a:lstStyle>
          <a:p>
            <a:endParaRPr lang="en-US"/>
          </a:p>
        </p:txBody>
      </p:sp>
      <p:sp>
        <p:nvSpPr>
          <p:cNvPr id="227335" name="Rectangle 7"/>
          <p:cNvSpPr>
            <a:spLocks noGrp="1" noChangeArrowheads="1"/>
          </p:cNvSpPr>
          <p:nvPr>
            <p:ph type="sldNum" sz="quarter" idx="5"/>
          </p:nvPr>
        </p:nvSpPr>
        <p:spPr bwMode="auto">
          <a:xfrm>
            <a:off x="3929063" y="8759825"/>
            <a:ext cx="3005137"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925">
              <a:defRPr sz="1200">
                <a:solidFill>
                  <a:schemeClr val="tx1"/>
                </a:solidFill>
              </a:defRPr>
            </a:lvl1pPr>
          </a:lstStyle>
          <a:p>
            <a:fld id="{B27AFCB4-DC15-4D2D-9053-E250ADB4081C}" type="slidenum">
              <a:rPr lang="en-US"/>
              <a:pPr/>
              <a:t>‹#›</a:t>
            </a:fld>
            <a:endParaRPr lang="en-US"/>
          </a:p>
        </p:txBody>
      </p:sp>
    </p:spTree>
    <p:extLst>
      <p:ext uri="{BB962C8B-B14F-4D97-AF65-F5344CB8AC3E}">
        <p14:creationId xmlns:p14="http://schemas.microsoft.com/office/powerpoint/2010/main" val="2968526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032" algn="l" rtl="0" eaLnBrk="0" fontAlgn="base" hangingPunct="0">
      <a:spcBef>
        <a:spcPct val="30000"/>
      </a:spcBef>
      <a:spcAft>
        <a:spcPct val="0"/>
      </a:spcAft>
      <a:defRPr sz="1200" kern="1200">
        <a:solidFill>
          <a:schemeClr val="tx1"/>
        </a:solidFill>
        <a:latin typeface="Arial" charset="0"/>
        <a:ea typeface="+mn-ea"/>
        <a:cs typeface="+mn-cs"/>
      </a:defRPr>
    </a:lvl2pPr>
    <a:lvl3pPr marL="914062" algn="l" rtl="0" eaLnBrk="0" fontAlgn="base" hangingPunct="0">
      <a:spcBef>
        <a:spcPct val="30000"/>
      </a:spcBef>
      <a:spcAft>
        <a:spcPct val="0"/>
      </a:spcAft>
      <a:defRPr sz="1200" kern="1200">
        <a:solidFill>
          <a:schemeClr val="tx1"/>
        </a:solidFill>
        <a:latin typeface="Arial" charset="0"/>
        <a:ea typeface="+mn-ea"/>
        <a:cs typeface="+mn-cs"/>
      </a:defRPr>
    </a:lvl3pPr>
    <a:lvl4pPr marL="1371093" algn="l" rtl="0" eaLnBrk="0" fontAlgn="base" hangingPunct="0">
      <a:spcBef>
        <a:spcPct val="30000"/>
      </a:spcBef>
      <a:spcAft>
        <a:spcPct val="0"/>
      </a:spcAft>
      <a:defRPr sz="1200" kern="1200">
        <a:solidFill>
          <a:schemeClr val="tx1"/>
        </a:solidFill>
        <a:latin typeface="Arial" charset="0"/>
        <a:ea typeface="+mn-ea"/>
        <a:cs typeface="+mn-cs"/>
      </a:defRPr>
    </a:lvl4pPr>
    <a:lvl5pPr marL="1828125" algn="l" rtl="0" eaLnBrk="0" fontAlgn="base" hangingPunct="0">
      <a:spcBef>
        <a:spcPct val="30000"/>
      </a:spcBef>
      <a:spcAft>
        <a:spcPct val="0"/>
      </a:spcAft>
      <a:defRPr sz="1200" kern="1200">
        <a:solidFill>
          <a:schemeClr val="tx1"/>
        </a:solidFill>
        <a:latin typeface="Arial" charset="0"/>
        <a:ea typeface="+mn-ea"/>
        <a:cs typeface="+mn-cs"/>
      </a:defRPr>
    </a:lvl5pPr>
    <a:lvl6pPr marL="2285156" algn="l" defTabSz="914062" rtl="0" eaLnBrk="1" latinLnBrk="0" hangingPunct="1">
      <a:defRPr sz="1200" kern="1200">
        <a:solidFill>
          <a:schemeClr val="tx1"/>
        </a:solidFill>
        <a:latin typeface="+mn-lt"/>
        <a:ea typeface="+mn-ea"/>
        <a:cs typeface="+mn-cs"/>
      </a:defRPr>
    </a:lvl6pPr>
    <a:lvl7pPr marL="2742187" algn="l" defTabSz="914062" rtl="0" eaLnBrk="1" latinLnBrk="0" hangingPunct="1">
      <a:defRPr sz="1200" kern="1200">
        <a:solidFill>
          <a:schemeClr val="tx1"/>
        </a:solidFill>
        <a:latin typeface="+mn-lt"/>
        <a:ea typeface="+mn-ea"/>
        <a:cs typeface="+mn-cs"/>
      </a:defRPr>
    </a:lvl7pPr>
    <a:lvl8pPr marL="3199218" algn="l" defTabSz="914062" rtl="0" eaLnBrk="1" latinLnBrk="0" hangingPunct="1">
      <a:defRPr sz="1200" kern="1200">
        <a:solidFill>
          <a:schemeClr val="tx1"/>
        </a:solidFill>
        <a:latin typeface="+mn-lt"/>
        <a:ea typeface="+mn-ea"/>
        <a:cs typeface="+mn-cs"/>
      </a:defRPr>
    </a:lvl8pPr>
    <a:lvl9pPr marL="3656249" algn="l" defTabSz="91406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mk:@MSITStore:C:\RevitAPI%202009\Revit%202009%20SDK\RevitAPI.chm::/html/T_Autodesk_Revit_Parameters_ExternalDefinition.htm"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8" Type="http://schemas.openxmlformats.org/officeDocument/2006/relationships/hyperlink" Target="https://www.revitapidocs.com/2019/c2fd995c-95c0-58fb-f5de-f3246cbc5600.htm" TargetMode="External"/><Relationship Id="rId3" Type="http://schemas.openxmlformats.org/officeDocument/2006/relationships/hyperlink" Target="https://www.revitapidocs.com/2019/db03274b-a107-aa32-9034-f3e0df4bb1ec.htm" TargetMode="External"/><Relationship Id="rId7" Type="http://schemas.openxmlformats.org/officeDocument/2006/relationships/hyperlink" Target="https://www.revitapidocs.com/2019/0f1faf70-46a4-71a1-63c0-3425dfc691a0.htm" TargetMode="External"/><Relationship Id="rId2" Type="http://schemas.openxmlformats.org/officeDocument/2006/relationships/slide" Target="../slides/slide107.xml"/><Relationship Id="rId1" Type="http://schemas.openxmlformats.org/officeDocument/2006/relationships/notesMaster" Target="../notesMasters/notesMaster1.xml"/><Relationship Id="rId6" Type="http://schemas.openxmlformats.org/officeDocument/2006/relationships/hyperlink" Target="http://msdn2.microsoft.com/en-us/library/a28wyd50" TargetMode="External"/><Relationship Id="rId5" Type="http://schemas.openxmlformats.org/officeDocument/2006/relationships/hyperlink" Target="https://www.revitapidocs.com/2019/d28155ae-817b-1f31-9c3f-c9c6a28acc0d.htm" TargetMode="External"/><Relationship Id="rId4" Type="http://schemas.openxmlformats.org/officeDocument/2006/relationships/hyperlink" Target="https://www.revitapidocs.com/2019/44f3f7b1-3229-3404-93c9-dc5e70337dd6.htm" TargetMode="External"/></Relationships>
</file>

<file path=ppt/notesSlides/_rels/notesSlide99.xml.rels><?xml version="1.0" encoding="UTF-8" standalone="yes"?>
<Relationships xmlns="http://schemas.openxmlformats.org/package/2006/relationships"><Relationship Id="rId8" Type="http://schemas.openxmlformats.org/officeDocument/2006/relationships/hyperlink" Target="https://www.revitapidocs.com/2019/b0fd6ef8-a0ef-9cf4-5bc2-8cd65f81f648.htm" TargetMode="External"/><Relationship Id="rId3" Type="http://schemas.openxmlformats.org/officeDocument/2006/relationships/hyperlink" Target="https://www.revitapidocs.com/2019/db03274b-a107-aa32-9034-f3e0df4bb1ec.htm" TargetMode="External"/><Relationship Id="rId7" Type="http://schemas.openxmlformats.org/officeDocument/2006/relationships/hyperlink" Target="http://msdn2.microsoft.com/en-us/library/s1wwdcbf"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msdn2.microsoft.com/en-us/library/643eft0t" TargetMode="External"/><Relationship Id="rId5" Type="http://schemas.openxmlformats.org/officeDocument/2006/relationships/hyperlink" Target="https://www.revitapidocs.com/2019/c2fd995c-95c0-58fb-f5de-f3246cbc5600.htm" TargetMode="External"/><Relationship Id="rId4" Type="http://schemas.openxmlformats.org/officeDocument/2006/relationships/hyperlink" Target="https://www.revitapidocs.com/2019/44f3f7b1-3229-3404-93c9-dc5e70337dd6.ht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ABB43D-4417-45FE-B912-D47F92A50079}" type="slidenum">
              <a:rPr lang="en-US"/>
              <a:pPr/>
              <a:t>1</a:t>
            </a:fld>
            <a:endParaRPr lang="en-US"/>
          </a:p>
        </p:txBody>
      </p:sp>
      <p:sp>
        <p:nvSpPr>
          <p:cNvPr id="707586" name="Rectangle 2"/>
          <p:cNvSpPr>
            <a:spLocks noGrp="1" noRot="1" noChangeAspect="1" noChangeArrowheads="1" noTextEdit="1"/>
          </p:cNvSpPr>
          <p:nvPr>
            <p:ph type="sldImg"/>
          </p:nvPr>
        </p:nvSpPr>
        <p:spPr>
          <a:xfrm>
            <a:off x="1716088" y="692150"/>
            <a:ext cx="3597275" cy="2698750"/>
          </a:xfrm>
          <a:ln/>
        </p:spPr>
      </p:sp>
      <p:sp>
        <p:nvSpPr>
          <p:cNvPr id="707587" name="Rectangle 3"/>
          <p:cNvSpPr>
            <a:spLocks noGrp="1" noChangeArrowheads="1"/>
          </p:cNvSpPr>
          <p:nvPr>
            <p:ph type="body" idx="1"/>
          </p:nvPr>
        </p:nvSpPr>
        <p:spPr/>
        <p:txBody>
          <a:bodyPr/>
          <a:lstStyle/>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418CAAFC-9BFF-413D-BFD9-2DD70F6979C8}" type="slidenum">
              <a:rPr lang="en-US"/>
              <a:pPr/>
              <a:t>14</a:t>
            </a:fld>
            <a:endParaRPr lang="en-US"/>
          </a:p>
        </p:txBody>
      </p:sp>
      <p:sp>
        <p:nvSpPr>
          <p:cNvPr id="86019" name="Rectangle 2"/>
          <p:cNvSpPr>
            <a:spLocks noGrp="1" noRot="1" noChangeAspect="1" noChangeArrowheads="1" noTextEdit="1"/>
          </p:cNvSpPr>
          <p:nvPr>
            <p:ph type="sldImg"/>
          </p:nvPr>
        </p:nvSpPr>
        <p:spPr>
          <a:xfrm>
            <a:off x="1162050" y="692150"/>
            <a:ext cx="4610100" cy="3457575"/>
          </a:xfrm>
          <a:ln/>
        </p:spPr>
      </p:sp>
      <p:sp>
        <p:nvSpPr>
          <p:cNvPr id="86020" name="Rectangle 3"/>
          <p:cNvSpPr>
            <a:spLocks noGrp="1" noChangeArrowheads="1"/>
          </p:cNvSpPr>
          <p:nvPr>
            <p:ph type="body" idx="1"/>
          </p:nvPr>
        </p:nvSpPr>
        <p:spPr>
          <a:xfrm>
            <a:off x="923925" y="4379913"/>
            <a:ext cx="5086350" cy="4148137"/>
          </a:xfrm>
          <a:noFill/>
          <a:ln/>
        </p:spPr>
        <p:txBody>
          <a:bodyPr/>
          <a:lstStyle/>
          <a:p>
            <a:r>
              <a:rPr lang="en-GB" sz="1200" kern="1200">
                <a:solidFill>
                  <a:schemeClr val="tx1"/>
                </a:solidFill>
                <a:latin typeface="Arial" charset="0"/>
                <a:ea typeface="+mn-ea"/>
                <a:cs typeface="+mn-cs"/>
              </a:rPr>
              <a:t>Revit Structure is used by a structural engineer to manage and combine data from several different sources: </a:t>
            </a:r>
          </a:p>
          <a:p>
            <a:pPr marL="180000" indent="-180000">
              <a:buFont typeface="Arial" pitchFamily="34" charset="0"/>
              <a:buChar char="•"/>
            </a:pPr>
            <a:r>
              <a:rPr lang="en-GB" sz="1200" kern="1200">
                <a:solidFill>
                  <a:schemeClr val="tx1"/>
                </a:solidFill>
                <a:latin typeface="Arial" charset="0"/>
                <a:ea typeface="+mn-ea"/>
                <a:cs typeface="+mn-cs"/>
              </a:rPr>
              <a:t>Architectural data, the building design, which can come from Revit Architecture, but also from other Autodesk or non-Autodesk products.</a:t>
            </a:r>
          </a:p>
          <a:p>
            <a:pPr marL="180000" indent="-180000">
              <a:buFont typeface="Arial" pitchFamily="34" charset="0"/>
              <a:buChar char="•"/>
            </a:pPr>
            <a:r>
              <a:rPr lang="en-GB" sz="1200" kern="1200">
                <a:solidFill>
                  <a:schemeClr val="tx1"/>
                </a:solidFill>
                <a:latin typeface="Arial" charset="0"/>
                <a:ea typeface="+mn-ea"/>
                <a:cs typeface="+mn-cs"/>
              </a:rPr>
              <a:t>Analysis data for stress analysis in external packages.</a:t>
            </a:r>
          </a:p>
          <a:p>
            <a:pPr marL="180000" indent="-180000">
              <a:buFont typeface="Arial" pitchFamily="34" charset="0"/>
              <a:buChar char="•"/>
            </a:pPr>
            <a:r>
              <a:rPr lang="en-GB" sz="1200" kern="1200">
                <a:solidFill>
                  <a:schemeClr val="tx1"/>
                </a:solidFill>
                <a:latin typeface="Arial" charset="0"/>
                <a:ea typeface="+mn-ea"/>
                <a:cs typeface="+mn-cs"/>
              </a:rPr>
              <a:t>Details which are designed based on the analysis results.</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E7BE07F4-491A-4A60-86F9-36109CED735B}" type="slidenum">
              <a:rPr lang="en-US"/>
              <a:pPr/>
              <a:t>109</a:t>
            </a:fld>
            <a:endParaRPr lang="en-US"/>
          </a:p>
        </p:txBody>
      </p:sp>
      <p:sp>
        <p:nvSpPr>
          <p:cNvPr id="149507" name="Rectangle 2"/>
          <p:cNvSpPr>
            <a:spLocks noGrp="1" noRot="1" noChangeAspect="1" noChangeArrowheads="1" noTextEdit="1"/>
          </p:cNvSpPr>
          <p:nvPr>
            <p:ph type="sldImg"/>
          </p:nvPr>
        </p:nvSpPr>
        <p:spPr>
          <a:xfrm>
            <a:off x="1716088" y="692150"/>
            <a:ext cx="3597275" cy="2698750"/>
          </a:xfrm>
          <a:ln/>
        </p:spPr>
      </p:sp>
      <p:sp>
        <p:nvSpPr>
          <p:cNvPr id="149508"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pPr/>
              <a:t>110</a:t>
            </a:fld>
            <a:endParaRPr lang="en-US" dirty="0"/>
          </a:p>
        </p:txBody>
      </p:sp>
    </p:spTree>
    <p:extLst>
      <p:ext uri="{BB962C8B-B14F-4D97-AF65-F5344CB8AC3E}">
        <p14:creationId xmlns:p14="http://schemas.microsoft.com/office/powerpoint/2010/main" val="1790401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C1C866BB-EAE3-486C-A1C3-FBF450DE36A2}" type="slidenum">
              <a:rPr lang="en-US"/>
              <a:pPr/>
              <a:t>15</a:t>
            </a:fld>
            <a:endParaRPr lang="en-US"/>
          </a:p>
        </p:txBody>
      </p:sp>
      <p:sp>
        <p:nvSpPr>
          <p:cNvPr id="87043"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C6008D0F-EA34-40E3-9AE5-632CFDE42D40}" type="slidenum">
              <a:rPr lang="en-US" sz="1200">
                <a:solidFill>
                  <a:schemeClr val="tx1"/>
                </a:solidFill>
              </a:rPr>
              <a:pPr algn="r" defTabSz="923925"/>
              <a:t>15</a:t>
            </a:fld>
            <a:endParaRPr lang="en-US" sz="1200">
              <a:solidFill>
                <a:schemeClr val="tx1"/>
              </a:solidFill>
            </a:endParaRPr>
          </a:p>
        </p:txBody>
      </p:sp>
      <p:sp>
        <p:nvSpPr>
          <p:cNvPr id="87044" name="Rectangle 2"/>
          <p:cNvSpPr>
            <a:spLocks noGrp="1" noRot="1" noChangeAspect="1" noChangeArrowheads="1" noTextEdit="1"/>
          </p:cNvSpPr>
          <p:nvPr>
            <p:ph type="sldImg"/>
          </p:nvPr>
        </p:nvSpPr>
        <p:spPr>
          <a:xfrm>
            <a:off x="1162050" y="692150"/>
            <a:ext cx="4610100" cy="3457575"/>
          </a:xfrm>
          <a:ln/>
        </p:spPr>
      </p:sp>
      <p:sp>
        <p:nvSpPr>
          <p:cNvPr id="87045" name="Rectangle 3"/>
          <p:cNvSpPr>
            <a:spLocks noGrp="1" noChangeArrowheads="1"/>
          </p:cNvSpPr>
          <p:nvPr>
            <p:ph type="body" idx="1"/>
          </p:nvPr>
        </p:nvSpPr>
        <p:spPr>
          <a:xfrm>
            <a:off x="693738" y="4379913"/>
            <a:ext cx="5546725" cy="4148137"/>
          </a:xfrm>
          <a:noFill/>
          <a:ln/>
        </p:spPr>
        <p:txBody>
          <a:bodyPr/>
          <a:lstStyle/>
          <a:p>
            <a:r>
              <a:rPr lang="en-GB" sz="1200" kern="1200">
                <a:solidFill>
                  <a:schemeClr val="tx1"/>
                </a:solidFill>
                <a:latin typeface="Arial" charset="0"/>
                <a:ea typeface="+mn-ea"/>
                <a:cs typeface="+mn-cs"/>
              </a:rPr>
              <a:t>In the context of the structural BIM, we focus on four C’s which require significant coordination between architects, structural engineers, fabricators and builders:</a:t>
            </a:r>
          </a:p>
          <a:p>
            <a:pPr marL="180000" indent="-180000">
              <a:buFont typeface="Arial" pitchFamily="34" charset="0"/>
              <a:buChar char="•"/>
            </a:pPr>
            <a:r>
              <a:rPr lang="en-GB" sz="1200" kern="1200">
                <a:solidFill>
                  <a:schemeClr val="tx1"/>
                </a:solidFill>
                <a:latin typeface="Arial" charset="0"/>
                <a:ea typeface="+mn-ea"/>
                <a:cs typeface="+mn-cs"/>
              </a:rPr>
              <a:t>Coordination</a:t>
            </a:r>
          </a:p>
          <a:p>
            <a:pPr marL="180000" indent="-180000">
              <a:buFont typeface="Arial" pitchFamily="34" charset="0"/>
              <a:buChar char="•"/>
            </a:pPr>
            <a:r>
              <a:rPr lang="en-GB" sz="1200" kern="1200">
                <a:solidFill>
                  <a:schemeClr val="tx1"/>
                </a:solidFill>
                <a:latin typeface="Arial" charset="0"/>
                <a:ea typeface="+mn-ea"/>
                <a:cs typeface="+mn-cs"/>
              </a:rPr>
              <a:t>Calculations</a:t>
            </a:r>
          </a:p>
          <a:p>
            <a:pPr marL="180000" indent="-180000">
              <a:buFont typeface="Arial" pitchFamily="34" charset="0"/>
              <a:buChar char="•"/>
            </a:pPr>
            <a:r>
              <a:rPr lang="en-GB" sz="1200" kern="1200">
                <a:solidFill>
                  <a:schemeClr val="tx1"/>
                </a:solidFill>
                <a:latin typeface="Arial" charset="0"/>
                <a:ea typeface="+mn-ea"/>
                <a:cs typeface="+mn-cs"/>
              </a:rPr>
              <a:t>Construction Documents</a:t>
            </a:r>
          </a:p>
          <a:p>
            <a:pPr marL="180000" indent="-180000">
              <a:buFont typeface="Arial" pitchFamily="34" charset="0"/>
              <a:buChar char="•"/>
            </a:pPr>
            <a:r>
              <a:rPr lang="en-GB" sz="1200" kern="1200">
                <a:solidFill>
                  <a:schemeClr val="tx1"/>
                </a:solidFill>
                <a:latin typeface="Arial" charset="0"/>
                <a:ea typeface="+mn-ea"/>
                <a:cs typeface="+mn-cs"/>
              </a:rPr>
              <a:t>Construction</a:t>
            </a:r>
          </a:p>
          <a:p>
            <a:r>
              <a:rPr lang="en-GB" sz="1200" kern="1200">
                <a:solidFill>
                  <a:schemeClr val="tx1"/>
                </a:solidFill>
                <a:latin typeface="Arial" charset="0"/>
                <a:ea typeface="+mn-ea"/>
                <a:cs typeface="+mn-cs"/>
              </a:rPr>
              <a:t>Developers and ADN partners can develop applications for each of the four Cs:</a:t>
            </a:r>
          </a:p>
          <a:p>
            <a:r>
              <a:rPr lang="en-US"/>
              <a:t>- Coordination with other disciplines</a:t>
            </a:r>
          </a:p>
          <a:p>
            <a:pPr lvl="1" eaLnBrk="1" hangingPunct="1">
              <a:buFontTx/>
              <a:buChar char="-"/>
            </a:pPr>
            <a:r>
              <a:rPr lang="en-US"/>
              <a:t>Using the rich information in RST and process it against other disciplines</a:t>
            </a:r>
          </a:p>
          <a:p>
            <a:pPr eaLnBrk="1" hangingPunct="1">
              <a:buFontTx/>
              <a:buChar char="-"/>
            </a:pPr>
            <a:r>
              <a:rPr lang="en-US"/>
              <a:t> Calculations or Analysis</a:t>
            </a:r>
          </a:p>
          <a:p>
            <a:pPr lvl="1" eaLnBrk="1" hangingPunct="1">
              <a:buFontTx/>
              <a:buChar char="-"/>
            </a:pPr>
            <a:r>
              <a:rPr lang="en-US"/>
              <a:t>Link analysis and design applications</a:t>
            </a:r>
          </a:p>
          <a:p>
            <a:pPr eaLnBrk="1" hangingPunct="1">
              <a:buFontTx/>
              <a:buChar char="-"/>
            </a:pPr>
            <a:r>
              <a:rPr lang="en-US"/>
              <a:t> Construction documentations</a:t>
            </a:r>
          </a:p>
          <a:p>
            <a:pPr lvl="1" eaLnBrk="1" hangingPunct="1">
              <a:buFontTx/>
              <a:buChar char="-"/>
            </a:pPr>
            <a:r>
              <a:rPr lang="en-US"/>
              <a:t>Focus on local standards</a:t>
            </a:r>
          </a:p>
          <a:p>
            <a:pPr lvl="1" eaLnBrk="1" hangingPunct="1">
              <a:buFontTx/>
              <a:buChar char="-"/>
            </a:pPr>
            <a:r>
              <a:rPr lang="en-US"/>
              <a:t>Automation</a:t>
            </a:r>
          </a:p>
          <a:p>
            <a:pPr eaLnBrk="1" hangingPunct="1">
              <a:buFontTx/>
              <a:buChar char="-"/>
            </a:pPr>
            <a:r>
              <a:rPr lang="en-US"/>
              <a:t> Construction</a:t>
            </a:r>
          </a:p>
          <a:p>
            <a:pPr lvl="1" eaLnBrk="1" hangingPunct="1">
              <a:buFontTx/>
              <a:buChar char="-"/>
            </a:pPr>
            <a:r>
              <a:rPr lang="en-US"/>
              <a:t>Use the information downstream for fabrication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82B3634-55FD-4BB8-9E23-FB849A934A0B}" type="slidenum">
              <a:rPr lang="en-US"/>
              <a:pPr/>
              <a:t>16</a:t>
            </a:fld>
            <a:endParaRPr lang="en-US"/>
          </a:p>
        </p:txBody>
      </p:sp>
      <p:sp>
        <p:nvSpPr>
          <p:cNvPr id="88067" name="Slide Image Placeholder 1"/>
          <p:cNvSpPr>
            <a:spLocks noGrp="1" noRot="1" noChangeAspect="1" noTextEdit="1"/>
          </p:cNvSpPr>
          <p:nvPr>
            <p:ph type="sldImg"/>
          </p:nvPr>
        </p:nvSpPr>
        <p:spPr>
          <a:xfrm>
            <a:off x="1716088" y="692150"/>
            <a:ext cx="3597275" cy="2698750"/>
          </a:xfrm>
          <a:ln/>
        </p:spPr>
      </p:sp>
      <p:sp>
        <p:nvSpPr>
          <p:cNvPr id="88068" name="Notes Placeholder 2"/>
          <p:cNvSpPr>
            <a:spLocks noGrp="1"/>
          </p:cNvSpPr>
          <p:nvPr>
            <p:ph type="body" idx="1"/>
          </p:nvPr>
        </p:nvSpPr>
        <p:spPr>
          <a:noFill/>
          <a:ln/>
        </p:spPr>
        <p:txBody>
          <a:bodyPr/>
          <a:lstStyle/>
          <a:p>
            <a:pPr eaLnBrk="1" hangingPunct="1"/>
            <a:r>
              <a:rPr lang="en-US" dirty="0"/>
              <a:t>As the API is robust, there are many areas of opportunity to port existing applications to RST or to develop new ones.</a:t>
            </a:r>
          </a:p>
          <a:p>
            <a:pPr eaLnBrk="1" hangingPunct="1"/>
            <a:r>
              <a:rPr lang="en-US" dirty="0"/>
              <a:t>The API is a great way to automate repetitive manual tasks such as reinforcement, framing modeling. There is also an opportunity to create dedicated Revit families and to drive their generation with the API such as steel connections. You can also imagine building wizard type applications that generate civil structures including soil, geometry reinforcement etc. The API is also built so you can link the RST model to your existing application and complete what RST does not do such as local standard drawings or schedules. With the API you can drive an application to generate a DWG file and then import it automatically in RST.</a:t>
            </a:r>
          </a:p>
          <a:p>
            <a:pPr eaLnBrk="1" hangingPunct="1"/>
            <a:endParaRPr lang="en-US" dirty="0"/>
          </a:p>
        </p:txBody>
      </p:sp>
      <p:sp>
        <p:nvSpPr>
          <p:cNvPr id="8806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9FD7378C-77EE-4CF2-A597-8325362F383A}" type="slidenum">
              <a:rPr lang="en-US" sz="1200">
                <a:solidFill>
                  <a:schemeClr val="tx1"/>
                </a:solidFill>
              </a:rPr>
              <a:pPr algn="r" defTabSz="923925"/>
              <a:t>16</a:t>
            </a:fld>
            <a:endParaRPr lang="en-US" sz="1200">
              <a:solidFill>
                <a:schemeClr val="tx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1F8DD387-E08B-4705-A1B5-54AF668802BF}" type="slidenum">
              <a:rPr lang="en-US"/>
              <a:pPr/>
              <a:t>17</a:t>
            </a:fld>
            <a:endParaRPr lang="en-US"/>
          </a:p>
        </p:txBody>
      </p:sp>
      <p:sp>
        <p:nvSpPr>
          <p:cNvPr id="89091" name="Slide Image Placeholder 1"/>
          <p:cNvSpPr>
            <a:spLocks noGrp="1" noRot="1" noChangeAspect="1" noTextEdit="1"/>
          </p:cNvSpPr>
          <p:nvPr>
            <p:ph type="sldImg"/>
          </p:nvPr>
        </p:nvSpPr>
        <p:spPr>
          <a:xfrm>
            <a:off x="1716088" y="692150"/>
            <a:ext cx="3597275" cy="2698750"/>
          </a:xfrm>
          <a:ln/>
        </p:spPr>
      </p:sp>
      <p:sp>
        <p:nvSpPr>
          <p:cNvPr id="89092" name="Notes Placeholder 2"/>
          <p:cNvSpPr>
            <a:spLocks noGrp="1"/>
          </p:cNvSpPr>
          <p:nvPr>
            <p:ph type="body" idx="1"/>
          </p:nvPr>
        </p:nvSpPr>
        <p:spPr>
          <a:noFill/>
          <a:ln/>
        </p:spPr>
        <p:txBody>
          <a:bodyPr/>
          <a:lstStyle/>
          <a:p>
            <a:pPr eaLnBrk="1" hangingPunct="1"/>
            <a:r>
              <a:rPr lang="en-US"/>
              <a:t>Today we will focus on the three highlighted areas.</a:t>
            </a:r>
          </a:p>
        </p:txBody>
      </p:sp>
      <p:sp>
        <p:nvSpPr>
          <p:cNvPr id="89093"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625B30F0-10E9-490D-A5F8-97A2BBD20349}" type="slidenum">
              <a:rPr lang="en-US" sz="1200">
                <a:solidFill>
                  <a:schemeClr val="tx1"/>
                </a:solidFill>
              </a:rPr>
              <a:pPr algn="r" defTabSz="923925"/>
              <a:t>17</a:t>
            </a:fld>
            <a:endParaRPr lang="en-US" sz="1200">
              <a:solidFill>
                <a:schemeClr val="tx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A92FB1CC-D987-4F93-838C-C91FD96659E0}" type="slidenum">
              <a:rPr lang="en-US"/>
              <a:pPr/>
              <a:t>18</a:t>
            </a:fld>
            <a:endParaRPr lang="en-US"/>
          </a:p>
        </p:txBody>
      </p:sp>
      <p:sp>
        <p:nvSpPr>
          <p:cNvPr id="90115" name="Rectangle 2"/>
          <p:cNvSpPr>
            <a:spLocks noGrp="1" noRot="1" noChangeAspect="1" noChangeArrowheads="1" noTextEdit="1"/>
          </p:cNvSpPr>
          <p:nvPr>
            <p:ph type="sldImg"/>
          </p:nvPr>
        </p:nvSpPr>
        <p:spPr>
          <a:xfrm>
            <a:off x="1162050" y="692150"/>
            <a:ext cx="4610100" cy="3457575"/>
          </a:xfrm>
          <a:ln/>
        </p:spPr>
      </p:sp>
      <p:sp>
        <p:nvSpPr>
          <p:cNvPr id="90116" name="Rectangle 3"/>
          <p:cNvSpPr>
            <a:spLocks noGrp="1" noChangeArrowheads="1"/>
          </p:cNvSpPr>
          <p:nvPr>
            <p:ph type="body" idx="1"/>
          </p:nvPr>
        </p:nvSpPr>
        <p:spPr>
          <a:xfrm>
            <a:off x="923925" y="4379913"/>
            <a:ext cx="5086350" cy="4148137"/>
          </a:xfrm>
          <a:noFill/>
          <a:ln/>
        </p:spPr>
        <p:txBody>
          <a:bodyPr/>
          <a:lstStyle/>
          <a:p>
            <a:pPr eaLnBrk="1" hangingPunct="1"/>
            <a:r>
              <a:rPr lang="en-GB"/>
              <a:t>Revit Architecture and Structure have a lot of common features. The differences are visible in the user interface in the command organisation and the category filtering. Some structure-specific functionality has been added.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7C85A29E-A664-4AB2-9C84-D91D88939F93}" type="slidenum">
              <a:rPr lang="en-US"/>
              <a:pPr/>
              <a:t>19</a:t>
            </a:fld>
            <a:endParaRPr lang="en-US"/>
          </a:p>
        </p:txBody>
      </p:sp>
      <p:sp>
        <p:nvSpPr>
          <p:cNvPr id="91139" name="Rectangle 2"/>
          <p:cNvSpPr>
            <a:spLocks noGrp="1" noRot="1" noChangeAspect="1" noChangeArrowheads="1" noTextEdit="1"/>
          </p:cNvSpPr>
          <p:nvPr>
            <p:ph type="sldImg"/>
          </p:nvPr>
        </p:nvSpPr>
        <p:spPr>
          <a:xfrm>
            <a:off x="1162050" y="692150"/>
            <a:ext cx="4610100" cy="3457575"/>
          </a:xfrm>
          <a:ln/>
        </p:spPr>
      </p:sp>
      <p:sp>
        <p:nvSpPr>
          <p:cNvPr id="91140" name="Rectangle 3"/>
          <p:cNvSpPr>
            <a:spLocks noGrp="1" noChangeArrowheads="1"/>
          </p:cNvSpPr>
          <p:nvPr>
            <p:ph type="body" idx="1"/>
          </p:nvPr>
        </p:nvSpPr>
        <p:spPr>
          <a:xfrm>
            <a:off x="923925" y="4379913"/>
            <a:ext cx="5086350" cy="4148137"/>
          </a:xfrm>
          <a:noFill/>
          <a:ln/>
        </p:spPr>
        <p:txBody>
          <a:bodyPr/>
          <a:lstStyle/>
          <a:p>
            <a:pPr eaLnBrk="1" hangingPunct="1"/>
            <a:r>
              <a:rPr lang="fr-FR"/>
              <a:t>Some functionality has also been removed.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4A763A1A-CE3B-413B-8886-DBFD0DA80306}" type="slidenum">
              <a:rPr lang="en-US"/>
              <a:pPr/>
              <a:t>20</a:t>
            </a:fld>
            <a:endParaRPr lang="en-US"/>
          </a:p>
        </p:txBody>
      </p:sp>
      <p:sp>
        <p:nvSpPr>
          <p:cNvPr id="92163" name="Slide Image Placeholder 1"/>
          <p:cNvSpPr>
            <a:spLocks noGrp="1" noRot="1" noChangeAspect="1" noTextEdit="1"/>
          </p:cNvSpPr>
          <p:nvPr>
            <p:ph type="sldImg"/>
          </p:nvPr>
        </p:nvSpPr>
        <p:spPr>
          <a:xfrm>
            <a:off x="1716088" y="692150"/>
            <a:ext cx="3597275" cy="2698750"/>
          </a:xfrm>
          <a:ln/>
        </p:spPr>
      </p:sp>
      <p:sp>
        <p:nvSpPr>
          <p:cNvPr id="92164" name="Notes Placeholder 2"/>
          <p:cNvSpPr>
            <a:spLocks noGrp="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The most important problem of the structural industry is the fact that the information used for structural analysis is physically different than the one used for drawings. Revit Structure solves this problem. The physical model is the model that we use for drawings, coordination and construction, and the analytical model is the simplified model used for analysis.</a:t>
            </a:r>
          </a:p>
          <a:p>
            <a:r>
              <a:rPr lang="en-GB" sz="1200" kern="1200">
                <a:solidFill>
                  <a:schemeClr val="tx1"/>
                </a:solidFill>
                <a:latin typeface="Arial" charset="0"/>
                <a:ea typeface="+mn-ea"/>
                <a:cs typeface="+mn-cs"/>
              </a:rPr>
              <a:t>Some examples show the discrepancies between the analytical and physical models.</a:t>
            </a:r>
          </a:p>
          <a:p>
            <a:r>
              <a:rPr lang="en-GB" sz="1200" kern="1200">
                <a:solidFill>
                  <a:schemeClr val="tx1"/>
                </a:solidFill>
                <a:latin typeface="Arial" charset="0"/>
                <a:ea typeface="+mn-ea"/>
                <a:cs typeface="+mn-cs"/>
              </a:rPr>
              <a:t>For example, consider a plan view where the walls need to be aligned for the analysis and the beams need to join the centre of columns to end of walls.</a:t>
            </a:r>
          </a:p>
          <a:p>
            <a:r>
              <a:rPr lang="en-GB" sz="1200" kern="1200">
                <a:solidFill>
                  <a:schemeClr val="tx1"/>
                </a:solidFill>
                <a:latin typeface="Arial" charset="0"/>
                <a:ea typeface="+mn-ea"/>
                <a:cs typeface="+mn-cs"/>
              </a:rPr>
              <a:t>Another example is an elevation where the analytical model is horizontally projected even if the physical model of the beam has a slope.</a:t>
            </a:r>
          </a:p>
          <a:p>
            <a:r>
              <a:rPr lang="en-GB" sz="1200" kern="1200">
                <a:solidFill>
                  <a:schemeClr val="tx1"/>
                </a:solidFill>
                <a:latin typeface="Arial" charset="0"/>
                <a:ea typeface="+mn-ea"/>
                <a:cs typeface="+mn-cs"/>
              </a:rPr>
              <a:t>Finally, consider a situation where the physical model of the beam is curved and the analytical model is segmented.</a:t>
            </a:r>
          </a:p>
          <a:p>
            <a:r>
              <a:rPr lang="en-GB" sz="1200" kern="1200">
                <a:solidFill>
                  <a:schemeClr val="tx1"/>
                </a:solidFill>
                <a:latin typeface="Arial" charset="0"/>
                <a:ea typeface="+mn-ea"/>
                <a:cs typeface="+mn-cs"/>
              </a:rPr>
              <a:t>Revit Structure maintains the coordination between the 2 models and will keep the analytical model of each element connected.</a:t>
            </a:r>
          </a:p>
          <a:p>
            <a:r>
              <a:rPr lang="en-GB" sz="1200" kern="1200">
                <a:solidFill>
                  <a:schemeClr val="tx1"/>
                </a:solidFill>
                <a:latin typeface="Arial" charset="0"/>
                <a:ea typeface="+mn-ea"/>
                <a:cs typeface="+mn-cs"/>
              </a:rPr>
              <a:t>As a third party analysis developer, you just need to work with the analytical model.</a:t>
            </a:r>
          </a:p>
        </p:txBody>
      </p:sp>
      <p:sp>
        <p:nvSpPr>
          <p:cNvPr id="92165"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096433EF-4829-4B1A-AB4A-EE0DE36A5BFA}" type="slidenum">
              <a:rPr lang="en-US" sz="1200">
                <a:solidFill>
                  <a:schemeClr val="tx1"/>
                </a:solidFill>
              </a:rPr>
              <a:pPr algn="r" defTabSz="923925"/>
              <a:t>20</a:t>
            </a:fld>
            <a:endParaRPr lang="en-US" sz="1200">
              <a:solidFill>
                <a:schemeClr val="tx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6838851E-77AF-4EFF-997C-61E78C9A438F}" type="slidenum">
              <a:rPr lang="en-US"/>
              <a:pPr/>
              <a:t>21</a:t>
            </a:fld>
            <a:endParaRPr lang="en-US"/>
          </a:p>
        </p:txBody>
      </p:sp>
      <p:sp>
        <p:nvSpPr>
          <p:cNvPr id="93187" name="Slide Image Placeholder 1"/>
          <p:cNvSpPr>
            <a:spLocks noGrp="1" noRot="1" noChangeAspect="1" noTextEdit="1"/>
          </p:cNvSpPr>
          <p:nvPr>
            <p:ph type="sldImg"/>
          </p:nvPr>
        </p:nvSpPr>
        <p:spPr>
          <a:xfrm>
            <a:off x="1716088" y="692150"/>
            <a:ext cx="3597275" cy="2698750"/>
          </a:xfrm>
          <a:ln/>
        </p:spPr>
      </p:sp>
      <p:sp>
        <p:nvSpPr>
          <p:cNvPr id="93188" name="Notes Placeholder 2"/>
          <p:cNvSpPr>
            <a:spLocks noGrp="1"/>
          </p:cNvSpPr>
          <p:nvPr>
            <p:ph type="body" idx="1"/>
          </p:nvPr>
        </p:nvSpPr>
        <p:spPr>
          <a:noFill/>
          <a:ln/>
        </p:spPr>
        <p:txBody>
          <a:bodyPr/>
          <a:lstStyle/>
          <a:p>
            <a:pPr eaLnBrk="1" hangingPunct="1"/>
            <a:r>
              <a:rPr lang="en-US"/>
              <a:t>In this presentation, we explain how to access all this information.</a:t>
            </a:r>
          </a:p>
          <a:p>
            <a:pPr eaLnBrk="1" hangingPunct="1"/>
            <a:endParaRPr lang="en-US"/>
          </a:p>
        </p:txBody>
      </p:sp>
      <p:sp>
        <p:nvSpPr>
          <p:cNvPr id="9318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2A488073-5ECA-481F-98CA-102303110526}" type="slidenum">
              <a:rPr lang="en-US" sz="1200">
                <a:solidFill>
                  <a:schemeClr val="tx1"/>
                </a:solidFill>
              </a:rPr>
              <a:pPr algn="r" defTabSz="923925"/>
              <a:t>21</a:t>
            </a:fld>
            <a:endParaRPr lang="en-US" sz="1200">
              <a:solidFill>
                <a:schemeClr val="tx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8BE5155D-82BF-47C3-B4E4-084D4F9E609F}" type="slidenum">
              <a:rPr lang="en-US"/>
              <a:pPr/>
              <a:t>22</a:t>
            </a:fld>
            <a:endParaRPr lang="en-US"/>
          </a:p>
        </p:txBody>
      </p:sp>
      <p:sp>
        <p:nvSpPr>
          <p:cNvPr id="94211" name="Rectangle 2"/>
          <p:cNvSpPr>
            <a:spLocks noGrp="1" noRot="1" noChangeAspect="1" noChangeArrowheads="1" noTextEdit="1"/>
          </p:cNvSpPr>
          <p:nvPr>
            <p:ph type="sldImg"/>
          </p:nvPr>
        </p:nvSpPr>
        <p:spPr>
          <a:xfrm>
            <a:off x="1162050" y="692150"/>
            <a:ext cx="4610100" cy="3457575"/>
          </a:xfrm>
          <a:ln/>
        </p:spPr>
      </p:sp>
      <p:sp>
        <p:nvSpPr>
          <p:cNvPr id="94212" name="Rectangle 3"/>
          <p:cNvSpPr>
            <a:spLocks noGrp="1" noChangeArrowheads="1"/>
          </p:cNvSpPr>
          <p:nvPr>
            <p:ph type="body" idx="1"/>
          </p:nvPr>
        </p:nvSpPr>
        <p:spPr>
          <a:xfrm>
            <a:off x="923925" y="4379913"/>
            <a:ext cx="5086350" cy="4148137"/>
          </a:xfrm>
          <a:noFill/>
          <a:ln/>
        </p:spPr>
        <p:txBody>
          <a:bodyPr/>
          <a:lstStyle/>
          <a:p>
            <a:pPr eaLnBrk="1" hangingPunct="1"/>
            <a:r>
              <a:rPr lang="en-US"/>
              <a:t>Revit Structure combines the physical model which drives the modeling and documentation process with the analytical model which drives the analysis process and export to third party analysis software. </a:t>
            </a:r>
          </a:p>
          <a:p>
            <a:pPr eaLnBrk="1" hangingPunct="1"/>
            <a:r>
              <a:rPr lang="en-US"/>
              <a:t>The Revit Structure analytical model can be adjusted for analysis purposes while the physical model stays accurate for documentation.</a:t>
            </a:r>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8E918090-7D3B-4A8B-BFAB-CFB65006263A}" type="slidenum">
              <a:rPr lang="en-US"/>
              <a:pPr/>
              <a:t>23</a:t>
            </a:fld>
            <a:endParaRPr lang="en-US"/>
          </a:p>
        </p:txBody>
      </p:sp>
      <p:sp>
        <p:nvSpPr>
          <p:cNvPr id="95235" name="Rectangle 2"/>
          <p:cNvSpPr>
            <a:spLocks noGrp="1" noRot="1" noChangeAspect="1" noChangeArrowheads="1" noTextEdit="1"/>
          </p:cNvSpPr>
          <p:nvPr>
            <p:ph type="sldImg"/>
          </p:nvPr>
        </p:nvSpPr>
        <p:spPr>
          <a:xfrm>
            <a:off x="1162050" y="692150"/>
            <a:ext cx="4610100" cy="3457575"/>
          </a:xfrm>
          <a:ln/>
        </p:spPr>
      </p:sp>
      <p:sp>
        <p:nvSpPr>
          <p:cNvPr id="95236" name="Rectangle 3"/>
          <p:cNvSpPr>
            <a:spLocks noGrp="1" noChangeArrowheads="1"/>
          </p:cNvSpPr>
          <p:nvPr>
            <p:ph type="body" idx="1"/>
          </p:nvPr>
        </p:nvSpPr>
        <p:spPr>
          <a:xfrm>
            <a:off x="923925" y="4379913"/>
            <a:ext cx="5086350" cy="4148137"/>
          </a:xfrm>
          <a:noFill/>
          <a:ln/>
        </p:spPr>
        <p:txBody>
          <a:bodyPr/>
          <a:lstStyle/>
          <a:p>
            <a:r>
              <a:rPr lang="en-GB" sz="1200" kern="1200" dirty="0">
                <a:solidFill>
                  <a:schemeClr val="tx1"/>
                </a:solidFill>
                <a:latin typeface="Arial" charset="0"/>
                <a:ea typeface="+mn-ea"/>
                <a:cs typeface="+mn-cs"/>
              </a:rPr>
              <a:t>Here are examples of different cases highlighting the difference between the physical and the analytical models and the need for flexibility in linking the two:</a:t>
            </a:r>
          </a:p>
          <a:p>
            <a:pPr marL="180000" indent="-180000">
              <a:buFont typeface="Arial" pitchFamily="34" charset="0"/>
              <a:buChar char="•"/>
            </a:pPr>
            <a:r>
              <a:rPr lang="en-GB" sz="1200" kern="1200" dirty="0">
                <a:solidFill>
                  <a:schemeClr val="tx1"/>
                </a:solidFill>
                <a:latin typeface="Arial" charset="0"/>
                <a:ea typeface="+mn-ea"/>
                <a:cs typeface="+mn-cs"/>
              </a:rPr>
              <a:t>The end points of two beams may are not at the same location. We want to the end points of their analytical models to be located at the same point. An engineer decides to move the end of one beam.</a:t>
            </a:r>
          </a:p>
          <a:p>
            <a:pPr marL="180000" indent="-180000">
              <a:buFont typeface="Arial" pitchFamily="34" charset="0"/>
              <a:buChar char="•"/>
            </a:pPr>
            <a:r>
              <a:rPr lang="en-GB" sz="1200" kern="1200" dirty="0">
                <a:solidFill>
                  <a:schemeClr val="tx1"/>
                </a:solidFill>
                <a:latin typeface="Arial" charset="0"/>
                <a:ea typeface="+mn-ea"/>
                <a:cs typeface="+mn-cs"/>
              </a:rPr>
              <a:t>Remodelling an old historic building, walls may not be straight. An engineer decides to approximate them by planes for analysis.</a:t>
            </a:r>
          </a:p>
          <a:p>
            <a:pPr marL="180000" indent="-180000">
              <a:buFont typeface="Arial" pitchFamily="34" charset="0"/>
              <a:buChar char="•"/>
            </a:pPr>
            <a:r>
              <a:rPr lang="en-GB" sz="1200" kern="1200" dirty="0">
                <a:solidFill>
                  <a:schemeClr val="tx1"/>
                </a:solidFill>
                <a:latin typeface="Arial" charset="0"/>
                <a:ea typeface="+mn-ea"/>
                <a:cs typeface="+mn-cs"/>
              </a:rPr>
              <a:t>Two walls with different thicknesses but aligned analytical planes.</a:t>
            </a:r>
          </a:p>
          <a:p>
            <a:pPr marL="180000" indent="-180000">
              <a:buFont typeface="Arial" pitchFamily="34" charset="0"/>
              <a:buChar char="•"/>
            </a:pPr>
            <a:r>
              <a:rPr lang="en-GB" sz="1200" kern="1200" dirty="0">
                <a:solidFill>
                  <a:schemeClr val="tx1"/>
                </a:solidFill>
                <a:latin typeface="Arial" charset="0"/>
                <a:ea typeface="+mn-ea"/>
                <a:cs typeface="+mn-cs"/>
              </a:rPr>
              <a:t>A wall with a parapet that does not need to be included in the analysis.</a:t>
            </a:r>
          </a:p>
          <a:p>
            <a:pPr marL="180000" indent="-180000">
              <a:buFont typeface="Arial" pitchFamily="34" charset="0"/>
              <a:buChar char="•"/>
            </a:pPr>
            <a:r>
              <a:rPr lang="en-GB" sz="1200" kern="1200" dirty="0">
                <a:solidFill>
                  <a:schemeClr val="tx1"/>
                </a:solidFill>
                <a:latin typeface="Arial" charset="0"/>
                <a:ea typeface="+mn-ea"/>
                <a:cs typeface="+mn-cs"/>
              </a:rPr>
              <a:t>Adjusting the location of analytical columns horizontally.</a:t>
            </a:r>
          </a:p>
          <a:p>
            <a:pPr marL="0" marR="0" indent="0" algn="l" defTabSz="914400" rtl="0" eaLnBrk="1" fontAlgn="base" latinLnBrk="0" hangingPunct="1">
              <a:lnSpc>
                <a:spcPct val="100000"/>
              </a:lnSpc>
              <a:spcBef>
                <a:spcPct val="30000"/>
              </a:spcBef>
              <a:spcAft>
                <a:spcPct val="0"/>
              </a:spcAft>
              <a:buClrTx/>
              <a:buSzTx/>
              <a:buFontTx/>
              <a:buNone/>
              <a:tabLst/>
              <a:defRPr/>
            </a:pPr>
            <a:r>
              <a:rPr lang="fr-FR" dirty="0"/>
              <a:t>The cases are </a:t>
            </a:r>
            <a:r>
              <a:rPr lang="fr-FR" dirty="0" err="1"/>
              <a:t>taken</a:t>
            </a:r>
            <a:r>
              <a:rPr lang="fr-FR" dirty="0"/>
              <a:t> </a:t>
            </a:r>
            <a:r>
              <a:rPr lang="fr-FR" dirty="0" err="1"/>
              <a:t>from</a:t>
            </a:r>
            <a:r>
              <a:rPr lang="fr-FR" dirty="0"/>
              <a:t> AE_CD_RST2008/</a:t>
            </a:r>
            <a:r>
              <a:rPr lang="fr-FR" dirty="0" err="1"/>
              <a:t>Analysis_workflows</a:t>
            </a:r>
            <a:r>
              <a:rPr lang="fr-FR" dirty="0"/>
              <a:t>/Analysis_Workflows.pdf.</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952D412-71DC-474F-AB2C-102834DE9C7D}" type="slidenum">
              <a:rPr lang="en-US"/>
              <a:pPr/>
              <a:t>2</a:t>
            </a:fld>
            <a:endParaRPr lang="en-US" dirty="0"/>
          </a:p>
        </p:txBody>
      </p:sp>
      <p:sp>
        <p:nvSpPr>
          <p:cNvPr id="78851" name="Rectangle 2"/>
          <p:cNvSpPr>
            <a:spLocks noGrp="1" noRot="1" noChangeAspect="1" noChangeArrowheads="1" noTextEdit="1"/>
          </p:cNvSpPr>
          <p:nvPr>
            <p:ph type="sldImg"/>
          </p:nvPr>
        </p:nvSpPr>
        <p:spPr>
          <a:xfrm>
            <a:off x="1716088" y="692150"/>
            <a:ext cx="3597275" cy="2698750"/>
          </a:xfrm>
          <a:ln/>
        </p:spPr>
      </p:sp>
      <p:sp>
        <p:nvSpPr>
          <p:cNvPr id="78852" name="Rectangle 3"/>
          <p:cNvSpPr>
            <a:spLocks noGrp="1" noChangeArrowheads="1"/>
          </p:cNvSpPr>
          <p:nvPr>
            <p:ph type="body" idx="1"/>
          </p:nvPr>
        </p:nvSpPr>
        <p:spPr>
          <a:noFill/>
          <a:ln/>
        </p:spPr>
        <p:txBody>
          <a:bodyPr/>
          <a:lstStyle/>
          <a:p>
            <a:r>
              <a:rPr lang="en-US" sz="1200" kern="1200" dirty="0">
                <a:solidFill>
                  <a:schemeClr val="tx1"/>
                </a:solidFill>
                <a:latin typeface="Arial" charset="0"/>
                <a:ea typeface="+mn-ea"/>
                <a:cs typeface="+mn-cs"/>
              </a:rPr>
              <a:t>This course assumes basic knowledge of Revit programming.</a:t>
            </a:r>
            <a:r>
              <a:rPr lang="en-US" sz="1200" kern="1200" baseline="0" dirty="0">
                <a:solidFill>
                  <a:schemeClr val="tx1"/>
                </a:solidFill>
                <a:latin typeface="Arial" charset="0"/>
                <a:ea typeface="+mn-ea"/>
                <a:cs typeface="+mn-cs"/>
              </a:rPr>
              <a:t> We will not cover basics such as how to define an external command, add menus, use filtering, etc.</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7088C2B6-156D-4FB4-9552-E5E082214643}" type="slidenum">
              <a:rPr lang="en-US"/>
              <a:pPr/>
              <a:t>24</a:t>
            </a:fld>
            <a:endParaRPr lang="en-US"/>
          </a:p>
        </p:txBody>
      </p:sp>
      <p:sp>
        <p:nvSpPr>
          <p:cNvPr id="96259" name="Rectangle 2"/>
          <p:cNvSpPr>
            <a:spLocks noGrp="1" noRot="1" noChangeAspect="1" noChangeArrowheads="1" noTextEdit="1"/>
          </p:cNvSpPr>
          <p:nvPr>
            <p:ph type="sldImg"/>
          </p:nvPr>
        </p:nvSpPr>
        <p:spPr>
          <a:xfrm>
            <a:off x="1716088" y="692150"/>
            <a:ext cx="3597275" cy="2698750"/>
          </a:xfrm>
          <a:ln/>
        </p:spPr>
      </p:sp>
      <p:sp>
        <p:nvSpPr>
          <p:cNvPr id="96260" name="Rectangle 3"/>
          <p:cNvSpPr>
            <a:spLocks noGrp="1" noChangeArrowheads="1"/>
          </p:cNvSpPr>
          <p:nvPr>
            <p:ph type="body" idx="1"/>
          </p:nvPr>
        </p:nvSpPr>
        <p:spPr>
          <a:noFill/>
          <a:ln/>
        </p:spPr>
        <p:txBody>
          <a:bodyPr/>
          <a:lstStyle/>
          <a:p>
            <a:r>
              <a:rPr lang="en-GB" sz="1200" kern="1200">
                <a:solidFill>
                  <a:schemeClr val="tx1"/>
                </a:solidFill>
                <a:latin typeface="Arial" charset="0"/>
                <a:ea typeface="+mn-ea"/>
                <a:cs typeface="+mn-cs"/>
              </a:rPr>
              <a:t>In general, we start off with a physical model. This can be used to automatically generate the analytical one. The analytical model is exported to an external analysis package, which adds its own data. As a result of the analysis, the analytical model may be modified, resulting in changes in the physical model as well. New changes may be added in the physical model as well. All of these processes may continue over many iterations.</a:t>
            </a:r>
          </a:p>
          <a:p>
            <a:r>
              <a:rPr lang="en-GB" sz="1200" kern="1200">
                <a:solidFill>
                  <a:schemeClr val="tx1"/>
                </a:solidFill>
                <a:latin typeface="Arial" charset="0"/>
                <a:ea typeface="+mn-ea"/>
                <a:cs typeface="+mn-cs"/>
              </a:rPr>
              <a:t>The example presented displays the following steps:</a:t>
            </a:r>
          </a:p>
          <a:p>
            <a:pPr marL="0" indent="0" eaLnBrk="1" hangingPunct="1"/>
            <a:r>
              <a:rPr lang="en-US"/>
              <a:t>RST defines the physical model, analytical model composed of geometry, loads, connectivity (release and boundary conditions), material properties, project parameters. This is information is accessible via the API</a:t>
            </a:r>
          </a:p>
          <a:p>
            <a:pPr marL="228600" indent="-228600" eaLnBrk="1" hangingPunct="1">
              <a:buFontTx/>
              <a:buAutoNum type="arabicParenR"/>
            </a:pPr>
            <a:r>
              <a:rPr lang="en-US"/>
              <a:t> In the analysis software we get the analytical model</a:t>
            </a:r>
          </a:p>
          <a:p>
            <a:pPr marL="228600" indent="-228600" eaLnBrk="1" hangingPunct="1">
              <a:buFontTx/>
              <a:buAutoNum type="arabicParenR"/>
            </a:pPr>
            <a:r>
              <a:rPr lang="en-US"/>
              <a:t> Analytical model initializes specific properties not present in RST (here they are symbolized with X and Y) and the user can change them. We can do an analysis, delete specific members, change sections and then the analysis software updates the RST model</a:t>
            </a:r>
          </a:p>
          <a:p>
            <a:pPr marL="228600" indent="-228600" eaLnBrk="1" hangingPunct="1">
              <a:buFontTx/>
              <a:buAutoNum type="arabicParenR"/>
            </a:pPr>
            <a:r>
              <a:rPr lang="en-US"/>
              <a:t> Changes can be add, delete, create, and move members and also add new properties to RST members</a:t>
            </a:r>
          </a:p>
          <a:p>
            <a:pPr marL="228600" indent="-228600" eaLnBrk="1" hangingPunct="1">
              <a:buFontTx/>
              <a:buAutoNum type="arabicParenR"/>
            </a:pPr>
            <a:r>
              <a:rPr lang="en-US"/>
              <a:t> If we select a column and duplicate it, it will have the Y parameter that was defined in 3)</a:t>
            </a:r>
          </a:p>
          <a:p>
            <a:pPr marL="228600" indent="-228600" eaLnBrk="1" hangingPunct="1">
              <a:buFontTx/>
              <a:buAutoNum type="arabicParenR"/>
            </a:pPr>
            <a:r>
              <a:rPr lang="en-US"/>
              <a:t> So the next time we round trip the data to the 3</a:t>
            </a:r>
            <a:r>
              <a:rPr lang="en-US" baseline="30000"/>
              <a:t>rd</a:t>
            </a:r>
            <a:r>
              <a:rPr lang="en-US"/>
              <a:t> party, we retrieve the Y parameter.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89777310-2B2D-44E6-AAD2-D20378E2D4CE}" type="slidenum">
              <a:rPr lang="en-US"/>
              <a:pPr/>
              <a:t>25</a:t>
            </a:fld>
            <a:endParaRPr lang="en-US"/>
          </a:p>
        </p:txBody>
      </p:sp>
      <p:sp>
        <p:nvSpPr>
          <p:cNvPr id="97283" name="Rectangle 2"/>
          <p:cNvSpPr>
            <a:spLocks noGrp="1" noRot="1" noChangeAspect="1" noChangeArrowheads="1" noTextEdit="1"/>
          </p:cNvSpPr>
          <p:nvPr>
            <p:ph type="sldImg"/>
          </p:nvPr>
        </p:nvSpPr>
        <p:spPr>
          <a:xfrm>
            <a:off x="1716088" y="692150"/>
            <a:ext cx="3597275" cy="2698750"/>
          </a:xfrm>
          <a:ln/>
        </p:spPr>
      </p:sp>
      <p:sp>
        <p:nvSpPr>
          <p:cNvPr id="97284" name="Rectangle 3"/>
          <p:cNvSpPr>
            <a:spLocks noGrp="1" noChangeArrowheads="1"/>
          </p:cNvSpPr>
          <p:nvPr>
            <p:ph type="body" idx="1"/>
          </p:nvPr>
        </p:nvSpPr>
        <p:spPr>
          <a:noFill/>
          <a:ln/>
        </p:spPr>
        <p:txBody>
          <a:bodyPr/>
          <a:lstStyle/>
          <a:p>
            <a:pPr eaLnBrk="1" hangingPunct="1"/>
            <a:r>
              <a:rPr lang="en-US"/>
              <a:t>Now we understand the structural workflow and its needs, we can start looking at the API features provided to address these needs.</a:t>
            </a:r>
          </a:p>
          <a:p>
            <a:pPr eaLnBrk="1" hangingPunct="1"/>
            <a:r>
              <a:rPr lang="en-US"/>
              <a:t>Here is an overview of the typical requirements for implementing a link to an external analysis package using the RST API.</a:t>
            </a:r>
          </a:p>
          <a:p>
            <a:pPr eaLnBrk="1" hangingPunct="1"/>
            <a:r>
              <a:rPr lang="en-US"/>
              <a:t>In the following slides, we will look at the Revit samples and a series of labs demonstrating how to address these issues one by one.</a:t>
            </a:r>
          </a:p>
          <a:p>
            <a:pPr eaLnBrk="1" hangingPunct="1"/>
            <a:r>
              <a:rPr lang="en-US"/>
              <a:t>Finally, the results of these labs will be integrated into the sample link application.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89D49069-6C3E-4FAE-8645-BB4D2F7ADAF0}" type="slidenum">
              <a:rPr lang="en-US"/>
              <a:pPr/>
              <a:t>26</a:t>
            </a:fld>
            <a:endParaRPr lang="en-US"/>
          </a:p>
        </p:txBody>
      </p:sp>
      <p:sp>
        <p:nvSpPr>
          <p:cNvPr id="98307" name="Slide Image Placeholder 1"/>
          <p:cNvSpPr>
            <a:spLocks noGrp="1" noRot="1" noChangeAspect="1" noTextEdit="1"/>
          </p:cNvSpPr>
          <p:nvPr>
            <p:ph type="sldImg"/>
          </p:nvPr>
        </p:nvSpPr>
        <p:spPr>
          <a:xfrm>
            <a:off x="1716088" y="692150"/>
            <a:ext cx="3597275" cy="2698750"/>
          </a:xfrm>
          <a:ln/>
        </p:spPr>
      </p:sp>
      <p:sp>
        <p:nvSpPr>
          <p:cNvPr id="98308" name="Notes Placeholder 2"/>
          <p:cNvSpPr>
            <a:spLocks noGrp="1"/>
          </p:cNvSpPr>
          <p:nvPr>
            <p:ph type="body" idx="1"/>
          </p:nvPr>
        </p:nvSpPr>
        <p:spPr>
          <a:noFill/>
          <a:ln/>
        </p:spPr>
        <p:txBody>
          <a:bodyPr/>
          <a:lstStyle/>
          <a:p>
            <a:r>
              <a:rPr lang="en-GB" sz="1200" kern="1200">
                <a:solidFill>
                  <a:schemeClr val="tx1"/>
                </a:solidFill>
                <a:latin typeface="Arial" charset="0"/>
                <a:ea typeface="+mn-ea"/>
                <a:cs typeface="+mn-cs"/>
              </a:rPr>
              <a:t>Here are some different strategies for a third party application to add new properties in the database.</a:t>
            </a:r>
          </a:p>
        </p:txBody>
      </p:sp>
      <p:sp>
        <p:nvSpPr>
          <p:cNvPr id="9830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06D33919-2226-4019-85A7-346998441C02}" type="slidenum">
              <a:rPr lang="en-US" sz="1200">
                <a:solidFill>
                  <a:schemeClr val="tx1"/>
                </a:solidFill>
              </a:rPr>
              <a:pPr algn="r" defTabSz="923925"/>
              <a:t>26</a:t>
            </a:fld>
            <a:endParaRPr lang="en-US" sz="1200">
              <a:solidFill>
                <a:schemeClr val="tx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8AB90D1B-8D0E-482A-ACA4-C7EA23F56C82}" type="slidenum">
              <a:rPr lang="en-US"/>
              <a:pPr/>
              <a:t>27</a:t>
            </a:fld>
            <a:endParaRPr lang="en-US"/>
          </a:p>
        </p:txBody>
      </p:sp>
      <p:sp>
        <p:nvSpPr>
          <p:cNvPr id="99331" name="Slide Image Placeholder 1"/>
          <p:cNvSpPr>
            <a:spLocks noGrp="1" noRot="1" noChangeAspect="1" noTextEdit="1"/>
          </p:cNvSpPr>
          <p:nvPr>
            <p:ph type="sldImg"/>
          </p:nvPr>
        </p:nvSpPr>
        <p:spPr>
          <a:xfrm>
            <a:off x="1716088" y="692150"/>
            <a:ext cx="3597275" cy="2698750"/>
          </a:xfrm>
          <a:ln/>
        </p:spPr>
      </p:sp>
      <p:sp>
        <p:nvSpPr>
          <p:cNvPr id="99332" name="Notes Placeholder 2"/>
          <p:cNvSpPr>
            <a:spLocks noGrp="1"/>
          </p:cNvSpPr>
          <p:nvPr>
            <p:ph type="body" idx="1"/>
          </p:nvPr>
        </p:nvSpPr>
        <p:spPr>
          <a:noFill/>
          <a:ln/>
        </p:spPr>
        <p:txBody>
          <a:bodyPr/>
          <a:lstStyle/>
          <a:p>
            <a:pPr eaLnBrk="1" hangingPunct="1"/>
            <a:r>
              <a:rPr lang="en-US"/>
              <a:t>Here are some typical frequently asked questions and examples on how to solve them.</a:t>
            </a:r>
          </a:p>
        </p:txBody>
      </p:sp>
      <p:sp>
        <p:nvSpPr>
          <p:cNvPr id="99333"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FBA5059-6F24-47DF-912C-2DA9C6B9E711}" type="slidenum">
              <a:rPr lang="en-US" sz="1200">
                <a:solidFill>
                  <a:schemeClr val="tx1"/>
                </a:solidFill>
              </a:rPr>
              <a:pPr algn="r" defTabSz="923925"/>
              <a:t>27</a:t>
            </a:fld>
            <a:endParaRPr lang="en-US" sz="1200">
              <a:solidFill>
                <a:schemeClr val="tx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A7780A8A-6ED4-4685-B04D-A1A07CC77460}" type="slidenum">
              <a:rPr lang="en-US"/>
              <a:pPr/>
              <a:t>28</a:t>
            </a:fld>
            <a:endParaRPr lang="en-US"/>
          </a:p>
        </p:txBody>
      </p:sp>
      <p:sp>
        <p:nvSpPr>
          <p:cNvPr id="100355" name="Rectangle 2"/>
          <p:cNvSpPr>
            <a:spLocks noGrp="1" noRot="1" noChangeAspect="1" noChangeArrowheads="1" noTextEdit="1"/>
          </p:cNvSpPr>
          <p:nvPr>
            <p:ph type="sldImg"/>
          </p:nvPr>
        </p:nvSpPr>
        <p:spPr>
          <a:xfrm>
            <a:off x="1716088" y="692150"/>
            <a:ext cx="3597275" cy="2698750"/>
          </a:xfrm>
          <a:ln/>
        </p:spPr>
      </p:sp>
      <p:sp>
        <p:nvSpPr>
          <p:cNvPr id="100356" name="Rectangle 3"/>
          <p:cNvSpPr>
            <a:spLocks noGrp="1" noChangeArrowheads="1"/>
          </p:cNvSpPr>
          <p:nvPr>
            <p:ph type="body" idx="1"/>
          </p:nvPr>
        </p:nvSpPr>
        <p:spPr>
          <a:noFill/>
          <a:ln/>
        </p:spPr>
        <p:txBody>
          <a:bodyPr/>
          <a:lstStyle/>
          <a:p>
            <a:pPr eaLnBrk="1" hangingPunct="1"/>
            <a:r>
              <a:rPr lang="en-US" sz="1200" kern="1200">
                <a:solidFill>
                  <a:schemeClr val="tx1"/>
                </a:solidFill>
                <a:latin typeface="Arial" charset="0"/>
                <a:ea typeface="+mn-ea"/>
                <a:cs typeface="+mn-cs"/>
              </a:rPr>
              <a:t>Currently, information on how to combine Revit API calls to achieve certain complex tasks is contained mainly in the SDK samples. Here is a list of some of the Revit SDK samples which address areas related to structure.</a:t>
            </a: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BAE3FFF6-D01F-49CC-8021-5C7223BE2FBE}" type="slidenum">
              <a:rPr lang="en-US"/>
              <a:pPr/>
              <a:t>30</a:t>
            </a:fld>
            <a:endParaRPr lang="en-US"/>
          </a:p>
        </p:txBody>
      </p:sp>
      <p:sp>
        <p:nvSpPr>
          <p:cNvPr id="101379" name="Rectangle 2"/>
          <p:cNvSpPr>
            <a:spLocks noGrp="1" noRot="1" noChangeAspect="1" noChangeArrowheads="1" noTextEdit="1"/>
          </p:cNvSpPr>
          <p:nvPr>
            <p:ph type="sldImg"/>
          </p:nvPr>
        </p:nvSpPr>
        <p:spPr>
          <a:xfrm>
            <a:off x="1716088" y="692150"/>
            <a:ext cx="3597275" cy="2698750"/>
          </a:xfrm>
          <a:ln/>
        </p:spPr>
      </p:sp>
      <p:sp>
        <p:nvSpPr>
          <p:cNvPr id="101380" name="Rectangle 3"/>
          <p:cNvSpPr>
            <a:spLocks noGrp="1" noChangeArrowheads="1"/>
          </p:cNvSpPr>
          <p:nvPr>
            <p:ph type="body" idx="1"/>
          </p:nvPr>
        </p:nvSpPr>
        <p:spPr>
          <a:noFill/>
          <a:ln/>
        </p:spPr>
        <p:txBody>
          <a:bodyPr/>
          <a:lstStyle/>
          <a:p>
            <a:r>
              <a:rPr lang="en-GB" sz="1200" kern="1200">
                <a:solidFill>
                  <a:schemeClr val="tx1"/>
                </a:solidFill>
                <a:latin typeface="Arial" charset="0"/>
                <a:ea typeface="+mn-ea"/>
                <a:cs typeface="+mn-cs"/>
              </a:rPr>
              <a:t>In the section, we demonstrate step by step how to implement the functionality required for an application linking Revit Structure with an external analysis package. The first group of labs addresses access and modification of load data, the second examines the building structure, and the third addresses the entire analytical model.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4D98A37F-9614-46DA-A244-2857893C0BF4}" type="slidenum">
              <a:rPr lang="en-US"/>
              <a:pPr/>
              <a:t>31</a:t>
            </a:fld>
            <a:endParaRPr lang="en-US"/>
          </a:p>
        </p:txBody>
      </p:sp>
      <p:sp>
        <p:nvSpPr>
          <p:cNvPr id="102403" name="Rectangle 2"/>
          <p:cNvSpPr>
            <a:spLocks noGrp="1" noRot="1" noChangeAspect="1" noChangeArrowheads="1" noTextEdit="1"/>
          </p:cNvSpPr>
          <p:nvPr>
            <p:ph type="sldImg"/>
          </p:nvPr>
        </p:nvSpPr>
        <p:spPr>
          <a:xfrm>
            <a:off x="1162050" y="692150"/>
            <a:ext cx="4610100" cy="3457575"/>
          </a:xfrm>
          <a:ln/>
        </p:spPr>
      </p:sp>
      <p:sp>
        <p:nvSpPr>
          <p:cNvPr id="102404" name="Rectangle 3"/>
          <p:cNvSpPr>
            <a:spLocks noGrp="1" noChangeArrowheads="1"/>
          </p:cNvSpPr>
          <p:nvPr>
            <p:ph type="body" idx="1"/>
          </p:nvPr>
        </p:nvSpPr>
        <p:spPr>
          <a:xfrm>
            <a:off x="923925" y="4379913"/>
            <a:ext cx="5086350" cy="4148137"/>
          </a:xfrm>
          <a:noFill/>
          <a:ln/>
        </p:spPr>
        <p:txBody>
          <a:bodyPr/>
          <a:lstStyle/>
          <a:p>
            <a:pPr eaLnBrk="1" hangingPunct="1"/>
            <a:r>
              <a:rPr lang="fr-FR"/>
              <a:t>This first lab extracts and lists the load cases, natures, combinations and usages defined in the Revit model.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BCC1F6C1-78D2-427B-9D21-4E39AF5827C8}" type="slidenum">
              <a:rPr lang="en-US"/>
              <a:pPr/>
              <a:t>32</a:t>
            </a:fld>
            <a:endParaRPr lang="en-US"/>
          </a:p>
        </p:txBody>
      </p:sp>
      <p:sp>
        <p:nvSpPr>
          <p:cNvPr id="103427" name="Rectangle 2"/>
          <p:cNvSpPr>
            <a:spLocks noGrp="1" noRot="1" noChangeAspect="1" noChangeArrowheads="1" noTextEdit="1"/>
          </p:cNvSpPr>
          <p:nvPr>
            <p:ph type="sldImg"/>
          </p:nvPr>
        </p:nvSpPr>
        <p:spPr>
          <a:xfrm>
            <a:off x="1716088" y="692150"/>
            <a:ext cx="3597275" cy="2698750"/>
          </a:xfrm>
          <a:ln/>
        </p:spPr>
      </p:sp>
      <p:sp>
        <p:nvSpPr>
          <p:cNvPr id="103428"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199CF711-B2A0-4974-9265-5E1144286CFB}" type="slidenum">
              <a:rPr lang="en-US"/>
              <a:pPr/>
              <a:t>33</a:t>
            </a:fld>
            <a:endParaRPr lang="en-US"/>
          </a:p>
        </p:txBody>
      </p:sp>
      <p:sp>
        <p:nvSpPr>
          <p:cNvPr id="104451" name="Rectangle 2"/>
          <p:cNvSpPr>
            <a:spLocks noGrp="1" noRot="1" noChangeAspect="1" noChangeArrowheads="1" noTextEdit="1"/>
          </p:cNvSpPr>
          <p:nvPr>
            <p:ph type="sldImg"/>
          </p:nvPr>
        </p:nvSpPr>
        <p:spPr>
          <a:xfrm>
            <a:off x="1716088" y="692150"/>
            <a:ext cx="3597275" cy="2698750"/>
          </a:xfrm>
          <a:ln/>
        </p:spPr>
      </p:sp>
      <p:sp>
        <p:nvSpPr>
          <p:cNvPr id="104452" name="Rectangle 3"/>
          <p:cNvSpPr>
            <a:spLocks noGrp="1" noChangeArrowheads="1"/>
          </p:cNvSpPr>
          <p:nvPr>
            <p:ph type="body" idx="1"/>
          </p:nvPr>
        </p:nvSpPr>
        <p:spPr>
          <a:noFill/>
          <a:ln/>
        </p:spPr>
        <p:txBody>
          <a:bodyPr/>
          <a:lstStyle/>
          <a:p>
            <a:pPr eaLnBrk="1" hangingPunct="1"/>
            <a:r>
              <a:rPr lang="en-US" dirty="0" err="1"/>
              <a:t>Todo</a:t>
            </a:r>
            <a:r>
              <a:rPr lang="en-US" dirty="0"/>
              <a:t>: add image of model.</a:t>
            </a:r>
          </a:p>
          <a:p>
            <a:pPr eaLnBrk="1" hangingPunct="1"/>
            <a:r>
              <a:rPr lang="en-US" dirty="0"/>
              <a:t>To run the demo, install and compile </a:t>
            </a:r>
            <a:r>
              <a:rPr lang="en-US" dirty="0" err="1"/>
              <a:t>RstLabs</a:t>
            </a:r>
            <a:r>
              <a:rPr lang="en-US" dirty="0"/>
              <a:t>, add Lab 1-1 to Revit.ini, start Revit, and select the external command.</a:t>
            </a:r>
          </a:p>
          <a:p>
            <a:pPr eaLnBrk="1" hangingPunct="1"/>
            <a:endParaRPr lang="en-US" dirty="0"/>
          </a:p>
          <a:p>
            <a:pPr eaLnBrk="1" hangingPunct="1"/>
            <a:r>
              <a:rPr lang="en-US" noProof="1"/>
              <a:t>[ExternalCommands]</a:t>
            </a:r>
          </a:p>
          <a:p>
            <a:pPr eaLnBrk="1" hangingPunct="1"/>
            <a:r>
              <a:rPr lang="en-US" noProof="1"/>
              <a:t>ECCount=1</a:t>
            </a:r>
          </a:p>
          <a:p>
            <a:pPr eaLnBrk="1" hangingPunct="1"/>
            <a:endParaRPr lang="en-US" noProof="1"/>
          </a:p>
          <a:p>
            <a:pPr eaLnBrk="1" hangingPunct="1"/>
            <a:r>
              <a:rPr lang="en-US" noProof="1"/>
              <a:t>ECName1=RS Lab1-1 Load Natures, Cases and Combinations</a:t>
            </a:r>
          </a:p>
          <a:p>
            <a:pPr eaLnBrk="1" hangingPunct="1"/>
            <a:r>
              <a:rPr lang="en-US" noProof="1"/>
              <a:t>ECDescription1=Lab1_1...</a:t>
            </a:r>
          </a:p>
          <a:p>
            <a:pPr eaLnBrk="1" hangingPunct="1"/>
            <a:r>
              <a:rPr lang="en-US" noProof="1"/>
              <a:t>ECClassName1=RSSolvedLabsCode.Lab1_1</a:t>
            </a:r>
          </a:p>
          <a:p>
            <a:pPr eaLnBrk="1" hangingPunct="1"/>
            <a:r>
              <a:rPr lang="en-US" noProof="1"/>
              <a:t>ECAssembly1=C:\a\j\adn\rst\rst_api\RSSolvedLabsCode\bin\RSSolvedLabsCode.dll</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8BE29812-8E00-46CE-A503-3DC4A7C2A555}" type="slidenum">
              <a:rPr lang="en-US"/>
              <a:pPr/>
              <a:t>34</a:t>
            </a:fld>
            <a:endParaRPr lang="en-US"/>
          </a:p>
        </p:txBody>
      </p:sp>
      <p:sp>
        <p:nvSpPr>
          <p:cNvPr id="105475" name="Rectangle 2"/>
          <p:cNvSpPr>
            <a:spLocks noGrp="1" noRot="1" noChangeAspect="1" noChangeArrowheads="1" noTextEdit="1"/>
          </p:cNvSpPr>
          <p:nvPr>
            <p:ph type="sldImg"/>
          </p:nvPr>
        </p:nvSpPr>
        <p:spPr>
          <a:xfrm>
            <a:off x="1162050" y="692150"/>
            <a:ext cx="4610100" cy="3457575"/>
          </a:xfrm>
          <a:ln/>
        </p:spPr>
      </p:sp>
      <p:sp>
        <p:nvSpPr>
          <p:cNvPr id="10547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dirty="0">
                <a:solidFill>
                  <a:schemeClr val="tx1"/>
                </a:solidFill>
                <a:latin typeface="Arial" charset="0"/>
                <a:ea typeface="+mn-ea"/>
                <a:cs typeface="+mn-cs"/>
              </a:rPr>
              <a:t>Lab 1-2 shows how to access all load objects using the base or specific classes.</a:t>
            </a:r>
            <a:r>
              <a:rPr lang="en-GB" sz="1200" kern="1200" baseline="0" dirty="0">
                <a:solidFill>
                  <a:schemeClr val="tx1"/>
                </a:solidFill>
                <a:latin typeface="Arial" charset="0"/>
                <a:ea typeface="+mn-ea"/>
                <a:cs typeface="+mn-cs"/>
              </a:rPr>
              <a:t> </a:t>
            </a:r>
            <a:r>
              <a:rPr lang="en-GB" sz="1200" kern="1200" dirty="0">
                <a:solidFill>
                  <a:schemeClr val="tx1"/>
                </a:solidFill>
                <a:latin typeface="Arial" charset="0"/>
                <a:ea typeface="+mn-ea"/>
                <a:cs typeface="+mn-cs"/>
              </a:rPr>
              <a:t>All three load classes are derived from </a:t>
            </a:r>
            <a:r>
              <a:rPr lang="en-GB" sz="1200" kern="1200" dirty="0" err="1">
                <a:solidFill>
                  <a:schemeClr val="tx1"/>
                </a:solidFill>
                <a:latin typeface="Arial" charset="0"/>
                <a:ea typeface="+mn-ea"/>
                <a:cs typeface="+mn-cs"/>
              </a:rPr>
              <a:t>LoadBase</a:t>
            </a:r>
            <a:r>
              <a:rPr lang="en-GB" sz="1200" kern="1200" dirty="0">
                <a:solidFill>
                  <a:schemeClr val="tx1"/>
                </a:solidFill>
                <a:latin typeface="Arial" charset="0"/>
                <a:ea typeface="+mn-ea"/>
                <a:cs typeface="+mn-cs"/>
              </a:rPr>
              <a:t>. They are creation through </a:t>
            </a:r>
            <a:r>
              <a:rPr lang="en-GB" sz="1200" kern="1200" dirty="0" err="1">
                <a:solidFill>
                  <a:schemeClr val="tx1"/>
                </a:solidFill>
                <a:latin typeface="Arial" charset="0"/>
                <a:ea typeface="+mn-ea"/>
                <a:cs typeface="+mn-cs"/>
              </a:rPr>
              <a:t>AreaLoad.Create</a:t>
            </a:r>
            <a:r>
              <a:rPr lang="en-GB" sz="1200" kern="1200" dirty="0">
                <a:solidFill>
                  <a:schemeClr val="tx1"/>
                </a:solidFill>
                <a:latin typeface="Arial" charset="0"/>
                <a:ea typeface="+mn-ea"/>
                <a:cs typeface="+mn-cs"/>
              </a:rPr>
              <a:t>() (3 overloads), </a:t>
            </a:r>
            <a:r>
              <a:rPr lang="en-US" sz="1200" kern="1200" dirty="0" err="1">
                <a:solidFill>
                  <a:schemeClr val="tx1"/>
                </a:solidFill>
                <a:latin typeface="Arial" charset="0"/>
                <a:ea typeface="+mn-ea"/>
                <a:cs typeface="+mn-cs"/>
              </a:rPr>
              <a:t>LineLoad.Create</a:t>
            </a:r>
            <a:r>
              <a:rPr lang="en-US" sz="1200" kern="1200" dirty="0">
                <a:solidFill>
                  <a:schemeClr val="tx1"/>
                </a:solidFill>
                <a:latin typeface="Arial" charset="0"/>
                <a:ea typeface="+mn-ea"/>
                <a:cs typeface="+mn-cs"/>
              </a:rPr>
              <a:t>()</a:t>
            </a:r>
            <a:r>
              <a:rPr lang="en-GB" sz="1200" kern="1200" dirty="0">
                <a:solidFill>
                  <a:schemeClr val="tx1"/>
                </a:solidFill>
                <a:latin typeface="Arial" charset="0"/>
                <a:ea typeface="+mn-ea"/>
                <a:cs typeface="+mn-cs"/>
              </a:rPr>
              <a:t>(3 overloads), and </a:t>
            </a:r>
            <a:r>
              <a:rPr lang="en-US" sz="1200" kern="1200" dirty="0">
                <a:solidFill>
                  <a:schemeClr val="tx1"/>
                </a:solidFill>
                <a:latin typeface="Arial" charset="0"/>
                <a:ea typeface="+mn-ea"/>
                <a:cs typeface="+mn-cs"/>
              </a:rPr>
              <a:t> </a:t>
            </a:r>
            <a:r>
              <a:rPr lang="en-US" sz="1200" kern="1200" dirty="0" err="1">
                <a:solidFill>
                  <a:schemeClr val="tx1"/>
                </a:solidFill>
                <a:latin typeface="Arial" charset="0"/>
                <a:ea typeface="+mn-ea"/>
                <a:cs typeface="+mn-cs"/>
              </a:rPr>
              <a:t>PointLoad.Create</a:t>
            </a:r>
            <a:r>
              <a:rPr lang="en-US" sz="1200" kern="1200" dirty="0">
                <a:solidFill>
                  <a:schemeClr val="tx1"/>
                </a:solidFill>
                <a:latin typeface="Arial" charset="0"/>
                <a:ea typeface="+mn-ea"/>
                <a:cs typeface="+mn-cs"/>
              </a:rPr>
              <a:t>()(3 overloads)</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952D412-71DC-474F-AB2C-102834DE9C7D}" type="slidenum">
              <a:rPr lang="en-US"/>
              <a:pPr/>
              <a:t>3</a:t>
            </a:fld>
            <a:endParaRPr lang="en-US" dirty="0"/>
          </a:p>
        </p:txBody>
      </p:sp>
      <p:sp>
        <p:nvSpPr>
          <p:cNvPr id="78851" name="Rectangle 2"/>
          <p:cNvSpPr>
            <a:spLocks noGrp="1" noRot="1" noChangeAspect="1" noChangeArrowheads="1" noTextEdit="1"/>
          </p:cNvSpPr>
          <p:nvPr>
            <p:ph type="sldImg"/>
          </p:nvPr>
        </p:nvSpPr>
        <p:spPr>
          <a:xfrm>
            <a:off x="1716088" y="692150"/>
            <a:ext cx="3597275" cy="2698750"/>
          </a:xfrm>
          <a:ln/>
        </p:spPr>
      </p:sp>
      <p:sp>
        <p:nvSpPr>
          <p:cNvPr id="78852" name="Rectangle 3"/>
          <p:cNvSpPr>
            <a:spLocks noGrp="1" noChangeArrowheads="1"/>
          </p:cNvSpPr>
          <p:nvPr>
            <p:ph type="body" idx="1"/>
          </p:nvPr>
        </p:nvSpPr>
        <p:spPr>
          <a:noFill/>
          <a:ln/>
        </p:spPr>
        <p:txBody>
          <a:bodyPr/>
          <a:lstStyle/>
          <a:p>
            <a:r>
              <a:rPr lang="en-US" sz="1200" kern="1200" dirty="0">
                <a:solidFill>
                  <a:schemeClr val="tx1"/>
                </a:solidFill>
                <a:latin typeface="Arial" charset="0"/>
                <a:ea typeface="+mn-ea"/>
                <a:cs typeface="+mn-cs"/>
              </a:rPr>
              <a:t>Our discussion here proceeds in three steps. First, look at the workflow and how it is supported by Revit Structure or RST. Secondly, walk through a series of labs related to extracting and analysing the data managed by RST. Finally, we will look at a sample application linking RST with an external application. In this case, the external stress analysis package is simulated by AutoCAD.</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8C252558-5502-49A9-88A7-15AD6F1F2F70}" type="slidenum">
              <a:rPr lang="en-US"/>
              <a:pPr/>
              <a:t>35</a:t>
            </a:fld>
            <a:endParaRPr lang="en-US"/>
          </a:p>
        </p:txBody>
      </p:sp>
      <p:sp>
        <p:nvSpPr>
          <p:cNvPr id="106499" name="Rectangle 2"/>
          <p:cNvSpPr>
            <a:spLocks noGrp="1" noRot="1" noChangeAspect="1" noChangeArrowheads="1" noTextEdit="1"/>
          </p:cNvSpPr>
          <p:nvPr>
            <p:ph type="sldImg"/>
          </p:nvPr>
        </p:nvSpPr>
        <p:spPr>
          <a:xfrm>
            <a:off x="1716088" y="692150"/>
            <a:ext cx="3597275" cy="2698750"/>
          </a:xfrm>
          <a:ln/>
        </p:spPr>
      </p:sp>
      <p:sp>
        <p:nvSpPr>
          <p:cNvPr id="106500"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Just like in the preceding lab, we iterate over all Revit elements and pick out the object types of interest. For each load type object, a number of properties are defined for extracting and modifying data.</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5250AC3A-EB64-48B6-8FCE-AB266D68F181}" type="slidenum">
              <a:rPr lang="en-US"/>
              <a:pPr/>
              <a:t>36</a:t>
            </a:fld>
            <a:endParaRPr lang="en-US"/>
          </a:p>
        </p:txBody>
      </p:sp>
      <p:sp>
        <p:nvSpPr>
          <p:cNvPr id="107523" name="Rectangle 2"/>
          <p:cNvSpPr>
            <a:spLocks noGrp="1" noRot="1" noChangeAspect="1" noChangeArrowheads="1" noTextEdit="1"/>
          </p:cNvSpPr>
          <p:nvPr>
            <p:ph type="sldImg"/>
          </p:nvPr>
        </p:nvSpPr>
        <p:spPr>
          <a:xfrm>
            <a:off x="1716088" y="692150"/>
            <a:ext cx="3597275" cy="2698750"/>
          </a:xfrm>
          <a:ln/>
        </p:spPr>
      </p:sp>
      <p:sp>
        <p:nvSpPr>
          <p:cNvPr id="107524" name="Rectangle 3"/>
          <p:cNvSpPr>
            <a:spLocks noGrp="1" noChangeArrowheads="1"/>
          </p:cNvSpPr>
          <p:nvPr>
            <p:ph type="body" idx="1"/>
          </p:nvPr>
        </p:nvSpPr>
        <p:spPr>
          <a:noFill/>
          <a:ln/>
        </p:spPr>
        <p:txBody>
          <a:bodyPr/>
          <a:lstStyle/>
          <a:p>
            <a:pPr eaLnBrk="1" hangingPunct="1"/>
            <a:r>
              <a:rPr lang="en-US" dirty="0" err="1"/>
              <a:t>Todo</a:t>
            </a:r>
            <a:r>
              <a:rPr lang="en-US" dirty="0"/>
              <a:t>: add image of model.</a:t>
            </a:r>
          </a:p>
          <a:p>
            <a:pPr eaLnBrk="1" hangingPunct="1"/>
            <a:r>
              <a:rPr lang="en-US" dirty="0"/>
              <a:t>Open </a:t>
            </a:r>
            <a:r>
              <a:rPr lang="en-US" dirty="0" err="1"/>
              <a:t>RstLabs.rvt</a:t>
            </a:r>
            <a:r>
              <a:rPr lang="en-US" dirty="0"/>
              <a:t> to obtain a model with a few predefined loads.</a:t>
            </a:r>
          </a:p>
          <a:p>
            <a:pPr eaLnBrk="1" hangingPunct="1"/>
            <a:r>
              <a:rPr lang="en-US" dirty="0"/>
              <a:t>Run the external command Lab 1-2 after adding RstLabs.dll to Revit.ini.</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113DC991-5AAE-4CD7-A336-9FECF28E11C7}" type="slidenum">
              <a:rPr lang="en-US"/>
              <a:pPr/>
              <a:t>37</a:t>
            </a:fld>
            <a:endParaRPr lang="en-US"/>
          </a:p>
        </p:txBody>
      </p:sp>
      <p:sp>
        <p:nvSpPr>
          <p:cNvPr id="108547" name="Rectangle 2"/>
          <p:cNvSpPr>
            <a:spLocks noGrp="1" noRot="1" noChangeAspect="1" noChangeArrowheads="1" noTextEdit="1"/>
          </p:cNvSpPr>
          <p:nvPr>
            <p:ph type="sldImg"/>
          </p:nvPr>
        </p:nvSpPr>
        <p:spPr>
          <a:xfrm>
            <a:off x="1162050" y="692150"/>
            <a:ext cx="4610100" cy="3457575"/>
          </a:xfrm>
          <a:ln/>
        </p:spPr>
      </p:sp>
      <p:sp>
        <p:nvSpPr>
          <p:cNvPr id="108548" name="Rectangle 3"/>
          <p:cNvSpPr>
            <a:spLocks noGrp="1" noChangeArrowheads="1"/>
          </p:cNvSpPr>
          <p:nvPr>
            <p:ph type="body" idx="1"/>
          </p:nvPr>
        </p:nvSpPr>
        <p:spPr>
          <a:xfrm>
            <a:off x="923925" y="4379913"/>
            <a:ext cx="5086350" cy="4148137"/>
          </a:xfrm>
          <a:noFill/>
          <a:ln/>
        </p:spPr>
        <p:txBody>
          <a:bodyPr/>
          <a:lstStyle/>
          <a:p>
            <a:pPr eaLnBrk="1" hangingPunct="1"/>
            <a:r>
              <a:rPr lang="en-GB" sz="1200" kern="1200">
                <a:solidFill>
                  <a:schemeClr val="tx1"/>
                </a:solidFill>
                <a:latin typeface="Arial" charset="0"/>
                <a:ea typeface="+mn-ea"/>
                <a:cs typeface="+mn-cs"/>
              </a:rPr>
              <a:t>Lab 1-3 continues the exploration about loads</a:t>
            </a:r>
            <a:r>
              <a:rPr lang="fr-FR"/>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A4C87C61-DC89-44B8-9C01-542EE5A25023}" type="slidenum">
              <a:rPr lang="en-US"/>
              <a:pPr/>
              <a:t>38</a:t>
            </a:fld>
            <a:endParaRPr lang="en-US"/>
          </a:p>
        </p:txBody>
      </p:sp>
      <p:sp>
        <p:nvSpPr>
          <p:cNvPr id="109571" name="Rectangle 2"/>
          <p:cNvSpPr>
            <a:spLocks noGrp="1" noRot="1" noChangeAspect="1" noChangeArrowheads="1" noTextEdit="1"/>
          </p:cNvSpPr>
          <p:nvPr>
            <p:ph type="sldImg"/>
          </p:nvPr>
        </p:nvSpPr>
        <p:spPr>
          <a:xfrm>
            <a:off x="1716088" y="692150"/>
            <a:ext cx="3597275" cy="2698750"/>
          </a:xfrm>
          <a:ln/>
        </p:spPr>
      </p:sp>
      <p:sp>
        <p:nvSpPr>
          <p:cNvPr id="1095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Some element parameters can be accessed via display name only. In general, we try to use the BuiltInParameter enum to access parameters whenever possible, since it is language independent.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5662EEB-C250-4BC3-92B1-990B166985B1}" type="slidenum">
              <a:rPr lang="en-US"/>
              <a:pPr/>
              <a:t>39</a:t>
            </a:fld>
            <a:endParaRPr lang="en-US"/>
          </a:p>
        </p:txBody>
      </p:sp>
      <p:sp>
        <p:nvSpPr>
          <p:cNvPr id="110595" name="Rectangle 2"/>
          <p:cNvSpPr>
            <a:spLocks noGrp="1" noRot="1" noChangeAspect="1" noChangeArrowheads="1" noTextEdit="1"/>
          </p:cNvSpPr>
          <p:nvPr>
            <p:ph type="sldImg"/>
          </p:nvPr>
        </p:nvSpPr>
        <p:spPr>
          <a:xfrm>
            <a:off x="1716088" y="692150"/>
            <a:ext cx="3597275" cy="2698750"/>
          </a:xfrm>
          <a:ln/>
        </p:spPr>
      </p:sp>
      <p:sp>
        <p:nvSpPr>
          <p:cNvPr id="110596" name="Rectangle 3"/>
          <p:cNvSpPr>
            <a:spLocks noGrp="1" noChangeArrowheads="1"/>
          </p:cNvSpPr>
          <p:nvPr>
            <p:ph type="body" idx="1"/>
          </p:nvPr>
        </p:nvSpPr>
        <p:spPr>
          <a:noFill/>
          <a:ln/>
        </p:spPr>
        <p:txBody>
          <a:bodyPr/>
          <a:lstStyle/>
          <a:p>
            <a:pPr eaLnBrk="1" hangingPunct="1"/>
            <a:r>
              <a:rPr lang="en-US"/>
              <a:t>Parameters vary from Revit version to version.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6ECEDEBD-674A-41A2-A978-E0697289938A}" type="slidenum">
              <a:rPr lang="en-US"/>
              <a:pPr/>
              <a:t>40</a:t>
            </a:fld>
            <a:endParaRPr lang="en-US"/>
          </a:p>
        </p:txBody>
      </p:sp>
      <p:sp>
        <p:nvSpPr>
          <p:cNvPr id="111619" name="Rectangle 2"/>
          <p:cNvSpPr>
            <a:spLocks noGrp="1" noRot="1" noChangeAspect="1" noChangeArrowheads="1" noTextEdit="1"/>
          </p:cNvSpPr>
          <p:nvPr>
            <p:ph type="sldImg"/>
          </p:nvPr>
        </p:nvSpPr>
        <p:spPr>
          <a:xfrm>
            <a:off x="1716088" y="692150"/>
            <a:ext cx="3597275" cy="2698750"/>
          </a:xfrm>
          <a:ln/>
        </p:spPr>
      </p:sp>
      <p:sp>
        <p:nvSpPr>
          <p:cNvPr id="111620" name="Rectangle 3"/>
          <p:cNvSpPr>
            <a:spLocks noGrp="1" noChangeArrowheads="1"/>
          </p:cNvSpPr>
          <p:nvPr>
            <p:ph type="body" idx="1"/>
          </p:nvPr>
        </p:nvSpPr>
        <p:spPr>
          <a:noFill/>
          <a:ln/>
        </p:spPr>
        <p:txBody>
          <a:bodyPr/>
          <a:lstStyle/>
          <a:p>
            <a:pPr eaLnBrk="1" hangingPunct="1"/>
            <a:r>
              <a:rPr lang="en-US"/>
              <a:t>Here is a full list of parameters relevant to loads given in the comment at the end of Labs1.vb.</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7544F6B6-4CEE-47BA-9AB0-6A1FC9A54061}" type="slidenum">
              <a:rPr lang="en-US"/>
              <a:pPr/>
              <a:t>41</a:t>
            </a:fld>
            <a:endParaRPr lang="en-US"/>
          </a:p>
        </p:txBody>
      </p:sp>
      <p:sp>
        <p:nvSpPr>
          <p:cNvPr id="112643" name="Rectangle 2"/>
          <p:cNvSpPr>
            <a:spLocks noGrp="1" noRot="1" noChangeAspect="1" noChangeArrowheads="1" noTextEdit="1"/>
          </p:cNvSpPr>
          <p:nvPr>
            <p:ph type="sldImg"/>
          </p:nvPr>
        </p:nvSpPr>
        <p:spPr>
          <a:xfrm>
            <a:off x="1716088" y="692150"/>
            <a:ext cx="3597275" cy="2698750"/>
          </a:xfrm>
          <a:ln/>
        </p:spPr>
      </p:sp>
      <p:sp>
        <p:nvSpPr>
          <p:cNvPr id="112644" name="Rectangle 3"/>
          <p:cNvSpPr>
            <a:spLocks noGrp="1" noChangeArrowheads="1"/>
          </p:cNvSpPr>
          <p:nvPr>
            <p:ph type="body" idx="1"/>
          </p:nvPr>
        </p:nvSpPr>
        <p:spPr>
          <a:noFill/>
          <a:ln/>
        </p:spPr>
        <p:txBody>
          <a:bodyPr/>
          <a:lstStyle/>
          <a:p>
            <a:pPr eaLnBrk="1" hangingPunct="1"/>
            <a:r>
              <a:rPr lang="en-US" dirty="0"/>
              <a:t>Some of the values accessible through parameters are also exposed directly as properties on the object class.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dirty="0">
                <a:solidFill>
                  <a:schemeClr val="tx1"/>
                </a:solidFill>
                <a:latin typeface="Arial" charset="0"/>
                <a:ea typeface="+mn-ea"/>
                <a:cs typeface="+mn-cs"/>
              </a:rPr>
              <a:t>Whenever you are looking for a specific property, you will need to explore the Revit API and one or more suitable sample models to determine what exactly you are looking for and how to access it.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E19F0B7E-38CE-44FF-95C1-965B84635303}" type="slidenum">
              <a:rPr lang="en-US"/>
              <a:pPr/>
              <a:t>42</a:t>
            </a:fld>
            <a:endParaRPr lang="en-US"/>
          </a:p>
        </p:txBody>
      </p:sp>
      <p:sp>
        <p:nvSpPr>
          <p:cNvPr id="114691" name="Rectangle 2"/>
          <p:cNvSpPr>
            <a:spLocks noGrp="1" noRot="1" noChangeAspect="1" noChangeArrowheads="1" noTextEdit="1"/>
          </p:cNvSpPr>
          <p:nvPr>
            <p:ph type="sldImg"/>
          </p:nvPr>
        </p:nvSpPr>
        <p:spPr>
          <a:xfrm>
            <a:off x="1716088" y="692150"/>
            <a:ext cx="3597275" cy="2698750"/>
          </a:xfrm>
          <a:ln/>
        </p:spPr>
      </p:sp>
      <p:sp>
        <p:nvSpPr>
          <p:cNvPr id="1146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742CE495-F64A-4061-8EA1-B52C1289C35B}" type="slidenum">
              <a:rPr lang="en-US"/>
              <a:pPr/>
              <a:t>43</a:t>
            </a:fld>
            <a:endParaRPr lang="en-US"/>
          </a:p>
        </p:txBody>
      </p:sp>
      <p:sp>
        <p:nvSpPr>
          <p:cNvPr id="115715" name="Rectangle 2"/>
          <p:cNvSpPr>
            <a:spLocks noGrp="1" noRot="1" noChangeAspect="1" noChangeArrowheads="1" noTextEdit="1"/>
          </p:cNvSpPr>
          <p:nvPr>
            <p:ph type="sldImg"/>
          </p:nvPr>
        </p:nvSpPr>
        <p:spPr>
          <a:xfrm>
            <a:off x="1716088" y="692150"/>
            <a:ext cx="3597275" cy="2698750"/>
          </a:xfrm>
          <a:ln/>
        </p:spPr>
      </p:sp>
      <p:sp>
        <p:nvSpPr>
          <p:cNvPr id="115716" name="Rectangle 3"/>
          <p:cNvSpPr>
            <a:spLocks noGrp="1" noChangeArrowheads="1"/>
          </p:cNvSpPr>
          <p:nvPr>
            <p:ph type="body" idx="1"/>
          </p:nvPr>
        </p:nvSpPr>
        <p:spPr>
          <a:noFill/>
          <a:ln/>
        </p:spPr>
        <p:txBody>
          <a:bodyPr/>
          <a:lstStyle/>
          <a:p>
            <a:pPr eaLnBrk="1" hangingPunct="1"/>
            <a:r>
              <a:rPr lang="en-US" dirty="0"/>
              <a:t>In "RS </a:t>
            </a:r>
            <a:r>
              <a:rPr lang="en-US" dirty="0" err="1"/>
              <a:t>Labs.rvt</a:t>
            </a:r>
            <a:r>
              <a:rPr lang="en-US" dirty="0"/>
              <a:t>", select a point, line and area load, then run the external command for Lab 1-3.</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F8C32B2A-4BD6-4477-A5BA-14EBF2C0AF94}" type="slidenum">
              <a:rPr lang="en-US"/>
              <a:pPr/>
              <a:t>44</a:t>
            </a:fld>
            <a:endParaRPr lang="en-US"/>
          </a:p>
        </p:txBody>
      </p:sp>
      <p:sp>
        <p:nvSpPr>
          <p:cNvPr id="116739" name="Rectangle 2"/>
          <p:cNvSpPr>
            <a:spLocks noGrp="1" noRot="1" noChangeAspect="1" noChangeArrowheads="1" noTextEdit="1"/>
          </p:cNvSpPr>
          <p:nvPr>
            <p:ph type="sldImg"/>
          </p:nvPr>
        </p:nvSpPr>
        <p:spPr>
          <a:xfrm>
            <a:off x="1162050" y="692150"/>
            <a:ext cx="4610100" cy="3457575"/>
          </a:xfrm>
          <a:ln/>
        </p:spPr>
      </p:sp>
      <p:sp>
        <p:nvSpPr>
          <p:cNvPr id="116740"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610B32D5-435E-4B49-BCA5-C142A2E46788}" type="slidenum">
              <a:rPr lang="en-US"/>
              <a:pPr/>
              <a:t>8</a:t>
            </a:fld>
            <a:endParaRPr lang="en-US" dirty="0"/>
          </a:p>
        </p:txBody>
      </p:sp>
      <p:sp>
        <p:nvSpPr>
          <p:cNvPr id="79875"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B400FAF-76D8-4335-B4F8-CBEC6A7C94CC}" type="slidenum">
              <a:rPr lang="en-US" sz="1200">
                <a:solidFill>
                  <a:schemeClr val="tx1"/>
                </a:solidFill>
              </a:rPr>
              <a:pPr algn="r" defTabSz="923925"/>
              <a:t>8</a:t>
            </a:fld>
            <a:endParaRPr lang="en-US" sz="1200" dirty="0">
              <a:solidFill>
                <a:schemeClr val="tx1"/>
              </a:solidFill>
            </a:endParaRPr>
          </a:p>
        </p:txBody>
      </p:sp>
      <p:sp>
        <p:nvSpPr>
          <p:cNvPr id="79876" name="Rectangle 2"/>
          <p:cNvSpPr>
            <a:spLocks noGrp="1" noRot="1" noChangeAspect="1" noChangeArrowheads="1" noTextEdit="1"/>
          </p:cNvSpPr>
          <p:nvPr>
            <p:ph type="sldImg"/>
          </p:nvPr>
        </p:nvSpPr>
        <p:spPr>
          <a:xfrm>
            <a:off x="1162050" y="692150"/>
            <a:ext cx="4610100" cy="3457575"/>
          </a:xfrm>
          <a:ln/>
        </p:spPr>
      </p:sp>
      <p:sp>
        <p:nvSpPr>
          <p:cNvPr id="79877" name="Rectangle 3"/>
          <p:cNvSpPr>
            <a:spLocks noGrp="1" noChangeArrowheads="1"/>
          </p:cNvSpPr>
          <p:nvPr>
            <p:ph type="body" idx="1"/>
          </p:nvPr>
        </p:nvSpPr>
        <p:spPr>
          <a:xfrm>
            <a:off x="693738" y="4379913"/>
            <a:ext cx="5546725" cy="4148137"/>
          </a:xfrm>
          <a:noFill/>
          <a:ln/>
        </p:spPr>
        <p:txBody>
          <a:bodyPr/>
          <a:lstStyle/>
          <a:p>
            <a:r>
              <a:rPr lang="en-US" sz="1200" kern="1200" dirty="0">
                <a:solidFill>
                  <a:schemeClr val="tx1"/>
                </a:solidFill>
                <a:latin typeface="Arial" charset="0"/>
                <a:ea typeface="+mn-ea"/>
                <a:cs typeface="+mn-cs"/>
              </a:rPr>
              <a:t>Building information modeling (BIM) is the creation and use of coordinated, consistent, computable information about a building project in design that yields reliable digital representations of the building – representations used for design decision-making, production of high-quality construction documents, performance predictions, cost-estimating and construction planning, and, eventually, for managing and operating the facility. The focus of this presentation is on the structural part of it with Revit Structure.</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7B92E94F-B80E-435F-B874-A1724747ED8D}" type="slidenum">
              <a:rPr lang="en-US"/>
              <a:pPr/>
              <a:t>45</a:t>
            </a:fld>
            <a:endParaRPr lang="en-US"/>
          </a:p>
        </p:txBody>
      </p:sp>
      <p:sp>
        <p:nvSpPr>
          <p:cNvPr id="117763" name="Rectangle 2"/>
          <p:cNvSpPr>
            <a:spLocks noGrp="1" noRot="1" noChangeAspect="1" noChangeArrowheads="1" noTextEdit="1"/>
          </p:cNvSpPr>
          <p:nvPr>
            <p:ph type="sldImg"/>
          </p:nvPr>
        </p:nvSpPr>
        <p:spPr>
          <a:xfrm>
            <a:off x="1162050" y="692150"/>
            <a:ext cx="4610100" cy="3457575"/>
          </a:xfrm>
          <a:ln/>
        </p:spPr>
      </p:sp>
      <p:sp>
        <p:nvSpPr>
          <p:cNvPr id="117764"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018952C5-DB3C-4A0F-9419-ADEBE03C4BF2}" type="slidenum">
              <a:rPr lang="en-US"/>
              <a:pPr/>
              <a:t>46</a:t>
            </a:fld>
            <a:endParaRPr lang="en-US"/>
          </a:p>
        </p:txBody>
      </p:sp>
      <p:sp>
        <p:nvSpPr>
          <p:cNvPr id="118787" name="Rectangle 2"/>
          <p:cNvSpPr>
            <a:spLocks noGrp="1" noRot="1" noChangeAspect="1" noChangeArrowheads="1" noTextEdit="1"/>
          </p:cNvSpPr>
          <p:nvPr>
            <p:ph type="sldImg"/>
          </p:nvPr>
        </p:nvSpPr>
        <p:spPr>
          <a:xfrm>
            <a:off x="1162050" y="692150"/>
            <a:ext cx="4610100" cy="3457575"/>
          </a:xfrm>
          <a:ln/>
        </p:spPr>
      </p:sp>
      <p:sp>
        <p:nvSpPr>
          <p:cNvPr id="118788"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ED5F45FB-166B-4FB9-8252-A5B8B3F5EA5A}" type="slidenum">
              <a:rPr lang="en-US"/>
              <a:pPr/>
              <a:t>47</a:t>
            </a:fld>
            <a:endParaRPr lang="en-US"/>
          </a:p>
        </p:txBody>
      </p:sp>
      <p:sp>
        <p:nvSpPr>
          <p:cNvPr id="119811" name="Rectangle 2"/>
          <p:cNvSpPr>
            <a:spLocks noGrp="1" noRot="1" noChangeAspect="1" noChangeArrowheads="1" noTextEdit="1"/>
          </p:cNvSpPr>
          <p:nvPr>
            <p:ph type="sldImg"/>
          </p:nvPr>
        </p:nvSpPr>
        <p:spPr>
          <a:xfrm>
            <a:off x="1162050" y="692150"/>
            <a:ext cx="4610100" cy="3457575"/>
          </a:xfrm>
          <a:ln/>
        </p:spPr>
      </p:sp>
      <p:sp>
        <p:nvSpPr>
          <p:cNvPr id="119812" name="Rectangle 3"/>
          <p:cNvSpPr>
            <a:spLocks noGrp="1" noChangeArrowheads="1"/>
          </p:cNvSpPr>
          <p:nvPr>
            <p:ph type="body" idx="1"/>
          </p:nvPr>
        </p:nvSpPr>
        <p:spPr>
          <a:xfrm>
            <a:off x="923925" y="4379913"/>
            <a:ext cx="5086350" cy="4148137"/>
          </a:xfrm>
          <a:noFill/>
          <a:ln/>
        </p:spPr>
        <p:txBody>
          <a:bodyPr/>
          <a:lstStyle/>
          <a:p>
            <a:r>
              <a:rPr lang="en-GB" sz="1200" kern="1200" dirty="0">
                <a:solidFill>
                  <a:schemeClr val="tx1"/>
                </a:solidFill>
                <a:latin typeface="Arial" charset="0"/>
                <a:ea typeface="+mn-ea"/>
                <a:cs typeface="+mn-cs"/>
              </a:rPr>
              <a:t>Lab 1-5 shows how to create a new load object, specifically a point load. It creates two new point loads by calling </a:t>
            </a:r>
            <a:r>
              <a:rPr lang="en-GB" sz="1200" kern="1200" dirty="0" err="1">
                <a:solidFill>
                  <a:schemeClr val="tx1"/>
                </a:solidFill>
                <a:latin typeface="Arial" charset="0"/>
                <a:ea typeface="+mn-ea"/>
                <a:cs typeface="+mn-cs"/>
              </a:rPr>
              <a:t>NewPointLoad</a:t>
            </a:r>
            <a:r>
              <a:rPr lang="en-GB" sz="1200" kern="1200" dirty="0">
                <a:solidFill>
                  <a:schemeClr val="tx1"/>
                </a:solidFill>
                <a:latin typeface="Arial" charset="0"/>
                <a:ea typeface="+mn-ea"/>
                <a:cs typeface="+mn-cs"/>
              </a:rPr>
              <a:t>() with somewhat arbitrary parameters. One as reaction, simulating an analysis result, the other is a standard external load. It also shows how to set a selected symbol for this new load and assign the load to a selected load case. To assign a selected symbol to it, all point load symbols in the document are retrieved and the user is allowed to select one of them. Its id is then assigned to the newly created point load ELEM_TYPE_PARAM. Similarly, to assign a load case, all load cases are retrieved and displayed and the selected one's id is assigned to the LOAD_CASE_ID parameter.</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5DED8E51-ABEC-49EC-AF54-20F4B621EB09}" type="slidenum">
              <a:rPr lang="en-US"/>
              <a:pPr/>
              <a:t>48</a:t>
            </a:fld>
            <a:endParaRPr lang="en-US"/>
          </a:p>
        </p:txBody>
      </p:sp>
      <p:sp>
        <p:nvSpPr>
          <p:cNvPr id="120835" name="Rectangle 2"/>
          <p:cNvSpPr>
            <a:spLocks noGrp="1" noRot="1" noChangeAspect="1" noChangeArrowheads="1" noTextEdit="1"/>
          </p:cNvSpPr>
          <p:nvPr>
            <p:ph type="sldImg"/>
          </p:nvPr>
        </p:nvSpPr>
        <p:spPr>
          <a:xfrm>
            <a:off x="1716088" y="692150"/>
            <a:ext cx="3597275" cy="2698750"/>
          </a:xfrm>
          <a:ln/>
        </p:spPr>
      </p:sp>
      <p:sp>
        <p:nvSpPr>
          <p:cNvPr id="120836"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5DED8E51-ABEC-49EC-AF54-20F4B621EB09}" type="slidenum">
              <a:rPr lang="en-US"/>
              <a:pPr/>
              <a:t>49</a:t>
            </a:fld>
            <a:endParaRPr lang="en-US"/>
          </a:p>
        </p:txBody>
      </p:sp>
      <p:sp>
        <p:nvSpPr>
          <p:cNvPr id="120835" name="Rectangle 2"/>
          <p:cNvSpPr>
            <a:spLocks noGrp="1" noRot="1" noChangeAspect="1" noChangeArrowheads="1" noTextEdit="1"/>
          </p:cNvSpPr>
          <p:nvPr>
            <p:ph type="sldImg"/>
          </p:nvPr>
        </p:nvSpPr>
        <p:spPr>
          <a:xfrm>
            <a:off x="1716088" y="692150"/>
            <a:ext cx="3597275" cy="2698750"/>
          </a:xfrm>
          <a:ln/>
        </p:spPr>
      </p:sp>
      <p:sp>
        <p:nvSpPr>
          <p:cNvPr id="120836" name="Rectangle 3"/>
          <p:cNvSpPr>
            <a:spLocks noGrp="1" noChangeArrowheads="1"/>
          </p:cNvSpPr>
          <p:nvPr>
            <p:ph type="body" idx="1"/>
          </p:nvPr>
        </p:nvSpPr>
        <p:spPr>
          <a:noFill/>
          <a:ln/>
        </p:spPr>
        <p:txBody>
          <a:bodyPr/>
          <a:lstStyle/>
          <a:p>
            <a:pPr hangingPunct="0"/>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Structure has enhanced load</a:t>
            </a:r>
            <a:r>
              <a:rPr lang="en-US" sz="1200" kern="1200" baseline="0" dirty="0">
                <a:solidFill>
                  <a:schemeClr val="tx1"/>
                </a:solidFill>
                <a:latin typeface="Arial" charset="0"/>
                <a:ea typeface="+mn-ea"/>
                <a:cs typeface="+mn-cs"/>
              </a:rPr>
              <a:t> </a:t>
            </a:r>
            <a:r>
              <a:rPr lang="en-US" sz="1200" kern="1200" dirty="0">
                <a:solidFill>
                  <a:schemeClr val="tx1"/>
                </a:solidFill>
                <a:latin typeface="Arial" charset="0"/>
                <a:ea typeface="+mn-ea"/>
                <a:cs typeface="+mn-cs"/>
              </a:rPr>
              <a:t>elements by adding their symbols. In the API, parameters used for load creation have changed: all load creation methods now take an optional load type and sketch plane argument.  Both of these arguments are optional and can be supplied null (Nothing in VB) to use the default load type for the category of load being created.</a:t>
            </a:r>
          </a:p>
          <a:p>
            <a:pPr hangingPunct="0"/>
            <a:r>
              <a:rPr lang="en-US" sz="1200" dirty="0">
                <a:latin typeface="Arial" charset="0"/>
              </a:rPr>
              <a:t>Point(Line/Area)</a:t>
            </a:r>
            <a:r>
              <a:rPr lang="en-US" sz="1200" dirty="0" err="1">
                <a:latin typeface="Arial" charset="0"/>
              </a:rPr>
              <a:t>LoadType</a:t>
            </a:r>
            <a:r>
              <a:rPr lang="en-US" sz="1200" dirty="0">
                <a:latin typeface="Arial" charset="0"/>
              </a:rPr>
              <a:t> and Point(Line/Area)</a:t>
            </a:r>
            <a:r>
              <a:rPr lang="en-US" sz="1200" dirty="0" err="1">
                <a:latin typeface="Arial" charset="0"/>
              </a:rPr>
              <a:t>LoadTypeSet</a:t>
            </a:r>
            <a:r>
              <a:rPr lang="en-US" sz="1200" dirty="0">
                <a:latin typeface="Arial" charset="0"/>
              </a:rPr>
              <a:t> objects are added.</a:t>
            </a:r>
            <a:r>
              <a:rPr lang="en-US" sz="1200" baseline="0" dirty="0">
                <a:latin typeface="Arial" charset="0"/>
              </a:rPr>
              <a:t>  </a:t>
            </a:r>
            <a:endParaRPr lang="en-US" sz="1200" dirty="0">
              <a:latin typeface="Arial" charset="0"/>
            </a:endParaRPr>
          </a:p>
          <a:p>
            <a:pPr hangingPunct="0"/>
            <a:r>
              <a:rPr lang="en-US" sz="1200" kern="1200" dirty="0">
                <a:solidFill>
                  <a:schemeClr val="tx1"/>
                </a:solidFill>
                <a:latin typeface="Arial" charset="0"/>
                <a:ea typeface="+mn-ea"/>
                <a:cs typeface="+mn-cs"/>
              </a:rPr>
              <a:t>In addition, the Autodesk Revit API now supports creation of hosted loads.  Several overloads have been added for </a:t>
            </a:r>
            <a:r>
              <a:rPr lang="en-US" sz="1200" kern="1200" dirty="0" err="1">
                <a:solidFill>
                  <a:schemeClr val="tx1"/>
                </a:solidFill>
                <a:latin typeface="Arial" charset="0"/>
                <a:ea typeface="+mn-ea"/>
                <a:cs typeface="+mn-cs"/>
              </a:rPr>
              <a:t>NewPointLoad</a:t>
            </a:r>
            <a:r>
              <a:rPr lang="en-US" sz="1200" kern="1200" dirty="0">
                <a:solidFill>
                  <a:schemeClr val="tx1"/>
                </a:solidFill>
                <a:latin typeface="Arial" charset="0"/>
                <a:ea typeface="+mn-ea"/>
                <a:cs typeface="+mn-cs"/>
              </a:rPr>
              <a:t>(), </a:t>
            </a:r>
            <a:r>
              <a:rPr lang="en-US" sz="1200" kern="1200" dirty="0" err="1">
                <a:solidFill>
                  <a:schemeClr val="tx1"/>
                </a:solidFill>
                <a:latin typeface="Arial" charset="0"/>
                <a:ea typeface="+mn-ea"/>
                <a:cs typeface="+mn-cs"/>
              </a:rPr>
              <a:t>NewLineLoad</a:t>
            </a:r>
            <a:r>
              <a:rPr lang="en-US" sz="1200" kern="1200" dirty="0">
                <a:solidFill>
                  <a:schemeClr val="tx1"/>
                </a:solidFill>
                <a:latin typeface="Arial" charset="0"/>
                <a:ea typeface="+mn-ea"/>
                <a:cs typeface="+mn-cs"/>
              </a:rPr>
              <a:t>() and </a:t>
            </a:r>
            <a:r>
              <a:rPr lang="en-US" sz="1200" kern="1200" dirty="0" err="1">
                <a:solidFill>
                  <a:schemeClr val="tx1"/>
                </a:solidFill>
                <a:latin typeface="Arial" charset="0"/>
                <a:ea typeface="+mn-ea"/>
                <a:cs typeface="+mn-cs"/>
              </a:rPr>
              <a:t>NewAreaLoad</a:t>
            </a:r>
            <a:r>
              <a:rPr lang="en-US" sz="1200" kern="1200" dirty="0">
                <a:solidFill>
                  <a:schemeClr val="tx1"/>
                </a:solidFill>
                <a:latin typeface="Arial" charset="0"/>
                <a:ea typeface="+mn-ea"/>
                <a:cs typeface="+mn-cs"/>
              </a:rPr>
              <a:t>() permitting assignment of a host element or geometry reference of a host element to create the hosted loads.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4E0E0FFC-06A6-4B10-A91B-3DC4196216D8}" type="slidenum">
              <a:rPr lang="en-US"/>
              <a:pPr/>
              <a:t>50</a:t>
            </a:fld>
            <a:endParaRPr lang="en-US"/>
          </a:p>
        </p:txBody>
      </p:sp>
      <p:sp>
        <p:nvSpPr>
          <p:cNvPr id="121859" name="Rectangle 2"/>
          <p:cNvSpPr>
            <a:spLocks noGrp="1" noRot="1" noChangeAspect="1" noChangeArrowheads="1" noTextEdit="1"/>
          </p:cNvSpPr>
          <p:nvPr>
            <p:ph type="sldImg"/>
          </p:nvPr>
        </p:nvSpPr>
        <p:spPr>
          <a:xfrm>
            <a:off x="1162050" y="692150"/>
            <a:ext cx="4610100" cy="3457575"/>
          </a:xfrm>
          <a:ln/>
        </p:spPr>
      </p:sp>
      <p:sp>
        <p:nvSpPr>
          <p:cNvPr id="12186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The next section explores accessing and modifying structural elements and their data in RST.</a:t>
            </a:r>
          </a:p>
          <a:p>
            <a:pPr eaLnBrk="1" hangingPunct="1"/>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7434BF1F-411B-427E-875F-8F1E4CF1D34E}" type="slidenum">
              <a:rPr lang="en-US"/>
              <a:pPr/>
              <a:t>51</a:t>
            </a:fld>
            <a:endParaRPr lang="en-US"/>
          </a:p>
        </p:txBody>
      </p:sp>
      <p:sp>
        <p:nvSpPr>
          <p:cNvPr id="122883" name="Rectangle 2"/>
          <p:cNvSpPr>
            <a:spLocks noGrp="1" noRot="1" noChangeAspect="1" noChangeArrowheads="1" noTextEdit="1"/>
          </p:cNvSpPr>
          <p:nvPr>
            <p:ph type="sldImg"/>
          </p:nvPr>
        </p:nvSpPr>
        <p:spPr>
          <a:xfrm>
            <a:off x="1162050" y="692150"/>
            <a:ext cx="4610100" cy="3457575"/>
          </a:xfrm>
          <a:ln/>
        </p:spPr>
      </p:sp>
      <p:sp>
        <p:nvSpPr>
          <p:cNvPr id="122884"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To select all columns in the model, we once again use filtering to select all standard family instances for category OST_StructuralColumns. We can display generic element and column properties such as element id, symbol name, structural type and analytical model type.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42202C5C-2243-4A9E-A1FC-56288BAEE4E6}" type="slidenum">
              <a:rPr lang="en-US"/>
              <a:pPr/>
              <a:t>52</a:t>
            </a:fld>
            <a:endParaRPr lang="en-US"/>
          </a:p>
        </p:txBody>
      </p:sp>
      <p:sp>
        <p:nvSpPr>
          <p:cNvPr id="123907" name="Rectangle 2"/>
          <p:cNvSpPr>
            <a:spLocks noGrp="1" noRot="1" noChangeAspect="1" noChangeArrowheads="1" noTextEdit="1"/>
          </p:cNvSpPr>
          <p:nvPr>
            <p:ph type="sldImg"/>
          </p:nvPr>
        </p:nvSpPr>
        <p:spPr>
          <a:xfrm>
            <a:off x="1162050" y="692150"/>
            <a:ext cx="4610100" cy="3457575"/>
          </a:xfrm>
          <a:ln/>
        </p:spPr>
      </p:sp>
      <p:sp>
        <p:nvSpPr>
          <p:cNvPr id="123908"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C63511D1-5D93-4C7A-A637-63619DC5E7D9}" type="slidenum">
              <a:rPr lang="en-US"/>
              <a:pPr/>
              <a:t>53</a:t>
            </a:fld>
            <a:endParaRPr lang="en-US"/>
          </a:p>
        </p:txBody>
      </p:sp>
      <p:sp>
        <p:nvSpPr>
          <p:cNvPr id="124931" name="Rectangle 2"/>
          <p:cNvSpPr>
            <a:spLocks noGrp="1" noRot="1" noChangeAspect="1" noChangeArrowheads="1" noTextEdit="1"/>
          </p:cNvSpPr>
          <p:nvPr>
            <p:ph type="sldImg"/>
          </p:nvPr>
        </p:nvSpPr>
        <p:spPr>
          <a:xfrm>
            <a:off x="1162050" y="692150"/>
            <a:ext cx="4610100" cy="3457575"/>
          </a:xfrm>
          <a:ln/>
        </p:spPr>
      </p:sp>
      <p:sp>
        <p:nvSpPr>
          <p:cNvPr id="124932" name="Rectangle 3"/>
          <p:cNvSpPr>
            <a:spLocks noGrp="1" noChangeArrowheads="1"/>
          </p:cNvSpPr>
          <p:nvPr>
            <p:ph type="body" idx="1"/>
          </p:nvPr>
        </p:nvSpPr>
        <p:spPr>
          <a:xfrm>
            <a:off x="923925" y="4379913"/>
            <a:ext cx="5086350" cy="4148137"/>
          </a:xfrm>
          <a:noFill/>
          <a:ln/>
        </p:spPr>
        <p:txBody>
          <a:bodyPr/>
          <a:lstStyle/>
          <a:p>
            <a:pPr eaLnBrk="1" hangingPunct="1"/>
            <a:r>
              <a:rPr lang="en-GB" sz="1200" kern="1200">
                <a:solidFill>
                  <a:schemeClr val="tx1"/>
                </a:solidFill>
                <a:latin typeface="Arial" charset="0"/>
                <a:ea typeface="+mn-ea"/>
                <a:cs typeface="+mn-cs"/>
              </a:rPr>
              <a:t>Foundations are structural elements and also make use of a standard family. Lab 2-2 demonstrates how to retrieve all structural foundation elements. This may not be required for every analysis package. An alternative approach would be to retrieve all standard family instances having structural usage, i.e., having an analytical model.</a:t>
            </a:r>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4AA161C7-08B1-41B0-82E3-0A6DC91AA17C}" type="slidenum">
              <a:rPr lang="en-US"/>
              <a:pPr/>
              <a:t>54</a:t>
            </a:fld>
            <a:endParaRPr lang="en-US"/>
          </a:p>
        </p:txBody>
      </p:sp>
      <p:sp>
        <p:nvSpPr>
          <p:cNvPr id="125955" name="Rectangle 2"/>
          <p:cNvSpPr>
            <a:spLocks noGrp="1" noRot="1" noChangeAspect="1" noChangeArrowheads="1" noTextEdit="1"/>
          </p:cNvSpPr>
          <p:nvPr>
            <p:ph type="sldImg"/>
          </p:nvPr>
        </p:nvSpPr>
        <p:spPr>
          <a:xfrm>
            <a:off x="1162050" y="692150"/>
            <a:ext cx="4610100" cy="3457575"/>
          </a:xfrm>
          <a:ln/>
        </p:spPr>
      </p:sp>
      <p:sp>
        <p:nvSpPr>
          <p:cNvPr id="12595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To retrieve all foundations in the model, we can use the same approach as above, getting all standard structural foundation elements, using the category OST_StructuralFoundation. This excludes the 'Wall Foundation' system type under 'Structural Foundations' category in the browser, because these belong to the 'Continuous Footing' system family, and also the 'Foundation Slab' system type under the 'Structural Foundations' category in the browser, which are internally implemented as Revit 'Floor' system family. These are examined in Lab 2-3.</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19CF7149-087B-4155-BA45-5006D0ED9989}" type="slidenum">
              <a:rPr lang="en-US"/>
              <a:pPr/>
              <a:t>9</a:t>
            </a:fld>
            <a:endParaRPr lang="en-US" dirty="0"/>
          </a:p>
        </p:txBody>
      </p:sp>
      <p:sp>
        <p:nvSpPr>
          <p:cNvPr id="80899"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143DBB5E-95C4-4314-A8CD-EAC0209ED9F0}" type="slidenum">
              <a:rPr lang="en-US" sz="1200">
                <a:solidFill>
                  <a:schemeClr val="tx1"/>
                </a:solidFill>
              </a:rPr>
              <a:pPr algn="r" defTabSz="923925"/>
              <a:t>9</a:t>
            </a:fld>
            <a:endParaRPr lang="en-US" sz="1200" dirty="0">
              <a:solidFill>
                <a:schemeClr val="tx1"/>
              </a:solidFill>
            </a:endParaRPr>
          </a:p>
        </p:txBody>
      </p:sp>
      <p:sp>
        <p:nvSpPr>
          <p:cNvPr id="80900" name="Rectangle 2"/>
          <p:cNvSpPr>
            <a:spLocks noGrp="1" noRot="1" noChangeAspect="1" noChangeArrowheads="1" noTextEdit="1"/>
          </p:cNvSpPr>
          <p:nvPr>
            <p:ph type="sldImg"/>
          </p:nvPr>
        </p:nvSpPr>
        <p:spPr>
          <a:xfrm>
            <a:off x="1162050" y="692150"/>
            <a:ext cx="4610100" cy="3457575"/>
          </a:xfrm>
          <a:ln/>
        </p:spPr>
      </p:sp>
      <p:sp>
        <p:nvSpPr>
          <p:cNvPr id="80901" name="Rectangle 3"/>
          <p:cNvSpPr>
            <a:spLocks noGrp="1" noChangeArrowheads="1"/>
          </p:cNvSpPr>
          <p:nvPr>
            <p:ph type="body" idx="1"/>
          </p:nvPr>
        </p:nvSpPr>
        <p:spPr>
          <a:xfrm>
            <a:off x="693738" y="4379913"/>
            <a:ext cx="5546725" cy="4148137"/>
          </a:xfrm>
          <a:noFill/>
          <a:ln/>
        </p:spPr>
        <p:txBody>
          <a:bodyPr/>
          <a:lstStyle/>
          <a:p>
            <a:r>
              <a:rPr lang="en-US" sz="1200" kern="1200" dirty="0">
                <a:solidFill>
                  <a:schemeClr val="tx1"/>
                </a:solidFill>
                <a:latin typeface="Arial" charset="0"/>
                <a:ea typeface="+mn-ea"/>
                <a:cs typeface="+mn-cs"/>
              </a:rPr>
              <a:t>Even if structural engineers can design any type of structures including bridges, tunnels, plants etc., RST focuses on building design. It does not mean that a user cannot design other type of structures, but the marketing that we do, the training and documentation materials that we provide are positioning RST on building design.</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7FB38617-052C-4417-BDB5-7476A6310DF0}" type="slidenum">
              <a:rPr lang="en-US"/>
              <a:pPr/>
              <a:t>55</a:t>
            </a:fld>
            <a:endParaRPr lang="en-US"/>
          </a:p>
        </p:txBody>
      </p:sp>
      <p:sp>
        <p:nvSpPr>
          <p:cNvPr id="126979" name="Rectangle 2"/>
          <p:cNvSpPr>
            <a:spLocks noGrp="1" noRot="1" noChangeAspect="1" noChangeArrowheads="1" noTextEdit="1"/>
          </p:cNvSpPr>
          <p:nvPr>
            <p:ph type="sldImg"/>
          </p:nvPr>
        </p:nvSpPr>
        <p:spPr>
          <a:xfrm>
            <a:off x="1162050" y="692150"/>
            <a:ext cx="4610100" cy="3457575"/>
          </a:xfrm>
          <a:ln/>
        </p:spPr>
      </p:sp>
      <p:sp>
        <p:nvSpPr>
          <p:cNvPr id="12698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As an alternative approach, we can also iterate over the document elements and select all FamilyInstance objects having an analytical model.</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D33A87A8-DFED-4C0D-82C0-420F08753CD4}" type="slidenum">
              <a:rPr lang="en-US"/>
              <a:pPr/>
              <a:t>56</a:t>
            </a:fld>
            <a:endParaRPr lang="en-US"/>
          </a:p>
        </p:txBody>
      </p:sp>
      <p:sp>
        <p:nvSpPr>
          <p:cNvPr id="128003" name="Rectangle 2"/>
          <p:cNvSpPr>
            <a:spLocks noGrp="1" noRot="1" noChangeAspect="1" noChangeArrowheads="1" noTextEdit="1"/>
          </p:cNvSpPr>
          <p:nvPr>
            <p:ph type="sldImg"/>
          </p:nvPr>
        </p:nvSpPr>
        <p:spPr>
          <a:xfrm>
            <a:off x="1162050" y="692150"/>
            <a:ext cx="4610100" cy="3457575"/>
          </a:xfrm>
          <a:ln/>
        </p:spPr>
      </p:sp>
      <p:sp>
        <p:nvSpPr>
          <p:cNvPr id="128004"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The structural elements walls, floors, and footings also all make use of system families, specifically Wall, Floor (Slab), and Continuous Footing, respectively. Lab 2-3 shows how to retrieve all structural elements from each of these system families. Please note that some instances may not have an analytical model, since this property is user definable.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5DC03449-BB60-408D-9E2B-2699773BC9A9}" type="slidenum">
              <a:rPr lang="en-US"/>
              <a:pPr/>
              <a:t>57</a:t>
            </a:fld>
            <a:endParaRPr lang="en-US"/>
          </a:p>
        </p:txBody>
      </p:sp>
      <p:sp>
        <p:nvSpPr>
          <p:cNvPr id="129027" name="Rectangle 2"/>
          <p:cNvSpPr>
            <a:spLocks noGrp="1" noRot="1" noChangeAspect="1" noChangeArrowheads="1" noTextEdit="1"/>
          </p:cNvSpPr>
          <p:nvPr>
            <p:ph type="sldImg"/>
          </p:nvPr>
        </p:nvSpPr>
        <p:spPr>
          <a:xfrm>
            <a:off x="1162050" y="692150"/>
            <a:ext cx="4610100" cy="3457575"/>
          </a:xfrm>
          <a:ln/>
        </p:spPr>
      </p:sp>
      <p:sp>
        <p:nvSpPr>
          <p:cNvPr id="129028"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dirty="0">
                <a:solidFill>
                  <a:schemeClr val="tx1"/>
                </a:solidFill>
                <a:latin typeface="Arial" charset="0"/>
                <a:ea typeface="+mn-ea"/>
                <a:cs typeface="+mn-cs"/>
              </a:rPr>
              <a:t>The analytical model makes use of a separate little class hierarchy derived from the abstract base class </a:t>
            </a:r>
            <a:r>
              <a:rPr lang="en-GB" sz="1200" kern="1200" dirty="0" err="1">
                <a:solidFill>
                  <a:schemeClr val="tx1"/>
                </a:solidFill>
                <a:latin typeface="Arial" charset="0"/>
                <a:ea typeface="+mn-ea"/>
                <a:cs typeface="+mn-cs"/>
              </a:rPr>
              <a:t>AnalyticalModel</a:t>
            </a:r>
            <a:r>
              <a:rPr lang="en-GB" sz="1200" kern="1200" dirty="0">
                <a:solidFill>
                  <a:schemeClr val="tx1"/>
                </a:solidFill>
                <a:latin typeface="Arial" charset="0"/>
                <a:ea typeface="+mn-ea"/>
                <a:cs typeface="+mn-cs"/>
              </a:rPr>
              <a:t>. It defines specialised derived classes for various structural elements.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A7113FE8-21DE-41DA-9209-8385DCA0C563}" type="slidenum">
              <a:rPr lang="en-US"/>
              <a:pPr/>
              <a:t>58</a:t>
            </a:fld>
            <a:endParaRPr lang="en-US"/>
          </a:p>
        </p:txBody>
      </p:sp>
      <p:sp>
        <p:nvSpPr>
          <p:cNvPr id="130051" name="Rectangle 2"/>
          <p:cNvSpPr>
            <a:spLocks noGrp="1" noRot="1" noChangeAspect="1" noChangeArrowheads="1" noTextEdit="1"/>
          </p:cNvSpPr>
          <p:nvPr>
            <p:ph type="sldImg"/>
          </p:nvPr>
        </p:nvSpPr>
        <p:spPr>
          <a:xfrm>
            <a:off x="1162050" y="692150"/>
            <a:ext cx="4610100" cy="3457575"/>
          </a:xfrm>
          <a:ln/>
        </p:spPr>
      </p:sp>
      <p:sp>
        <p:nvSpPr>
          <p:cNvPr id="130052"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To retrieve all Wall elements having an analytical model, we perform the normal Revit document elements iteration, pick out wall elements, and check for the presence of an analytical model using the Wall.AnalyticalModel property. The same approach can be used for ContFooting elements.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642DEBFB-9A02-41BF-BBE7-475D8BC4B27C}" type="slidenum">
              <a:rPr lang="en-US"/>
              <a:pPr/>
              <a:t>59</a:t>
            </a:fld>
            <a:endParaRPr lang="en-US"/>
          </a:p>
        </p:txBody>
      </p:sp>
      <p:sp>
        <p:nvSpPr>
          <p:cNvPr id="131075" name="Rectangle 2"/>
          <p:cNvSpPr>
            <a:spLocks noGrp="1" noRot="1" noChangeAspect="1" noChangeArrowheads="1" noTextEdit="1"/>
          </p:cNvSpPr>
          <p:nvPr>
            <p:ph type="sldImg"/>
          </p:nvPr>
        </p:nvSpPr>
        <p:spPr>
          <a:xfrm>
            <a:off x="1162050" y="692150"/>
            <a:ext cx="4610100" cy="3457575"/>
          </a:xfrm>
          <a:ln/>
        </p:spPr>
      </p:sp>
      <p:sp>
        <p:nvSpPr>
          <p:cNvPr id="13107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A similar approach as for walls can also be used for floor elements. However, in the case of floors, the analytical model may well be non-null, but still be empty, so we need to add an additional check that the number of curves in it, given by AnalyticalModelFloor.Curves.Size, is actually greater than zero.</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AF48576A-D57F-410A-98C6-C59C7FEDB657}" type="slidenum">
              <a:rPr lang="en-US"/>
              <a:pPr/>
              <a:t>60</a:t>
            </a:fld>
            <a:endParaRPr lang="en-US"/>
          </a:p>
        </p:txBody>
      </p:sp>
      <p:sp>
        <p:nvSpPr>
          <p:cNvPr id="132099" name="Rectangle 2"/>
          <p:cNvSpPr>
            <a:spLocks noGrp="1" noRot="1" noChangeAspect="1" noChangeArrowheads="1" noTextEdit="1"/>
          </p:cNvSpPr>
          <p:nvPr>
            <p:ph type="sldImg"/>
          </p:nvPr>
        </p:nvSpPr>
        <p:spPr>
          <a:xfrm>
            <a:off x="1162050" y="692150"/>
            <a:ext cx="4610100" cy="3457575"/>
          </a:xfrm>
          <a:ln/>
        </p:spPr>
      </p:sp>
      <p:sp>
        <p:nvSpPr>
          <p:cNvPr id="13210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Lab 3 implements some code to investigate the geometry contained in the analytical model. It retrieves detailed analytical model geometry for selected elements, depending on their family and/or category.</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12EAD506-AE8E-4196-97D5-CDEE089B790E}" type="slidenum">
              <a:rPr lang="en-US"/>
              <a:pPr/>
              <a:t>61</a:t>
            </a:fld>
            <a:endParaRPr lang="en-US"/>
          </a:p>
        </p:txBody>
      </p:sp>
      <p:sp>
        <p:nvSpPr>
          <p:cNvPr id="133123" name="Rectangle 2"/>
          <p:cNvSpPr>
            <a:spLocks noGrp="1" noRot="1" noChangeAspect="1" noChangeArrowheads="1" noTextEdit="1"/>
          </p:cNvSpPr>
          <p:nvPr>
            <p:ph type="sldImg"/>
          </p:nvPr>
        </p:nvSpPr>
        <p:spPr>
          <a:xfrm>
            <a:off x="1162050" y="692150"/>
            <a:ext cx="4610100" cy="3457575"/>
          </a:xfrm>
          <a:ln/>
        </p:spPr>
      </p:sp>
      <p:sp>
        <p:nvSpPr>
          <p:cNvPr id="133124"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A3A5E052-30EA-4564-94F8-FFC1774DEB0B}" type="slidenum">
              <a:rPr lang="en-US"/>
              <a:pPr/>
              <a:t>62</a:t>
            </a:fld>
            <a:endParaRPr lang="en-US"/>
          </a:p>
        </p:txBody>
      </p:sp>
      <p:sp>
        <p:nvSpPr>
          <p:cNvPr id="134147" name="Rectangle 2"/>
          <p:cNvSpPr>
            <a:spLocks noGrp="1" noRot="1" noChangeAspect="1" noChangeArrowheads="1" noTextEdit="1"/>
          </p:cNvSpPr>
          <p:nvPr>
            <p:ph type="sldImg"/>
          </p:nvPr>
        </p:nvSpPr>
        <p:spPr>
          <a:xfrm>
            <a:off x="1162050" y="692150"/>
            <a:ext cx="4610100" cy="3457575"/>
          </a:xfrm>
          <a:ln/>
        </p:spPr>
      </p:sp>
      <p:sp>
        <p:nvSpPr>
          <p:cNvPr id="134148"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1CF77055-FA5E-4552-951E-3D3B1149D2AA}" type="slidenum">
              <a:rPr lang="en-US"/>
              <a:pPr/>
              <a:t>64</a:t>
            </a:fld>
            <a:endParaRPr lang="en-US"/>
          </a:p>
        </p:txBody>
      </p:sp>
      <p:sp>
        <p:nvSpPr>
          <p:cNvPr id="135171" name="Rectangle 2"/>
          <p:cNvSpPr>
            <a:spLocks noGrp="1" noRot="1" noChangeAspect="1" noChangeArrowheads="1" noTextEdit="1"/>
          </p:cNvSpPr>
          <p:nvPr>
            <p:ph type="sldImg"/>
          </p:nvPr>
        </p:nvSpPr>
        <p:spPr>
          <a:xfrm>
            <a:off x="1716088" y="692150"/>
            <a:ext cx="3597275" cy="2698750"/>
          </a:xfrm>
          <a:ln/>
        </p:spPr>
      </p:sp>
      <p:sp>
        <p:nvSpPr>
          <p:cNvPr id="1351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Now we have assembled all the tools we might need, let us put them together into an actual Revit Structure Analysis link application. First we discuss some general questions regarding applications linking Revit with external programs, followed by some practical examples.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D440F331-3C3A-47D8-96D6-F3113980A21F}" type="slidenum">
              <a:rPr lang="en-US"/>
              <a:pPr/>
              <a:t>65</a:t>
            </a:fld>
            <a:endParaRPr lang="en-US"/>
          </a:p>
        </p:txBody>
      </p:sp>
      <p:sp>
        <p:nvSpPr>
          <p:cNvPr id="136195" name="Rectangle 2"/>
          <p:cNvSpPr>
            <a:spLocks noGrp="1" noRot="1" noChangeAspect="1" noChangeArrowheads="1" noTextEdit="1"/>
          </p:cNvSpPr>
          <p:nvPr>
            <p:ph type="sldImg"/>
          </p:nvPr>
        </p:nvSpPr>
        <p:spPr>
          <a:xfrm>
            <a:off x="1716088" y="692150"/>
            <a:ext cx="3597275" cy="2698750"/>
          </a:xfrm>
          <a:ln/>
        </p:spPr>
      </p:sp>
      <p:sp>
        <p:nvSpPr>
          <p:cNvPr id="136196" name="Rectangle 3"/>
          <p:cNvSpPr>
            <a:spLocks noGrp="1" noChangeArrowheads="1"/>
          </p:cNvSpPr>
          <p:nvPr>
            <p:ph type="body" idx="1"/>
          </p:nvPr>
        </p:nvSpPr>
        <p:spPr>
          <a:noFill/>
          <a:ln/>
        </p:spPr>
        <p:txBody>
          <a:bodyPr/>
          <a:lstStyle/>
          <a:p>
            <a:r>
              <a:rPr lang="en-GB" sz="1200" kern="1200">
                <a:solidFill>
                  <a:schemeClr val="tx1"/>
                </a:solidFill>
                <a:latin typeface="Arial" charset="0"/>
                <a:ea typeface="+mn-ea"/>
                <a:cs typeface="+mn-cs"/>
              </a:rPr>
              <a:t>There are many different implementation scenarios in which it might be useful to link a Revit building model with some external data, both RST-specific for analysis as we are discussing here, and also generic for other situations. Obviously, there are also many ways in which such a link can be designed.</a:t>
            </a:r>
          </a:p>
          <a:p>
            <a:r>
              <a:rPr lang="en-GB" sz="1200" kern="1200">
                <a:solidFill>
                  <a:schemeClr val="tx1"/>
                </a:solidFill>
                <a:latin typeface="Arial" charset="0"/>
                <a:ea typeface="+mn-ea"/>
                <a:cs typeface="+mn-cs"/>
              </a:rPr>
              <a:t>For the RST analysis link, we need to decide which structural elements are passed between the applications and what kind of model changes are automatically supported in either of them.</a:t>
            </a:r>
          </a:p>
          <a:p>
            <a:r>
              <a:rPr lang="en-GB" sz="1200" kern="1200">
                <a:solidFill>
                  <a:schemeClr val="tx1"/>
                </a:solidFill>
                <a:latin typeface="Arial" charset="0"/>
                <a:ea typeface="+mn-ea"/>
                <a:cs typeface="+mn-cs"/>
              </a:rPr>
              <a:t>It is obviously up to the individual third party package and its implementer to design, code and document the link. The Revit Structure API provides the required tools to do this, and does not pre-determine the design of the link application in any way.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950F7486-30D2-4B7A-B513-B18973CCA0E4}" type="slidenum">
              <a:rPr lang="en-US"/>
              <a:pPr/>
              <a:t>10</a:t>
            </a:fld>
            <a:endParaRPr lang="en-US" dirty="0"/>
          </a:p>
        </p:txBody>
      </p:sp>
      <p:sp>
        <p:nvSpPr>
          <p:cNvPr id="81923" name="Rectangle 2"/>
          <p:cNvSpPr>
            <a:spLocks noGrp="1" noRot="1" noChangeAspect="1" noChangeArrowheads="1" noTextEdit="1"/>
          </p:cNvSpPr>
          <p:nvPr>
            <p:ph type="sldImg"/>
          </p:nvPr>
        </p:nvSpPr>
        <p:spPr>
          <a:xfrm>
            <a:off x="1162050" y="692150"/>
            <a:ext cx="4610100" cy="3457575"/>
          </a:xfrm>
          <a:ln/>
        </p:spPr>
      </p:sp>
      <p:sp>
        <p:nvSpPr>
          <p:cNvPr id="81924" name="Rectangle 3"/>
          <p:cNvSpPr>
            <a:spLocks noGrp="1" noChangeArrowheads="1"/>
          </p:cNvSpPr>
          <p:nvPr>
            <p:ph type="body" idx="1"/>
          </p:nvPr>
        </p:nvSpPr>
        <p:spPr>
          <a:xfrm>
            <a:off x="923925" y="4379913"/>
            <a:ext cx="5086350" cy="4148137"/>
          </a:xfrm>
          <a:noFill/>
          <a:ln/>
        </p:spPr>
        <p:txBody>
          <a:bodyPr/>
          <a:lstStyle/>
          <a:p>
            <a:pPr eaLnBrk="1" hangingPunct="1"/>
            <a:r>
              <a:rPr lang="fr-FR" dirty="0"/>
              <a:t>Currently, the </a:t>
            </a:r>
            <a:r>
              <a:rPr lang="fr-FR" dirty="0" err="1"/>
              <a:t>analysis</a:t>
            </a:r>
            <a:r>
              <a:rPr lang="fr-FR" dirty="0"/>
              <a:t> of a building </a:t>
            </a:r>
            <a:r>
              <a:rPr lang="fr-FR" dirty="0" err="1"/>
              <a:t>involves</a:t>
            </a:r>
            <a:r>
              <a:rPr lang="fr-FR" dirty="0"/>
              <a:t> a lot of </a:t>
            </a:r>
            <a:r>
              <a:rPr lang="fr-FR" dirty="0" err="1"/>
              <a:t>manual</a:t>
            </a:r>
            <a:r>
              <a:rPr lang="fr-FR" dirty="0"/>
              <a:t> data </a:t>
            </a:r>
            <a:r>
              <a:rPr lang="fr-FR" dirty="0" err="1"/>
              <a:t>transfer</a:t>
            </a:r>
            <a:r>
              <a:rPr lang="fr-FR" dirty="0"/>
              <a:t> </a:t>
            </a:r>
            <a:r>
              <a:rPr lang="fr-FR" dirty="0" err="1"/>
              <a:t>with</a:t>
            </a:r>
            <a:r>
              <a:rPr lang="fr-FR" dirty="0"/>
              <a:t> </a:t>
            </a:r>
            <a:r>
              <a:rPr lang="fr-FR" dirty="0" err="1"/>
              <a:t>accompanying</a:t>
            </a:r>
            <a:r>
              <a:rPr lang="fr-FR" dirty="0"/>
              <a:t> </a:t>
            </a:r>
            <a:r>
              <a:rPr lang="fr-FR" dirty="0" err="1"/>
              <a:t>loss</a:t>
            </a:r>
            <a:r>
              <a:rPr lang="fr-FR" dirty="0"/>
              <a:t> of information and </a:t>
            </a:r>
            <a:r>
              <a:rPr lang="fr-FR" dirty="0" err="1"/>
              <a:t>additional</a:t>
            </a:r>
            <a:r>
              <a:rPr lang="fr-FR" dirty="0"/>
              <a:t> </a:t>
            </a:r>
            <a:r>
              <a:rPr lang="fr-FR" dirty="0" err="1"/>
              <a:t>cost</a:t>
            </a:r>
            <a:r>
              <a:rPr lang="fr-FR" dirty="0"/>
              <a:t>. The </a:t>
            </a:r>
            <a:r>
              <a:rPr lang="fr-FR" dirty="0" err="1"/>
              <a:t>aim</a:t>
            </a:r>
            <a:r>
              <a:rPr lang="fr-FR" dirty="0"/>
              <a:t> of Revit and </a:t>
            </a:r>
            <a:r>
              <a:rPr lang="fr-FR" dirty="0" err="1"/>
              <a:t>its</a:t>
            </a:r>
            <a:r>
              <a:rPr lang="fr-FR" dirty="0"/>
              <a:t> building information model and Revit Structure and </a:t>
            </a:r>
            <a:r>
              <a:rPr lang="fr-FR" dirty="0" err="1"/>
              <a:t>its</a:t>
            </a:r>
            <a:r>
              <a:rPr lang="fr-FR" dirty="0"/>
              <a:t> </a:t>
            </a:r>
            <a:r>
              <a:rPr lang="fr-FR" dirty="0" err="1"/>
              <a:t>linked</a:t>
            </a:r>
            <a:r>
              <a:rPr lang="fr-FR" dirty="0"/>
              <a:t> </a:t>
            </a:r>
            <a:r>
              <a:rPr lang="en-US" dirty="0"/>
              <a:t>physical</a:t>
            </a:r>
            <a:r>
              <a:rPr lang="fr-FR" dirty="0"/>
              <a:t> and </a:t>
            </a:r>
            <a:r>
              <a:rPr lang="fr-FR" dirty="0" err="1"/>
              <a:t>analytical</a:t>
            </a:r>
            <a:r>
              <a:rPr lang="fr-FR" dirty="0"/>
              <a:t> model </a:t>
            </a:r>
            <a:r>
              <a:rPr lang="fr-FR" dirty="0" err="1"/>
              <a:t>is</a:t>
            </a:r>
            <a:r>
              <a:rPr lang="fr-FR" dirty="0"/>
              <a:t> to </a:t>
            </a:r>
            <a:r>
              <a:rPr lang="fr-FR" dirty="0" err="1"/>
              <a:t>preserve</a:t>
            </a:r>
            <a:r>
              <a:rPr lang="fr-FR" dirty="0"/>
              <a:t> more information, support communication </a:t>
            </a:r>
            <a:r>
              <a:rPr lang="fr-FR" dirty="0" err="1"/>
              <a:t>between</a:t>
            </a:r>
            <a:r>
              <a:rPr lang="fr-FR" dirty="0"/>
              <a:t> all parties </a:t>
            </a:r>
            <a:r>
              <a:rPr lang="fr-FR" dirty="0" err="1"/>
              <a:t>involved</a:t>
            </a:r>
            <a:r>
              <a:rPr lang="fr-FR" dirty="0"/>
              <a:t>, and </a:t>
            </a:r>
            <a:r>
              <a:rPr lang="fr-FR" dirty="0" err="1"/>
              <a:t>reduce</a:t>
            </a:r>
            <a:r>
              <a:rPr lang="fr-FR" dirty="0"/>
              <a:t> </a:t>
            </a:r>
            <a:r>
              <a:rPr lang="fr-FR" dirty="0" err="1"/>
              <a:t>cost</a:t>
            </a:r>
            <a:r>
              <a:rPr lang="fr-FR" dirty="0"/>
              <a: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81351F54-DEEC-445F-899E-74919E79D165}" type="slidenum">
              <a:rPr lang="en-US"/>
              <a:pPr/>
              <a:t>66</a:t>
            </a:fld>
            <a:endParaRPr lang="en-US"/>
          </a:p>
        </p:txBody>
      </p:sp>
      <p:sp>
        <p:nvSpPr>
          <p:cNvPr id="137219" name="Rectangle 2"/>
          <p:cNvSpPr>
            <a:spLocks noGrp="1" noRot="1" noChangeAspect="1" noChangeArrowheads="1" noTextEdit="1"/>
          </p:cNvSpPr>
          <p:nvPr>
            <p:ph type="sldImg"/>
          </p:nvPr>
        </p:nvSpPr>
        <p:spPr>
          <a:xfrm>
            <a:off x="1716088" y="692150"/>
            <a:ext cx="3597275" cy="2698750"/>
          </a:xfrm>
          <a:ln/>
        </p:spPr>
      </p:sp>
      <p:sp>
        <p:nvSpPr>
          <p:cNvPr id="137220"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For data export from Revit to a third party A&amp;D application, one will generally use a custom Revit external command to export relevant data. The format used for this communication is once again completely up to the implementer, and could be any one of the following.</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53EDF532-6D29-4832-A739-778C5B313492}" type="slidenum">
              <a:rPr lang="en-US"/>
              <a:pPr/>
              <a:t>67</a:t>
            </a:fld>
            <a:endParaRPr lang="en-US"/>
          </a:p>
        </p:txBody>
      </p:sp>
      <p:sp>
        <p:nvSpPr>
          <p:cNvPr id="138243" name="Rectangle 2"/>
          <p:cNvSpPr>
            <a:spLocks noGrp="1" noRot="1" noChangeAspect="1" noChangeArrowheads="1" noTextEdit="1"/>
          </p:cNvSpPr>
          <p:nvPr>
            <p:ph type="sldImg"/>
          </p:nvPr>
        </p:nvSpPr>
        <p:spPr>
          <a:xfrm>
            <a:off x="1716088" y="692150"/>
            <a:ext cx="3597275" cy="2698750"/>
          </a:xfrm>
          <a:ln/>
        </p:spPr>
      </p:sp>
      <p:sp>
        <p:nvSpPr>
          <p:cNvPr id="13824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For importing the updated and modified data from the external application back into Revit, one would generally define another custom Revit external command. The choice of options and reasoning is basically the same as for the export. The chosen file format does not need to be the same as for the export, though typically it would be.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7C8560EB-3B24-40AA-B96B-AA2B3F4E2BA0}" type="slidenum">
              <a:rPr lang="en-US"/>
              <a:pPr/>
              <a:t>68</a:t>
            </a:fld>
            <a:endParaRPr lang="en-US"/>
          </a:p>
        </p:txBody>
      </p:sp>
      <p:sp>
        <p:nvSpPr>
          <p:cNvPr id="139267" name="Rectangle 2"/>
          <p:cNvSpPr>
            <a:spLocks noGrp="1" noRot="1" noChangeAspect="1" noChangeArrowheads="1" noTextEdit="1"/>
          </p:cNvSpPr>
          <p:nvPr>
            <p:ph type="sldImg"/>
          </p:nvPr>
        </p:nvSpPr>
        <p:spPr>
          <a:xfrm>
            <a:off x="1716088" y="692150"/>
            <a:ext cx="3597275" cy="2698750"/>
          </a:xfrm>
          <a:ln/>
        </p:spPr>
      </p:sp>
      <p:sp>
        <p:nvSpPr>
          <p:cNvPr id="139268"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7C8560EB-3B24-40AA-B96B-AA2B3F4E2BA0}" type="slidenum">
              <a:rPr lang="en-US"/>
              <a:pPr/>
              <a:t>69</a:t>
            </a:fld>
            <a:endParaRPr lang="en-US"/>
          </a:p>
        </p:txBody>
      </p:sp>
      <p:sp>
        <p:nvSpPr>
          <p:cNvPr id="139267" name="Rectangle 2"/>
          <p:cNvSpPr>
            <a:spLocks noGrp="1" noRot="1" noChangeAspect="1" noChangeArrowheads="1" noTextEdit="1"/>
          </p:cNvSpPr>
          <p:nvPr>
            <p:ph type="sldImg"/>
          </p:nvPr>
        </p:nvSpPr>
        <p:spPr>
          <a:xfrm>
            <a:off x="1716088" y="692150"/>
            <a:ext cx="3597275" cy="2698750"/>
          </a:xfrm>
          <a:ln/>
        </p:spPr>
      </p:sp>
      <p:sp>
        <p:nvSpPr>
          <p:cNvPr id="139268"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We have implemented a custom designed practical example of a Revit Structure analysis link application called </a:t>
            </a:r>
            <a:r>
              <a:rPr lang="en-GB" sz="1200" kern="1200" dirty="0" err="1">
                <a:solidFill>
                  <a:schemeClr val="tx1"/>
                </a:solidFill>
                <a:latin typeface="Arial" charset="0"/>
                <a:ea typeface="+mn-ea"/>
                <a:cs typeface="+mn-cs"/>
              </a:rPr>
              <a:t>RstLink</a:t>
            </a:r>
            <a:r>
              <a:rPr lang="en-GB" sz="1200" kern="1200" dirty="0">
                <a:solidFill>
                  <a:schemeClr val="tx1"/>
                </a:solidFill>
                <a:latin typeface="Arial" charset="0"/>
                <a:ea typeface="+mn-ea"/>
                <a:cs typeface="+mn-cs"/>
              </a:rPr>
              <a:t> to accompany this presentation. We use AutoCAD 2008 with an AutoCAD.NET plug-in to simulate the external third party analysis and design application and extended entity data, also known as </a:t>
            </a:r>
            <a:r>
              <a:rPr lang="en-GB" sz="1200" kern="1200" dirty="0" err="1">
                <a:solidFill>
                  <a:schemeClr val="tx1"/>
                </a:solidFill>
                <a:latin typeface="Arial" charset="0"/>
                <a:ea typeface="+mn-ea"/>
                <a:cs typeface="+mn-cs"/>
              </a:rPr>
              <a:t>xdata</a:t>
            </a:r>
            <a:r>
              <a:rPr lang="en-GB" sz="1200" kern="1200" dirty="0">
                <a:solidFill>
                  <a:schemeClr val="tx1"/>
                </a:solidFill>
                <a:latin typeface="Arial" charset="0"/>
                <a:ea typeface="+mn-ea"/>
                <a:cs typeface="+mn-cs"/>
              </a:rPr>
              <a:t>, to store Revit Structure specific information on standard AutoCAD entities. We use the AutoCAD Dynamic Properties COM API and the Object Property Manager OPM for the link-specific user interface within AutoCAD. </a:t>
            </a:r>
          </a:p>
          <a:p>
            <a:r>
              <a:rPr lang="en-GB" sz="1200" kern="1200" dirty="0">
                <a:solidFill>
                  <a:schemeClr val="tx1"/>
                </a:solidFill>
                <a:latin typeface="Arial" charset="0"/>
                <a:ea typeface="+mn-ea"/>
                <a:cs typeface="+mn-cs"/>
              </a:rPr>
              <a:t>AutoCAD.NET API utilities used on the 'other' side</a:t>
            </a:r>
          </a:p>
          <a:p>
            <a:r>
              <a:rPr lang="en-GB" sz="1200" kern="1200" dirty="0" err="1">
                <a:solidFill>
                  <a:schemeClr val="tx1"/>
                </a:solidFill>
                <a:latin typeface="Arial" charset="0"/>
                <a:ea typeface="+mn-ea"/>
                <a:cs typeface="+mn-cs"/>
              </a:rPr>
              <a:t>Xdata</a:t>
            </a:r>
            <a:r>
              <a:rPr lang="en-GB" sz="1200" kern="1200" dirty="0">
                <a:solidFill>
                  <a:schemeClr val="tx1"/>
                </a:solidFill>
                <a:latin typeface="Arial" charset="0"/>
                <a:ea typeface="+mn-ea"/>
                <a:cs typeface="+mn-cs"/>
              </a:rPr>
              <a:t> used to store Revit Structure specific info on standard AutoCAD entities</a:t>
            </a:r>
          </a:p>
          <a:p>
            <a:r>
              <a:rPr lang="en-GB" sz="1200" kern="1200" dirty="0">
                <a:solidFill>
                  <a:schemeClr val="tx1"/>
                </a:solidFill>
                <a:latin typeface="Arial" charset="0"/>
                <a:ea typeface="+mn-ea"/>
                <a:cs typeface="+mn-cs"/>
              </a:rPr>
              <a:t>AutoCAD Dynamic Properties COM API used for the link-specific UI within AutoCAD </a:t>
            </a:r>
          </a:p>
          <a:p>
            <a:r>
              <a:rPr lang="en-GB" sz="1200" kern="1200" dirty="0">
                <a:solidFill>
                  <a:schemeClr val="tx1"/>
                </a:solidFill>
                <a:latin typeface="Arial" charset="0"/>
                <a:ea typeface="+mn-ea"/>
                <a:cs typeface="+mn-cs"/>
              </a:rPr>
              <a:t>The data exchange in both directions between the Revit model and the A&amp;D simulation in AutoCAD is implemented using an intermediate, custom designed XML format. For simplicity, the XML format is based on .NET SOAP serialization. Some neutral custom .NET classes are utilised by both sides' export and import commands.</a:t>
            </a:r>
          </a:p>
          <a:p>
            <a:r>
              <a:rPr lang="en-GB" sz="1200" kern="1200" dirty="0">
                <a:solidFill>
                  <a:schemeClr val="tx1"/>
                </a:solidFill>
                <a:latin typeface="Arial" charset="0"/>
                <a:ea typeface="+mn-ea"/>
                <a:cs typeface="+mn-cs"/>
              </a:rPr>
              <a:t>Used in both directions</a:t>
            </a:r>
          </a:p>
          <a:p>
            <a:r>
              <a:rPr lang="en-GB" sz="1200" kern="1200" dirty="0">
                <a:solidFill>
                  <a:schemeClr val="tx1"/>
                </a:solidFill>
                <a:latin typeface="Arial" charset="0"/>
                <a:ea typeface="+mn-ea"/>
                <a:cs typeface="+mn-cs"/>
              </a:rPr>
              <a:t>For simplicity, based on .NET SOAP serialization</a:t>
            </a:r>
          </a:p>
          <a:p>
            <a:r>
              <a:rPr lang="en-GB" sz="1200" kern="1200" dirty="0">
                <a:solidFill>
                  <a:schemeClr val="tx1"/>
                </a:solidFill>
                <a:latin typeface="Arial" charset="0"/>
                <a:ea typeface="+mn-ea"/>
                <a:cs typeface="+mn-cs"/>
              </a:rPr>
              <a:t>Custom .NET neutral classes utilized by both sides' export/import commands</a:t>
            </a:r>
          </a:p>
          <a:p>
            <a:r>
              <a:rPr lang="en-GB" sz="1200" kern="1200" dirty="0">
                <a:solidFill>
                  <a:schemeClr val="tx1"/>
                </a:solidFill>
                <a:latin typeface="Arial" charset="0"/>
                <a:ea typeface="+mn-ea"/>
                <a:cs typeface="+mn-cs"/>
              </a:rPr>
              <a:t>Before running the demo, the following applications need to be present:</a:t>
            </a:r>
          </a:p>
          <a:p>
            <a:r>
              <a:rPr lang="en-GB" sz="1200" kern="1200" dirty="0" err="1">
                <a:solidFill>
                  <a:schemeClr val="tx1"/>
                </a:solidFill>
                <a:latin typeface="Arial" charset="0"/>
                <a:ea typeface="+mn-ea"/>
                <a:cs typeface="+mn-cs"/>
              </a:rPr>
              <a:t>RstLink</a:t>
            </a:r>
            <a:r>
              <a:rPr lang="en-GB" sz="1200" kern="1200" dirty="0">
                <a:solidFill>
                  <a:schemeClr val="tx1"/>
                </a:solidFill>
                <a:latin typeface="Arial" charset="0"/>
                <a:ea typeface="+mn-ea"/>
                <a:cs typeface="+mn-cs"/>
              </a:rPr>
              <a:t> - helper </a:t>
            </a:r>
            <a:r>
              <a:rPr lang="en-GB" sz="1200" kern="1200" dirty="0" err="1">
                <a:solidFill>
                  <a:schemeClr val="tx1"/>
                </a:solidFill>
                <a:latin typeface="Arial" charset="0"/>
                <a:ea typeface="+mn-ea"/>
                <a:cs typeface="+mn-cs"/>
              </a:rPr>
              <a:t>dll</a:t>
            </a:r>
            <a:r>
              <a:rPr lang="en-GB" sz="1200" kern="1200" dirty="0">
                <a:solidFill>
                  <a:schemeClr val="tx1"/>
                </a:solidFill>
                <a:latin typeface="Arial" charset="0"/>
                <a:ea typeface="+mn-ea"/>
                <a:cs typeface="+mn-cs"/>
              </a:rPr>
              <a:t> shared by both </a:t>
            </a:r>
            <a:r>
              <a:rPr lang="en-GB" sz="1200" kern="1200" dirty="0" err="1">
                <a:solidFill>
                  <a:schemeClr val="tx1"/>
                </a:solidFill>
                <a:latin typeface="Arial" charset="0"/>
                <a:ea typeface="+mn-ea"/>
                <a:cs typeface="+mn-cs"/>
              </a:rPr>
              <a:t>acad</a:t>
            </a:r>
            <a:r>
              <a:rPr lang="en-GB" sz="1200" kern="1200" dirty="0">
                <a:solidFill>
                  <a:schemeClr val="tx1"/>
                </a:solidFill>
                <a:latin typeface="Arial" charset="0"/>
                <a:ea typeface="+mn-ea"/>
                <a:cs typeface="+mn-cs"/>
              </a:rPr>
              <a:t> and </a:t>
            </a:r>
            <a:r>
              <a:rPr lang="en-GB" sz="1200" kern="1200" dirty="0" err="1">
                <a:solidFill>
                  <a:schemeClr val="tx1"/>
                </a:solidFill>
                <a:latin typeface="Arial" charset="0"/>
                <a:ea typeface="+mn-ea"/>
                <a:cs typeface="+mn-cs"/>
              </a:rPr>
              <a:t>revit</a:t>
            </a:r>
            <a:r>
              <a:rPr lang="en-GB" sz="1200" kern="1200" dirty="0">
                <a:solidFill>
                  <a:schemeClr val="tx1"/>
                </a:solidFill>
                <a:latin typeface="Arial" charset="0"/>
                <a:ea typeface="+mn-ea"/>
                <a:cs typeface="+mn-cs"/>
              </a:rPr>
              <a:t> client</a:t>
            </a:r>
          </a:p>
          <a:p>
            <a:r>
              <a:rPr lang="en-GB" sz="1200" kern="1200" dirty="0" err="1">
                <a:solidFill>
                  <a:schemeClr val="tx1"/>
                </a:solidFill>
                <a:latin typeface="Arial" charset="0"/>
                <a:ea typeface="+mn-ea"/>
                <a:cs typeface="+mn-cs"/>
              </a:rPr>
              <a:t>RSLinkRevitClient</a:t>
            </a:r>
            <a:r>
              <a:rPr lang="en-GB" sz="1200" kern="1200" dirty="0">
                <a:solidFill>
                  <a:schemeClr val="tx1"/>
                </a:solidFill>
                <a:latin typeface="Arial" charset="0"/>
                <a:ea typeface="+mn-ea"/>
                <a:cs typeface="+mn-cs"/>
              </a:rPr>
              <a:t> - command implementations</a:t>
            </a:r>
          </a:p>
          <a:p>
            <a:r>
              <a:rPr lang="en-GB" sz="1200" kern="1200" dirty="0" err="1">
                <a:solidFill>
                  <a:schemeClr val="tx1"/>
                </a:solidFill>
                <a:latin typeface="Arial" charset="0"/>
                <a:ea typeface="+mn-ea"/>
                <a:cs typeface="+mn-cs"/>
              </a:rPr>
              <a:t>RSLinkRevitApp</a:t>
            </a:r>
            <a:r>
              <a:rPr lang="en-GB" sz="1200" kern="1200" dirty="0">
                <a:solidFill>
                  <a:schemeClr val="tx1"/>
                </a:solidFill>
                <a:latin typeface="Arial" charset="0"/>
                <a:ea typeface="+mn-ea"/>
                <a:cs typeface="+mn-cs"/>
              </a:rPr>
              <a:t> - external application</a:t>
            </a:r>
          </a:p>
          <a:p>
            <a:r>
              <a:rPr lang="en-GB" sz="1200" kern="1200" dirty="0" err="1">
                <a:solidFill>
                  <a:schemeClr val="tx1"/>
                </a:solidFill>
                <a:latin typeface="Arial" charset="0"/>
                <a:ea typeface="+mn-ea"/>
                <a:cs typeface="+mn-cs"/>
              </a:rPr>
              <a:t>RSLinkAcadClient</a:t>
            </a:r>
            <a:r>
              <a:rPr lang="en-GB" sz="1200" kern="1200" dirty="0">
                <a:solidFill>
                  <a:schemeClr val="tx1"/>
                </a:solidFill>
                <a:latin typeface="Arial" charset="0"/>
                <a:ea typeface="+mn-ea"/>
                <a:cs typeface="+mn-cs"/>
              </a:rPr>
              <a:t> - AutoCAD client</a:t>
            </a:r>
          </a:p>
          <a:p>
            <a:r>
              <a:rPr lang="en-GB" sz="1200" kern="1200" dirty="0" err="1">
                <a:solidFill>
                  <a:schemeClr val="tx1"/>
                </a:solidFill>
                <a:latin typeface="Arial" charset="0"/>
                <a:ea typeface="+mn-ea"/>
                <a:cs typeface="+mn-cs"/>
              </a:rPr>
              <a:t>RSLinkAcadClientDynProps</a:t>
            </a:r>
            <a:r>
              <a:rPr lang="en-GB" sz="1200" kern="1200" dirty="0">
                <a:solidFill>
                  <a:schemeClr val="tx1"/>
                </a:solidFill>
                <a:latin typeface="Arial" charset="0"/>
                <a:ea typeface="+mn-ea"/>
                <a:cs typeface="+mn-cs"/>
              </a:rPr>
              <a:t> - dynamic Revit properties for AutoCAD objects</a:t>
            </a:r>
          </a:p>
          <a:p>
            <a:r>
              <a:rPr lang="en-GB" sz="1200" kern="1200" dirty="0">
                <a:solidFill>
                  <a:schemeClr val="tx1"/>
                </a:solidFill>
                <a:latin typeface="Arial" charset="0"/>
                <a:ea typeface="+mn-ea"/>
                <a:cs typeface="+mn-cs"/>
              </a:rPr>
              <a:t>Here are possible steps to run the demo:</a:t>
            </a:r>
          </a:p>
          <a:p>
            <a:r>
              <a:rPr lang="en-GB" sz="1200" kern="1200" dirty="0">
                <a:solidFill>
                  <a:schemeClr val="tx1"/>
                </a:solidFill>
                <a:latin typeface="Arial" charset="0"/>
                <a:ea typeface="+mn-ea"/>
                <a:cs typeface="+mn-cs"/>
              </a:rPr>
              <a:t>Set up Revit.ini to load either the client or the external application or both.</a:t>
            </a:r>
          </a:p>
          <a:p>
            <a:r>
              <a:rPr lang="en-GB" sz="1200" kern="1200" dirty="0">
                <a:solidFill>
                  <a:schemeClr val="tx1"/>
                </a:solidFill>
                <a:latin typeface="Arial" charset="0"/>
                <a:ea typeface="+mn-ea"/>
                <a:cs typeface="+mn-cs"/>
              </a:rPr>
              <a:t>Open or create a sample model in Revit Structure.</a:t>
            </a:r>
          </a:p>
          <a:p>
            <a:r>
              <a:rPr lang="en-GB" sz="1200" kern="1200" dirty="0">
                <a:solidFill>
                  <a:schemeClr val="tx1"/>
                </a:solidFill>
                <a:latin typeface="Arial" charset="0"/>
                <a:ea typeface="+mn-ea"/>
                <a:cs typeface="+mn-cs"/>
              </a:rPr>
              <a:t>Run the export command. You are prompted for a file location. A dialogue box pops up, reporting the number of exported elements.</a:t>
            </a:r>
          </a:p>
          <a:p>
            <a:r>
              <a:rPr lang="en-GB" sz="1200" kern="1200" dirty="0">
                <a:solidFill>
                  <a:schemeClr val="tx1"/>
                </a:solidFill>
                <a:latin typeface="Arial" charset="0"/>
                <a:ea typeface="+mn-ea"/>
                <a:cs typeface="+mn-cs"/>
              </a:rPr>
              <a:t>Start up AutoCAD and load the client and the dynamic property application.</a:t>
            </a:r>
          </a:p>
          <a:p>
            <a:r>
              <a:rPr lang="en-GB" sz="1200" kern="1200" dirty="0">
                <a:solidFill>
                  <a:schemeClr val="tx1"/>
                </a:solidFill>
                <a:latin typeface="Arial" charset="0"/>
                <a:ea typeface="+mn-ea"/>
                <a:cs typeface="+mn-cs"/>
              </a:rPr>
              <a:t>This can be achieved automatically by setting up AutoCAD to start in the RVT sample directory and placing an </a:t>
            </a:r>
            <a:r>
              <a:rPr lang="en-GB" sz="1200" kern="1200" dirty="0" err="1">
                <a:solidFill>
                  <a:schemeClr val="tx1"/>
                </a:solidFill>
                <a:latin typeface="Arial" charset="0"/>
                <a:ea typeface="+mn-ea"/>
                <a:cs typeface="+mn-cs"/>
              </a:rPr>
              <a:t>acad.lsp</a:t>
            </a:r>
            <a:r>
              <a:rPr lang="en-GB" sz="1200" kern="1200" dirty="0">
                <a:solidFill>
                  <a:schemeClr val="tx1"/>
                </a:solidFill>
                <a:latin typeface="Arial" charset="0"/>
                <a:ea typeface="+mn-ea"/>
                <a:cs typeface="+mn-cs"/>
              </a:rPr>
              <a:t> file there containing:</a:t>
            </a:r>
          </a:p>
          <a:p>
            <a:r>
              <a:rPr lang="en-GB" sz="1200" kern="1200" dirty="0">
                <a:solidFill>
                  <a:schemeClr val="tx1"/>
                </a:solidFill>
                <a:latin typeface="Arial" charset="0"/>
                <a:ea typeface="+mn-ea"/>
                <a:cs typeface="+mn-cs"/>
              </a:rPr>
              <a:t>(</a:t>
            </a:r>
            <a:r>
              <a:rPr lang="en-GB" sz="1200" kern="1200" dirty="0" err="1">
                <a:solidFill>
                  <a:schemeClr val="tx1"/>
                </a:solidFill>
                <a:latin typeface="Arial" charset="0"/>
                <a:ea typeface="+mn-ea"/>
                <a:cs typeface="+mn-cs"/>
              </a:rPr>
              <a:t>defun</a:t>
            </a:r>
            <a:r>
              <a:rPr lang="en-GB" sz="1200" kern="1200" dirty="0">
                <a:solidFill>
                  <a:schemeClr val="tx1"/>
                </a:solidFill>
                <a:latin typeface="Arial" charset="0"/>
                <a:ea typeface="+mn-ea"/>
                <a:cs typeface="+mn-cs"/>
              </a:rPr>
              <a:t> s::startup()</a:t>
            </a:r>
          </a:p>
          <a:p>
            <a:r>
              <a:rPr lang="en-GB" sz="1200" kern="1200" dirty="0">
                <a:solidFill>
                  <a:schemeClr val="tx1"/>
                </a:solidFill>
                <a:latin typeface="Arial" charset="0"/>
                <a:ea typeface="+mn-ea"/>
                <a:cs typeface="+mn-cs"/>
              </a:rPr>
              <a:t>  (command "_netload" "RSLinkAcadClient.dll")</a:t>
            </a:r>
          </a:p>
          <a:p>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princ</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nAutoCAD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RSLink</a:t>
            </a:r>
            <a:r>
              <a:rPr lang="en-GB" sz="1200" kern="1200" dirty="0">
                <a:solidFill>
                  <a:schemeClr val="tx1"/>
                </a:solidFill>
                <a:latin typeface="Arial" charset="0"/>
                <a:ea typeface="+mn-ea"/>
                <a:cs typeface="+mn-cs"/>
              </a:rPr>
              <a:t> client loaded.")</a:t>
            </a:r>
          </a:p>
          <a:p>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arxload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RSLinkAcadClientDynProps.arx</a:t>
            </a:r>
            <a:r>
              <a:rPr lang="en-GB" sz="1200" kern="1200" dirty="0">
                <a:solidFill>
                  <a:schemeClr val="tx1"/>
                </a:solidFill>
                <a:latin typeface="Arial" charset="0"/>
                <a:ea typeface="+mn-ea"/>
                <a:cs typeface="+mn-cs"/>
              </a:rPr>
              <a:t>")</a:t>
            </a:r>
          </a:p>
          <a:p>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princ</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nAutoCAD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RSLink</a:t>
            </a:r>
            <a:r>
              <a:rPr lang="en-GB" sz="1200" kern="1200" dirty="0">
                <a:solidFill>
                  <a:schemeClr val="tx1"/>
                </a:solidFill>
                <a:latin typeface="Arial" charset="0"/>
                <a:ea typeface="+mn-ea"/>
                <a:cs typeface="+mn-cs"/>
              </a:rPr>
              <a:t> dynamic properties loaded.")</a:t>
            </a:r>
          </a:p>
          <a:p>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princ</a:t>
            </a:r>
            <a:r>
              <a:rPr lang="en-GB" sz="1200" kern="1200" dirty="0">
                <a:solidFill>
                  <a:schemeClr val="tx1"/>
                </a:solidFill>
                <a:latin typeface="Arial" charset="0"/>
                <a:ea typeface="+mn-ea"/>
                <a:cs typeface="+mn-cs"/>
              </a:rPr>
              <a:t>)</a:t>
            </a:r>
          </a:p>
          <a:p>
            <a:r>
              <a:rPr lang="en-GB" sz="1200" kern="1200" dirty="0">
                <a:solidFill>
                  <a:schemeClr val="tx1"/>
                </a:solidFill>
                <a:latin typeface="Arial" charset="0"/>
                <a:ea typeface="+mn-ea"/>
                <a:cs typeface="+mn-cs"/>
              </a:rPr>
              <a:t>)</a:t>
            </a:r>
          </a:p>
          <a:p>
            <a:r>
              <a:rPr lang="en-GB" sz="1200" kern="1200" dirty="0">
                <a:solidFill>
                  <a:schemeClr val="tx1"/>
                </a:solidFill>
                <a:latin typeface="Arial" charset="0"/>
                <a:ea typeface="+mn-ea"/>
                <a:cs typeface="+mn-cs"/>
              </a:rPr>
              <a:t>If it does not load automatically, you can load it manually by calling</a:t>
            </a:r>
          </a:p>
          <a:p>
            <a:r>
              <a:rPr lang="en-GB" sz="1200" kern="1200" dirty="0">
                <a:solidFill>
                  <a:schemeClr val="tx1"/>
                </a:solidFill>
                <a:latin typeface="Arial" charset="0"/>
                <a:ea typeface="+mn-ea"/>
                <a:cs typeface="+mn-cs"/>
              </a:rPr>
              <a:t>(load "C:/a/j/adn/revit/rst_api/RVT/acad.lsp")</a:t>
            </a:r>
          </a:p>
          <a:p>
            <a:r>
              <a:rPr lang="en-GB" sz="1200" kern="1200" dirty="0">
                <a:solidFill>
                  <a:schemeClr val="tx1"/>
                </a:solidFill>
                <a:latin typeface="Arial" charset="0"/>
                <a:ea typeface="+mn-ea"/>
                <a:cs typeface="+mn-cs"/>
              </a:rPr>
              <a:t>with the appropriate full path, and then call</a:t>
            </a:r>
          </a:p>
          <a:p>
            <a:r>
              <a:rPr lang="en-GB" sz="1200" kern="1200" dirty="0">
                <a:solidFill>
                  <a:schemeClr val="tx1"/>
                </a:solidFill>
                <a:latin typeface="Arial" charset="0"/>
                <a:ea typeface="+mn-ea"/>
                <a:cs typeface="+mn-cs"/>
              </a:rPr>
              <a:t>(s::</a:t>
            </a:r>
            <a:r>
              <a:rPr lang="en-GB" sz="1200" kern="1200" dirty="0" err="1">
                <a:solidFill>
                  <a:schemeClr val="tx1"/>
                </a:solidFill>
                <a:latin typeface="Arial" charset="0"/>
                <a:ea typeface="+mn-ea"/>
                <a:cs typeface="+mn-cs"/>
              </a:rPr>
              <a:t>startup</a:t>
            </a:r>
            <a:r>
              <a:rPr lang="en-GB" sz="1200" kern="1200" dirty="0">
                <a:solidFill>
                  <a:schemeClr val="tx1"/>
                </a:solidFill>
                <a:latin typeface="Arial" charset="0"/>
                <a:ea typeface="+mn-ea"/>
                <a:cs typeface="+mn-cs"/>
              </a:rPr>
              <a:t>).</a:t>
            </a:r>
          </a:p>
          <a:p>
            <a:r>
              <a:rPr lang="en-GB" sz="1200" kern="1200" dirty="0">
                <a:solidFill>
                  <a:schemeClr val="tx1"/>
                </a:solidFill>
                <a:latin typeface="Arial" charset="0"/>
                <a:ea typeface="+mn-ea"/>
                <a:cs typeface="+mn-cs"/>
              </a:rPr>
              <a:t>The commands defined by the AutoCAD client are </a:t>
            </a:r>
            <a:r>
              <a:rPr lang="en-GB" sz="1200" kern="1200" dirty="0" err="1">
                <a:solidFill>
                  <a:schemeClr val="tx1"/>
                </a:solidFill>
                <a:latin typeface="Arial" charset="0"/>
                <a:ea typeface="+mn-ea"/>
                <a:cs typeface="+mn-cs"/>
              </a:rPr>
              <a:t>RSImport</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RSExport</a:t>
            </a:r>
            <a:r>
              <a:rPr lang="en-GB" sz="1200" kern="1200" dirty="0">
                <a:solidFill>
                  <a:schemeClr val="tx1"/>
                </a:solidFill>
                <a:latin typeface="Arial" charset="0"/>
                <a:ea typeface="+mn-ea"/>
                <a:cs typeface="+mn-cs"/>
              </a:rPr>
              <a:t> and </a:t>
            </a:r>
            <a:r>
              <a:rPr lang="en-GB" sz="1200" kern="1200" dirty="0" err="1">
                <a:solidFill>
                  <a:schemeClr val="tx1"/>
                </a:solidFill>
                <a:latin typeface="Arial" charset="0"/>
                <a:ea typeface="+mn-ea"/>
                <a:cs typeface="+mn-cs"/>
              </a:rPr>
              <a:t>RSMakeMember</a:t>
            </a:r>
            <a:r>
              <a:rPr lang="en-GB" sz="1200" kern="1200" dirty="0">
                <a:solidFill>
                  <a:schemeClr val="tx1"/>
                </a:solidFill>
                <a:latin typeface="Arial" charset="0"/>
                <a:ea typeface="+mn-ea"/>
                <a:cs typeface="+mn-cs"/>
              </a:rPr>
              <a:t>.</a:t>
            </a:r>
          </a:p>
          <a:p>
            <a:r>
              <a:rPr lang="en-GB" sz="1200" kern="1200" dirty="0">
                <a:solidFill>
                  <a:schemeClr val="tx1"/>
                </a:solidFill>
                <a:latin typeface="Arial" charset="0"/>
                <a:ea typeface="+mn-ea"/>
                <a:cs typeface="+mn-cs"/>
              </a:rPr>
              <a:t>Use </a:t>
            </a:r>
            <a:r>
              <a:rPr lang="en-GB" sz="1200" kern="1200" dirty="0" err="1">
                <a:solidFill>
                  <a:schemeClr val="tx1"/>
                </a:solidFill>
                <a:latin typeface="Arial" charset="0"/>
                <a:ea typeface="+mn-ea"/>
                <a:cs typeface="+mn-cs"/>
              </a:rPr>
              <a:t>RSImport</a:t>
            </a:r>
            <a:r>
              <a:rPr lang="en-GB" sz="1200" kern="1200" dirty="0">
                <a:solidFill>
                  <a:schemeClr val="tx1"/>
                </a:solidFill>
                <a:latin typeface="Arial" charset="0"/>
                <a:ea typeface="+mn-ea"/>
                <a:cs typeface="+mn-cs"/>
              </a:rPr>
              <a:t> to load the xml file just exported from Revit.</a:t>
            </a:r>
          </a:p>
          <a:p>
            <a:r>
              <a:rPr lang="en-GB" sz="1200" kern="1200" dirty="0">
                <a:solidFill>
                  <a:schemeClr val="tx1"/>
                </a:solidFill>
                <a:latin typeface="Arial" charset="0"/>
                <a:ea typeface="+mn-ea"/>
                <a:cs typeface="+mn-cs"/>
              </a:rPr>
              <a:t>Modify some cross sections in the model using the OPM, simulating modifications made by the A&amp;D application, and optionally </a:t>
            </a:r>
            <a:r>
              <a:rPr lang="en-GB" sz="1200" kern="1200" dirty="0" err="1">
                <a:solidFill>
                  <a:schemeClr val="tx1"/>
                </a:solidFill>
                <a:latin typeface="Arial" charset="0"/>
                <a:ea typeface="+mn-ea"/>
                <a:cs typeface="+mn-cs"/>
              </a:rPr>
              <a:t>RSMakeMember</a:t>
            </a:r>
            <a:r>
              <a:rPr lang="en-GB" sz="1200" kern="1200" dirty="0">
                <a:solidFill>
                  <a:schemeClr val="tx1"/>
                </a:solidFill>
                <a:latin typeface="Arial" charset="0"/>
                <a:ea typeface="+mn-ea"/>
                <a:cs typeface="+mn-cs"/>
              </a:rPr>
              <a:t> to add some new elements.</a:t>
            </a:r>
          </a:p>
          <a:p>
            <a:r>
              <a:rPr lang="en-GB" sz="1200" kern="1200" dirty="0">
                <a:solidFill>
                  <a:schemeClr val="tx1"/>
                </a:solidFill>
                <a:latin typeface="Arial" charset="0"/>
                <a:ea typeface="+mn-ea"/>
                <a:cs typeface="+mn-cs"/>
              </a:rPr>
              <a:t>Use </a:t>
            </a:r>
            <a:r>
              <a:rPr lang="en-GB" sz="1200" kern="1200" dirty="0" err="1">
                <a:solidFill>
                  <a:schemeClr val="tx1"/>
                </a:solidFill>
                <a:latin typeface="Arial" charset="0"/>
                <a:ea typeface="+mn-ea"/>
                <a:cs typeface="+mn-cs"/>
              </a:rPr>
              <a:t>RSExport</a:t>
            </a:r>
            <a:r>
              <a:rPr lang="en-GB" sz="1200" kern="1200" dirty="0">
                <a:solidFill>
                  <a:schemeClr val="tx1"/>
                </a:solidFill>
                <a:latin typeface="Arial" charset="0"/>
                <a:ea typeface="+mn-ea"/>
                <a:cs typeface="+mn-cs"/>
              </a:rPr>
              <a:t> to write the model back out again.</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1"/>
                </a:solidFill>
                <a:latin typeface="Arial" charset="0"/>
                <a:ea typeface="+mn-ea"/>
                <a:cs typeface="+mn-cs"/>
              </a:rPr>
              <a:t>Back in Revit, use the import command to read the modifications and update the Revit model accordingly. Dialogue boxes are displayed to report the number of elements imported and modified. Note that the column types were swapped. Currently, the new elements defined by </a:t>
            </a:r>
            <a:r>
              <a:rPr lang="en-GB" sz="1200" kern="1200" dirty="0" err="1">
                <a:solidFill>
                  <a:schemeClr val="tx1"/>
                </a:solidFill>
                <a:latin typeface="Arial" charset="0"/>
                <a:ea typeface="+mn-ea"/>
                <a:cs typeface="+mn-cs"/>
              </a:rPr>
              <a:t>RsMakeMember</a:t>
            </a:r>
            <a:r>
              <a:rPr lang="en-GB" sz="1200" kern="1200" dirty="0">
                <a:solidFill>
                  <a:schemeClr val="tx1"/>
                </a:solidFill>
                <a:latin typeface="Arial" charset="0"/>
                <a:ea typeface="+mn-ea"/>
                <a:cs typeface="+mn-cs"/>
              </a:rPr>
              <a:t> are ignored.</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93466E6F-C9D9-474A-ABBE-3339BAA01BFF}" type="slidenum">
              <a:rPr lang="en-US"/>
              <a:pPr/>
              <a:t>70</a:t>
            </a:fld>
            <a:endParaRPr lang="en-US"/>
          </a:p>
        </p:txBody>
      </p:sp>
      <p:sp>
        <p:nvSpPr>
          <p:cNvPr id="140291" name="Rectangle 2"/>
          <p:cNvSpPr>
            <a:spLocks noGrp="1" noRot="1" noChangeAspect="1" noChangeArrowheads="1" noTextEdit="1"/>
          </p:cNvSpPr>
          <p:nvPr>
            <p:ph type="sldImg"/>
          </p:nvPr>
        </p:nvSpPr>
        <p:spPr>
          <a:xfrm>
            <a:off x="1716088" y="692150"/>
            <a:ext cx="3597275" cy="2698750"/>
          </a:xfrm>
          <a:ln/>
        </p:spPr>
      </p:sp>
      <p:sp>
        <p:nvSpPr>
          <p:cNvPr id="140292"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FC3065DF-8B07-4969-8488-60D2BDAA923A}" type="slidenum">
              <a:rPr lang="en-US"/>
              <a:pPr/>
              <a:t>71</a:t>
            </a:fld>
            <a:endParaRPr lang="en-US"/>
          </a:p>
        </p:txBody>
      </p:sp>
      <p:sp>
        <p:nvSpPr>
          <p:cNvPr id="141315" name="Rectangle 2"/>
          <p:cNvSpPr>
            <a:spLocks noGrp="1" noRot="1" noChangeAspect="1" noChangeArrowheads="1" noTextEdit="1"/>
          </p:cNvSpPr>
          <p:nvPr>
            <p:ph type="sldImg"/>
          </p:nvPr>
        </p:nvSpPr>
        <p:spPr>
          <a:xfrm>
            <a:off x="1716088" y="692150"/>
            <a:ext cx="3597275" cy="2698750"/>
          </a:xfrm>
          <a:ln/>
        </p:spPr>
      </p:sp>
      <p:sp>
        <p:nvSpPr>
          <p:cNvPr id="141316"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9FFB4D52-25C3-48C9-B152-9A2A3C6C58EF}" type="slidenum">
              <a:rPr lang="en-US"/>
              <a:pPr/>
              <a:t>72</a:t>
            </a:fld>
            <a:endParaRPr lang="en-US"/>
          </a:p>
        </p:txBody>
      </p:sp>
      <p:sp>
        <p:nvSpPr>
          <p:cNvPr id="142339" name="Rectangle 2"/>
          <p:cNvSpPr>
            <a:spLocks noGrp="1" noRot="1" noChangeAspect="1" noChangeArrowheads="1" noTextEdit="1"/>
          </p:cNvSpPr>
          <p:nvPr>
            <p:ph type="sldImg"/>
          </p:nvPr>
        </p:nvSpPr>
        <p:spPr>
          <a:xfrm>
            <a:off x="1716088" y="692150"/>
            <a:ext cx="3597275" cy="2698750"/>
          </a:xfrm>
          <a:ln/>
        </p:spPr>
      </p:sp>
      <p:sp>
        <p:nvSpPr>
          <p:cNvPr id="142340"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F14A777F-2BCE-4A93-A244-49A8D434FC33}" type="slidenum">
              <a:rPr lang="en-US"/>
              <a:pPr/>
              <a:t>73</a:t>
            </a:fld>
            <a:endParaRPr lang="en-US"/>
          </a:p>
        </p:txBody>
      </p:sp>
      <p:sp>
        <p:nvSpPr>
          <p:cNvPr id="143363" name="Rectangle 2"/>
          <p:cNvSpPr>
            <a:spLocks noGrp="1" noRot="1" noChangeAspect="1" noChangeArrowheads="1" noTextEdit="1"/>
          </p:cNvSpPr>
          <p:nvPr>
            <p:ph type="sldImg"/>
          </p:nvPr>
        </p:nvSpPr>
        <p:spPr>
          <a:xfrm>
            <a:off x="1716088" y="692150"/>
            <a:ext cx="3597275" cy="2698750"/>
          </a:xfrm>
          <a:ln/>
        </p:spPr>
      </p:sp>
      <p:sp>
        <p:nvSpPr>
          <p:cNvPr id="143364"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09B8CAB7-4D8C-480B-92D8-0DD60F520EF2}" type="slidenum">
              <a:rPr lang="en-US"/>
              <a:pPr/>
              <a:t>74</a:t>
            </a:fld>
            <a:endParaRPr lang="en-US"/>
          </a:p>
        </p:txBody>
      </p:sp>
      <p:sp>
        <p:nvSpPr>
          <p:cNvPr id="144387" name="Rectangle 2"/>
          <p:cNvSpPr>
            <a:spLocks noGrp="1" noRot="1" noChangeAspect="1" noChangeArrowheads="1" noTextEdit="1"/>
          </p:cNvSpPr>
          <p:nvPr>
            <p:ph type="sldImg"/>
          </p:nvPr>
        </p:nvSpPr>
        <p:spPr>
          <a:xfrm>
            <a:off x="1716088" y="692150"/>
            <a:ext cx="3597275" cy="2698750"/>
          </a:xfrm>
          <a:ln/>
        </p:spPr>
      </p:sp>
      <p:sp>
        <p:nvSpPr>
          <p:cNvPr id="144388"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B0F7F9E5-A845-43EA-8FD9-521668CFA5F2}" type="slidenum">
              <a:rPr lang="en-US"/>
              <a:pPr/>
              <a:t>75</a:t>
            </a:fld>
            <a:endParaRPr lang="en-US"/>
          </a:p>
        </p:txBody>
      </p:sp>
      <p:sp>
        <p:nvSpPr>
          <p:cNvPr id="145411" name="Rectangle 2"/>
          <p:cNvSpPr>
            <a:spLocks noGrp="1" noRot="1" noChangeAspect="1" noChangeArrowheads="1" noTextEdit="1"/>
          </p:cNvSpPr>
          <p:nvPr>
            <p:ph type="sldImg"/>
          </p:nvPr>
        </p:nvSpPr>
        <p:spPr>
          <a:xfrm>
            <a:off x="1716088" y="692150"/>
            <a:ext cx="3597275" cy="2698750"/>
          </a:xfrm>
          <a:ln/>
        </p:spPr>
      </p:sp>
      <p:sp>
        <p:nvSpPr>
          <p:cNvPr id="145412"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AA993A70-06A4-45F4-A5F5-3FB71B0412B5}" type="slidenum">
              <a:rPr lang="en-US"/>
              <a:pPr/>
              <a:t>11</a:t>
            </a:fld>
            <a:endParaRPr lang="en-US"/>
          </a:p>
        </p:txBody>
      </p:sp>
      <p:sp>
        <p:nvSpPr>
          <p:cNvPr id="82947"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BE33DA8E-07E8-488B-B470-996AFF0E772C}" type="slidenum">
              <a:rPr lang="en-US" sz="1200">
                <a:solidFill>
                  <a:schemeClr val="tx1"/>
                </a:solidFill>
              </a:rPr>
              <a:pPr algn="r" defTabSz="923925"/>
              <a:t>11</a:t>
            </a:fld>
            <a:endParaRPr lang="en-US" sz="1200">
              <a:solidFill>
                <a:schemeClr val="tx1"/>
              </a:solidFill>
            </a:endParaRPr>
          </a:p>
        </p:txBody>
      </p:sp>
      <p:sp>
        <p:nvSpPr>
          <p:cNvPr id="82948" name="Rectangle 2"/>
          <p:cNvSpPr>
            <a:spLocks noGrp="1" noRot="1" noChangeAspect="1" noChangeArrowheads="1" noTextEdit="1"/>
          </p:cNvSpPr>
          <p:nvPr>
            <p:ph type="sldImg"/>
          </p:nvPr>
        </p:nvSpPr>
        <p:spPr>
          <a:xfrm>
            <a:off x="1716088" y="692150"/>
            <a:ext cx="3597275" cy="2698750"/>
          </a:xfrm>
          <a:ln/>
        </p:spPr>
      </p:sp>
      <p:sp>
        <p:nvSpPr>
          <p:cNvPr id="82949"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The structural industry is extremely fragmented. We segment is into 2 parts: design and fabrication. The design is composed of 2 tasks (analysis and construction drawings) done by 3 actors and the fabrication focuses on shop drawings.</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MidasLink is a Revit Structure add-in program that exports and imports the Revit model to and from the MIDAS/Gen structure analysis application. The source code is provided to help developers integrating analysis programs with Revit Structure. The compiled add-in is available to Revit Structure subscription customers.</a:t>
            </a:r>
          </a:p>
        </p:txBody>
      </p:sp>
      <p:sp>
        <p:nvSpPr>
          <p:cNvPr id="4" name="Slide Number Placeholder 3"/>
          <p:cNvSpPr>
            <a:spLocks noGrp="1"/>
          </p:cNvSpPr>
          <p:nvPr>
            <p:ph type="sldNum" sz="quarter" idx="10"/>
          </p:nvPr>
        </p:nvSpPr>
        <p:spPr/>
        <p:txBody>
          <a:bodyPr/>
          <a:lstStyle/>
          <a:p>
            <a:fld id="{B27AFCB4-DC15-4D2D-9053-E250ADB4081C}" type="slidenum">
              <a:rPr lang="en-US" smtClean="0"/>
              <a:pPr/>
              <a:t>76</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01539235-497A-498E-A4DE-FC0B1B0B9E72}" type="slidenum">
              <a:rPr lang="en-US"/>
              <a:pPr/>
              <a:t>77</a:t>
            </a:fld>
            <a:endParaRPr lang="en-US"/>
          </a:p>
        </p:txBody>
      </p:sp>
      <p:sp>
        <p:nvSpPr>
          <p:cNvPr id="146435" name="Rectangle 2"/>
          <p:cNvSpPr>
            <a:spLocks noGrp="1" noRot="1" noChangeAspect="1" noChangeArrowheads="1" noTextEdit="1"/>
          </p:cNvSpPr>
          <p:nvPr>
            <p:ph type="sldImg"/>
          </p:nvPr>
        </p:nvSpPr>
        <p:spPr>
          <a:xfrm>
            <a:off x="1716088" y="692150"/>
            <a:ext cx="3597275" cy="2698750"/>
          </a:xfrm>
          <a:ln/>
        </p:spPr>
      </p:sp>
      <p:sp>
        <p:nvSpPr>
          <p:cNvPr id="146436"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Here is an overview of some other available analysis link packages. An up-to-date list is available on the analysis partners site. Robot</a:t>
            </a:r>
            <a:r>
              <a:rPr lang="en-GB" sz="1200" kern="1200" baseline="0">
                <a:solidFill>
                  <a:schemeClr val="tx1"/>
                </a:solidFill>
                <a:latin typeface="Arial" charset="0"/>
                <a:ea typeface="+mn-ea"/>
                <a:cs typeface="+mn-cs"/>
              </a:rPr>
              <a:t> Millennium is an analysis software by Robobat, which is recently acquired by Autodesk.</a:t>
            </a:r>
            <a:endParaRPr lang="en-GB"/>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311682C8-9000-49D0-8AD8-A0E9D9475188}" type="slidenum">
              <a:rPr lang="en-US"/>
              <a:pPr/>
              <a:t>79</a:t>
            </a:fld>
            <a:endParaRPr lang="en-US" dirty="0"/>
          </a:p>
        </p:txBody>
      </p:sp>
      <p:sp>
        <p:nvSpPr>
          <p:cNvPr id="33795" name="Rectangle 2"/>
          <p:cNvSpPr>
            <a:spLocks noGrp="1" noRot="1" noChangeAspect="1" noChangeArrowheads="1" noTextEdit="1"/>
          </p:cNvSpPr>
          <p:nvPr>
            <p:ph type="sldImg"/>
          </p:nvPr>
        </p:nvSpPr>
        <p:spPr>
          <a:xfrm>
            <a:off x="1716088" y="693738"/>
            <a:ext cx="3595687" cy="2697162"/>
          </a:xfrm>
          <a:ln/>
        </p:spPr>
      </p:sp>
      <p:sp>
        <p:nvSpPr>
          <p:cNvPr id="33796" name="Rectangle 3"/>
          <p:cNvSpPr>
            <a:spLocks noGrp="1" noChangeArrowheads="1"/>
          </p:cNvSpPr>
          <p:nvPr>
            <p:ph type="body" idx="1"/>
          </p:nvPr>
        </p:nvSpPr>
        <p:spPr>
          <a:xfrm>
            <a:off x="923925" y="3621088"/>
            <a:ext cx="5362575" cy="4905375"/>
          </a:xfrm>
          <a:noFill/>
          <a:ln/>
        </p:spPr>
        <p:txBody>
          <a:bodyPr lIns="93170" tIns="46585" rIns="93170" bIns="46585"/>
          <a:lstStyle/>
          <a:p>
            <a:r>
              <a:rPr lang="en-US" sz="1200" kern="1200" dirty="0">
                <a:solidFill>
                  <a:schemeClr val="tx1"/>
                </a:solidFill>
                <a:latin typeface="Arial" charset="0"/>
                <a:ea typeface="+mn-ea"/>
                <a:cs typeface="+mn-cs"/>
              </a:rPr>
              <a:t>Working with reinforcements in Revit Structure involves two phases. The initial phase is the building analysis, which may result in design changes. In the second phase, reinforcements are added, analysed, and detailed. Both phases may include multiple iterations. Many of the tasks required can be automated. This is where our applications can save a lot of time, effort, and eliminate sources for errors.</a:t>
            </a:r>
            <a:endParaRPr lang="en-GB" sz="1200" kern="1200" dirty="0">
              <a:solidFill>
                <a:schemeClr val="tx1"/>
              </a:solidFill>
              <a:latin typeface="Arial" charset="0"/>
              <a:ea typeface="+mn-ea"/>
              <a:cs typeface="+mn-cs"/>
            </a:endParaRPr>
          </a:p>
          <a:p>
            <a:r>
              <a:rPr lang="en-US" sz="1200" kern="1200" dirty="0">
                <a:solidFill>
                  <a:schemeClr val="tx1"/>
                </a:solidFill>
                <a:latin typeface="Arial" charset="0"/>
                <a:ea typeface="+mn-ea"/>
                <a:cs typeface="+mn-cs"/>
              </a:rPr>
              <a:t>The central hub is the Revit Structure three-dimensional object model which integrates the physical and analytical models used respectively for the building design and analysis. The 3D rebar model is integrated in this database. The physical model is used to generate concrete drawings including rebar specific details. The rebar model can be used to generate rebar specific details and quantity takeoffs. The analytical model is used to connect to third party analysis and design packages, which in turn can help define the rebar model.</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6B482ACD-C00B-4299-9A99-6CD7C7C081F7}" type="slidenum">
              <a:rPr lang="en-US"/>
              <a:pPr/>
              <a:t>80</a:t>
            </a:fld>
            <a:endParaRPr lang="en-US" dirty="0"/>
          </a:p>
        </p:txBody>
      </p:sp>
      <p:sp>
        <p:nvSpPr>
          <p:cNvPr id="34819" name="Slide Image Placeholder 1"/>
          <p:cNvSpPr>
            <a:spLocks noGrp="1" noRot="1" noChangeAspect="1" noTextEdit="1"/>
          </p:cNvSpPr>
          <p:nvPr>
            <p:ph type="sldImg"/>
          </p:nvPr>
        </p:nvSpPr>
        <p:spPr>
          <a:xfrm>
            <a:off x="1716088" y="692150"/>
            <a:ext cx="3597275" cy="2698750"/>
          </a:xfrm>
          <a:ln/>
        </p:spPr>
      </p:sp>
      <p:sp>
        <p:nvSpPr>
          <p:cNvPr id="34820" name="Notes Placeholder 2"/>
          <p:cNvSpPr>
            <a:spLocks noGrp="1"/>
          </p:cNvSpPr>
          <p:nvPr>
            <p:ph type="body" idx="1"/>
          </p:nvPr>
        </p:nvSpPr>
        <p:spPr>
          <a:noFill/>
          <a:ln/>
        </p:spPr>
        <p:txBody>
          <a:bodyPr/>
          <a:lstStyle/>
          <a:p>
            <a:pPr eaLnBrk="1" hangingPunct="1"/>
            <a:endParaRPr lang="en-US" dirty="0"/>
          </a:p>
        </p:txBody>
      </p:sp>
      <p:sp>
        <p:nvSpPr>
          <p:cNvPr id="34821"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6A252632-D97B-4753-8DD7-805782A71626}" type="slidenum">
              <a:rPr lang="en-US" sz="1200">
                <a:solidFill>
                  <a:schemeClr val="tx1"/>
                </a:solidFill>
              </a:rPr>
              <a:pPr algn="r" defTabSz="923925"/>
              <a:t>80</a:t>
            </a:fld>
            <a:endParaRPr lang="en-US" sz="1200" dirty="0">
              <a:solidFill>
                <a:schemeClr val="tx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7EA5186-75F2-454E-B756-A0998936E709}" type="slidenum">
              <a:rPr lang="en-US"/>
              <a:pPr/>
              <a:t>81</a:t>
            </a:fld>
            <a:endParaRPr lang="en-US" dirty="0"/>
          </a:p>
        </p:txBody>
      </p:sp>
      <p:sp>
        <p:nvSpPr>
          <p:cNvPr id="35843" name="Rectangle 2"/>
          <p:cNvSpPr>
            <a:spLocks noGrp="1" noRot="1" noChangeAspect="1" noChangeArrowheads="1" noTextEdit="1"/>
          </p:cNvSpPr>
          <p:nvPr>
            <p:ph type="sldImg"/>
          </p:nvPr>
        </p:nvSpPr>
        <p:spPr>
          <a:xfrm>
            <a:off x="1716088" y="692150"/>
            <a:ext cx="3597275" cy="2698750"/>
          </a:xfrm>
          <a:ln/>
        </p:spPr>
      </p:sp>
      <p:sp>
        <p:nvSpPr>
          <p:cNvPr id="35844"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Here are some relationships between these rebar topics and the rebar workflow: after the structural framing analysis part is done, an engineer will take the values of the load and stress information for each element and design the rebar for each element. You design the size of the column, number of rebars, and number of rib-bars. Based on this information, a rebar can be generated externally. It may need modification, which requires extraction and analysis of existing information. The extracted information may also be used for estimation purposes. To show the rebar placement in a column or beam, you need a section view. The Revit SDK samples CreateSimpleAreaRein and CreateComplexAreaRein generate reinforcement elements, and can be used to demonstrate the kinds of section view required. For structure detailing, we need a drafting view where we may want to import a dwg file. Adding text, annotations and dimensioning is further typical detailing functionality. Some of the items listed here are general, but especially useful as part of the rebar workflow for structural detailing. The underlined topics are new or updated in Revit</a:t>
            </a:r>
            <a:r>
              <a:rPr lang="en-GB" sz="1200" kern="1200" baseline="0" dirty="0">
                <a:solidFill>
                  <a:schemeClr val="tx1"/>
                </a:solidFill>
                <a:latin typeface="Arial" charset="0"/>
                <a:ea typeface="+mn-ea"/>
                <a:cs typeface="+mn-cs"/>
              </a:rPr>
              <a:t> 2009.</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18C6165-3A5E-4127-8F37-A91132E3A81D}" type="slidenum">
              <a:rPr lang="en-US"/>
              <a:pPr/>
              <a:t>82</a:t>
            </a:fld>
            <a:endParaRPr lang="en-US" dirty="0"/>
          </a:p>
        </p:txBody>
      </p:sp>
      <p:sp>
        <p:nvSpPr>
          <p:cNvPr id="36867" name="Rectangle 2"/>
          <p:cNvSpPr>
            <a:spLocks noGrp="1" noRot="1" noChangeAspect="1" noChangeArrowheads="1" noTextEdit="1"/>
          </p:cNvSpPr>
          <p:nvPr>
            <p:ph type="sldImg"/>
          </p:nvPr>
        </p:nvSpPr>
        <p:spPr>
          <a:xfrm>
            <a:off x="1716088" y="692150"/>
            <a:ext cx="3597275" cy="2698750"/>
          </a:xfrm>
          <a:ln/>
        </p:spPr>
      </p:sp>
      <p:sp>
        <p:nvSpPr>
          <p:cNvPr id="36868" name="Rectangle 3"/>
          <p:cNvSpPr>
            <a:spLocks noGrp="1" noChangeArrowheads="1"/>
          </p:cNvSpPr>
          <p:nvPr>
            <p:ph type="body" idx="1"/>
          </p:nvPr>
        </p:nvSpPr>
        <p:spPr>
          <a:noFill/>
          <a:ln/>
        </p:spPr>
        <p:txBody>
          <a:bodyPr/>
          <a:lstStyle/>
          <a:p>
            <a:pPr eaLnBrk="1" hangingPunct="1"/>
            <a:r>
              <a:rPr lang="en-GB" sz="1200" kern="1200" dirty="0">
                <a:solidFill>
                  <a:schemeClr val="tx1"/>
                </a:solidFill>
                <a:latin typeface="Arial" charset="0"/>
                <a:ea typeface="+mn-ea"/>
                <a:cs typeface="+mn-cs"/>
              </a:rPr>
              <a:t>We can use the Revit SDK sample Reinforcement to demonstrate the creation of new reinforcement elements. It creates a bar set in a selected concrete beam or column element  that does not have any reinforcement. Three kinds of beam rebar are created: top, bottom and transverse rebar. Two kinds of column rebar are created: transverse and vertical. It uses the Autodesk.Revit.Creation.Document.NewRebar() method to create rebar for the selected host. The NewRebar() method expects two parameters RebarBarType and RebarHookType. Suitable values for these two parameters can be retrieved by iterating the active document elements.</a:t>
            </a:r>
          </a:p>
          <a:p>
            <a:pPr eaLnBrk="1" hangingPunct="1"/>
            <a:endParaRPr lang="en-GB" sz="1200" kern="1200" dirty="0">
              <a:solidFill>
                <a:schemeClr val="tx1"/>
              </a:solidFill>
              <a:latin typeface="Arial" charset="0"/>
              <a:ea typeface="+mn-ea"/>
              <a:cs typeface="+mn-cs"/>
            </a:endParaRPr>
          </a:p>
          <a:p>
            <a:pPr eaLnBrk="1" hangingPunct="1"/>
            <a:r>
              <a:rPr lang="en-US" dirty="0"/>
              <a:t>[MH] This sample shows how to create Rebar in concrete element (Beam or Column) which does not have any reinforcement. The method</a:t>
            </a:r>
            <a:r>
              <a:rPr lang="en-US" baseline="0" dirty="0"/>
              <a:t> used to create Rebar, </a:t>
            </a:r>
            <a:r>
              <a:rPr lang="en-US" baseline="0" dirty="0" err="1"/>
              <a:t>Create.NewRebar</a:t>
            </a:r>
            <a:r>
              <a:rPr lang="en-US" baseline="0" dirty="0"/>
              <a:t>, has been changed in 2009.  The first argument </a:t>
            </a:r>
            <a:r>
              <a:rPr lang="en-US" dirty="0" err="1"/>
              <a:t>RebarStyle.Standard</a:t>
            </a:r>
            <a:r>
              <a:rPr lang="en-US" baseline="0" dirty="0"/>
              <a:t> is an enumeration value – you can choose either standard/</a:t>
            </a:r>
            <a:r>
              <a:rPr lang="en-US" baseline="0" dirty="0" err="1"/>
              <a:t>stirrupTie</a:t>
            </a:r>
            <a:r>
              <a:rPr lang="en-US" baseline="0" dirty="0"/>
              <a:t> (</a:t>
            </a:r>
            <a:r>
              <a:rPr lang="en-US" dirty="0"/>
              <a:t>stirrup or tie bar). The style affects the bend radius and the set of allowable hooks. It also affects the rebar instance auto-constraining behavior. … </a:t>
            </a:r>
          </a:p>
          <a:p>
            <a:pPr eaLnBrk="1" hangingPunct="1"/>
            <a:endParaRPr lang="en-US" dirty="0"/>
          </a:p>
          <a:p>
            <a:pPr eaLnBrk="1" hangingPunct="1"/>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038A55F8-FA18-40F4-B303-2D3AB4308A5C}" type="slidenum">
              <a:rPr lang="en-US"/>
              <a:pPr/>
              <a:t>83</a:t>
            </a:fld>
            <a:endParaRPr lang="en-US" dirty="0"/>
          </a:p>
        </p:txBody>
      </p:sp>
      <p:sp>
        <p:nvSpPr>
          <p:cNvPr id="37891" name="Rectangle 2"/>
          <p:cNvSpPr>
            <a:spLocks noGrp="1" noRot="1" noChangeAspect="1" noChangeArrowheads="1" noTextEdit="1"/>
          </p:cNvSpPr>
          <p:nvPr>
            <p:ph type="sldImg"/>
          </p:nvPr>
        </p:nvSpPr>
        <p:spPr>
          <a:xfrm>
            <a:off x="1716088" y="692150"/>
            <a:ext cx="3597275" cy="2698750"/>
          </a:xfrm>
          <a:ln/>
        </p:spPr>
      </p:sp>
      <p:sp>
        <p:nvSpPr>
          <p:cNvPr id="3789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CD8B75A5-6360-4C5E-9DD7-9AFF30381670}" type="slidenum">
              <a:rPr lang="en-US"/>
              <a:pPr/>
              <a:t>84</a:t>
            </a:fld>
            <a:endParaRPr lang="en-US" dirty="0"/>
          </a:p>
        </p:txBody>
      </p:sp>
      <p:sp>
        <p:nvSpPr>
          <p:cNvPr id="38915" name="Rectangle 2"/>
          <p:cNvSpPr>
            <a:spLocks noGrp="1" noRot="1" noChangeAspect="1" noChangeArrowheads="1" noTextEdit="1"/>
          </p:cNvSpPr>
          <p:nvPr>
            <p:ph type="sldImg"/>
          </p:nvPr>
        </p:nvSpPr>
        <p:spPr>
          <a:xfrm>
            <a:off x="1716088" y="692150"/>
            <a:ext cx="3597275" cy="2698750"/>
          </a:xfrm>
          <a:ln/>
        </p:spPr>
      </p:sp>
      <p:sp>
        <p:nvSpPr>
          <p:cNvPr id="38916" name="Rectangle 3"/>
          <p:cNvSpPr>
            <a:spLocks noGrp="1" noChangeArrowheads="1"/>
          </p:cNvSpPr>
          <p:nvPr>
            <p:ph type="body" idx="1"/>
          </p:nvPr>
        </p:nvSpPr>
        <p:spPr>
          <a:noFill/>
          <a:ln/>
        </p:spPr>
        <p:txBody>
          <a:bodyPr/>
          <a:lstStyle/>
          <a:p>
            <a:pPr marL="228600" indent="-228600" eaLnBrk="1" hangingPunct="1"/>
            <a:r>
              <a:rPr lang="en-US" dirty="0"/>
              <a:t>This is demonstrated by the sample Reinforcement. The sample can create rebar for both beam and column.</a:t>
            </a:r>
          </a:p>
          <a:p>
            <a:pPr marL="228600" indent="-228600" eaLnBrk="1" hangingPunct="1"/>
            <a:r>
              <a:rPr lang="en-US" dirty="0"/>
              <a:t>Register the command:</a:t>
            </a:r>
          </a:p>
          <a:p>
            <a:pPr marL="228600" indent="-228600" eaLnBrk="1" hangingPunct="1"/>
            <a:endParaRPr lang="en-US" dirty="0"/>
          </a:p>
          <a:p>
            <a:pPr marL="228600" indent="-228600" eaLnBrk="1" hangingPunct="1"/>
            <a:r>
              <a:rPr lang="en-US" dirty="0"/>
              <a:t>[ExternalCommands]</a:t>
            </a:r>
          </a:p>
          <a:p>
            <a:pPr marL="228600" indent="-228600" eaLnBrk="1" hangingPunct="1"/>
            <a:r>
              <a:rPr lang="en-US" dirty="0"/>
              <a:t>ECCount = 	16</a:t>
            </a:r>
          </a:p>
          <a:p>
            <a:pPr marL="228600" indent="-228600" eaLnBrk="1" hangingPunct="1"/>
            <a:r>
              <a:rPr lang="en-US" noProof="1"/>
              <a:t>ECName16=Rebar - Reinforcement</a:t>
            </a:r>
          </a:p>
          <a:p>
            <a:pPr marL="228600" indent="-228600" eaLnBrk="1" hangingPunct="1"/>
            <a:r>
              <a:rPr lang="en-US" noProof="1"/>
              <a:t>ECClassName16 = Revit.SDK.Samples.Reinforcement.CS.Command</a:t>
            </a:r>
          </a:p>
          <a:p>
            <a:pPr marL="228600" indent="-228600" eaLnBrk="1" hangingPunct="1"/>
            <a:r>
              <a:rPr lang="en-US" noProof="1"/>
              <a:t>ECAssembly16 = C:\a\lib\revit\2021\sdk\Samples\Reinforcement\CS\bin\Debug\Reinforcement.dll</a:t>
            </a:r>
          </a:p>
          <a:p>
            <a:pPr marL="228600" indent="-228600" eaLnBrk="1" hangingPunct="1"/>
            <a:r>
              <a:rPr lang="en-US" noProof="1"/>
              <a:t>ECDescription16 = Create bar set in a selected concrete element (beam or column) that does not have any reinforcement.</a:t>
            </a:r>
          </a:p>
          <a:p>
            <a:pPr marL="228600" indent="-228600" eaLnBrk="1" hangingPunct="1"/>
            <a:endParaRPr lang="en-US" altLang="zh-CN" dirty="0"/>
          </a:p>
          <a:p>
            <a:pPr marL="228600" indent="-228600" eaLnBrk="1" hangingPunct="1"/>
            <a:r>
              <a:rPr lang="en-US" altLang="zh-CN" dirty="0"/>
              <a:t>Draw a Concrete Beam or Column elements without any reinforcement and select it. </a:t>
            </a:r>
          </a:p>
          <a:p>
            <a:pPr marL="228600" indent="-228600" eaLnBrk="1" hangingPunct="1"/>
            <a:r>
              <a:rPr lang="en-US" altLang="zh-CN" dirty="0"/>
              <a:t>Please make sure the beam or column section size is big enough, e.g. for column it can be 24x32.</a:t>
            </a:r>
          </a:p>
          <a:p>
            <a:pPr marL="228600" indent="-228600" eaLnBrk="1" hangingPunct="1"/>
            <a:r>
              <a:rPr lang="en-US" altLang="zh-CN" dirty="0"/>
              <a:t>Run the command.</a:t>
            </a:r>
          </a:p>
          <a:p>
            <a:pPr marL="228600" indent="-228600" eaLnBrk="1" hangingPunct="1"/>
            <a:r>
              <a:rPr lang="en-US" altLang="zh-CN" dirty="0"/>
              <a:t>Set the parameters for the rebar in the pop up dialog.</a:t>
            </a:r>
          </a:p>
          <a:p>
            <a:pPr marL="228600" indent="-228600" eaLnBrk="1" hangingPunct="1"/>
            <a:r>
              <a:rPr lang="en-US" altLang="zh-CN" dirty="0"/>
              <a:t>Click Ok, Rebar for the selected element (Beam or Column) will be created.</a:t>
            </a:r>
          </a:p>
          <a:p>
            <a:pPr marL="228600" indent="-228600" eaLnBrk="1" hangingPunct="1"/>
            <a:r>
              <a:rPr lang="en-US" dirty="0"/>
              <a:t>If you want to debug, this can be done from SDKSamples10.0.sln.</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18C6165-3A5E-4127-8F37-A91132E3A81D}" type="slidenum">
              <a:rPr lang="en-US"/>
              <a:pPr/>
              <a:t>85</a:t>
            </a:fld>
            <a:endParaRPr lang="en-US" dirty="0"/>
          </a:p>
        </p:txBody>
      </p:sp>
      <p:sp>
        <p:nvSpPr>
          <p:cNvPr id="36867" name="Rectangle 2"/>
          <p:cNvSpPr>
            <a:spLocks noGrp="1" noRot="1" noChangeAspect="1" noChangeArrowheads="1" noTextEdit="1"/>
          </p:cNvSpPr>
          <p:nvPr>
            <p:ph type="sldImg"/>
          </p:nvPr>
        </p:nvSpPr>
        <p:spPr>
          <a:xfrm>
            <a:off x="1716088" y="692150"/>
            <a:ext cx="3597275" cy="2698750"/>
          </a:xfrm>
          <a:ln/>
        </p:spPr>
      </p:sp>
      <p:sp>
        <p:nvSpPr>
          <p:cNvPr id="36868" name="Rectangle 3"/>
          <p:cNvSpPr>
            <a:spLocks noGrp="1" noChangeArrowheads="1"/>
          </p:cNvSpPr>
          <p:nvPr>
            <p:ph type="body" idx="1"/>
          </p:nvPr>
        </p:nvSpPr>
        <p:spPr>
          <a:noFill/>
          <a:ln/>
        </p:spPr>
        <p:txBody>
          <a:bodyPr/>
          <a:lstStyle/>
          <a:p>
            <a:pPr eaLnBrk="1" hangingPunct="1"/>
            <a:r>
              <a:rPr lang="en-US" dirty="0" err="1"/>
              <a:t>RebarHostData</a:t>
            </a:r>
            <a:r>
              <a:rPr lang="en-US" dirty="0"/>
              <a:t> and </a:t>
            </a:r>
            <a:r>
              <a:rPr lang="en-US" dirty="0" err="1"/>
              <a:t>RebarCoverType</a:t>
            </a:r>
            <a:r>
              <a:rPr lang="en-US" dirty="0"/>
              <a:t>: Clear cover is now associated with individual faces of valid rebar hosts. Access to the cover settings of a host is through the </a:t>
            </a:r>
            <a:r>
              <a:rPr lang="en-US" sz="1200" kern="1200" dirty="0" err="1">
                <a:solidFill>
                  <a:schemeClr val="tx1"/>
                </a:solidFill>
                <a:latin typeface="Arial" charset="0"/>
                <a:ea typeface="+mn-ea"/>
                <a:cs typeface="+mn-cs"/>
              </a:rPr>
              <a:t>Autodesk.Revit.DB.Structure.RebarHostData</a:t>
            </a:r>
            <a:r>
              <a:rPr lang="en-US" sz="1200" kern="1200" dirty="0">
                <a:solidFill>
                  <a:schemeClr val="tx1"/>
                </a:solidFill>
                <a:latin typeface="Arial" charset="0"/>
                <a:ea typeface="+mn-ea"/>
                <a:cs typeface="+mn-cs"/>
              </a:rPr>
              <a:t> </a:t>
            </a:r>
            <a:r>
              <a:rPr lang="en-US" dirty="0"/>
              <a:t>object. A simpler, less powerful mechanism for accessing the same settings is provided through parameters. Cover is defined by a named offset distance, modeled as an element </a:t>
            </a:r>
            <a:r>
              <a:rPr lang="en-US" sz="1200" kern="1200" dirty="0">
                <a:solidFill>
                  <a:schemeClr val="tx1"/>
                </a:solidFill>
                <a:latin typeface="Arial" charset="0"/>
                <a:ea typeface="+mn-ea"/>
                <a:cs typeface="+mn-cs"/>
              </a:rPr>
              <a:t> </a:t>
            </a:r>
            <a:r>
              <a:rPr lang="en-US" sz="1200" kern="1200" dirty="0" err="1">
                <a:solidFill>
                  <a:schemeClr val="tx1"/>
                </a:solidFill>
                <a:latin typeface="Arial" charset="0"/>
                <a:ea typeface="+mn-ea"/>
                <a:cs typeface="+mn-cs"/>
              </a:rPr>
              <a:t>Autodesk.Revit.DB.Structure.RebarCoverType</a:t>
            </a:r>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86</a:t>
            </a:fld>
            <a:endParaRPr lang="en-US"/>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FD88A33D-CF3E-4FB7-A7A3-CFBD732BCBFC}" type="slidenum">
              <a:rPr lang="en-US"/>
              <a:pPr/>
              <a:t>12</a:t>
            </a:fld>
            <a:endParaRPr lang="en-US"/>
          </a:p>
        </p:txBody>
      </p:sp>
      <p:sp>
        <p:nvSpPr>
          <p:cNvPr id="83971"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D12CABC-5313-4ACE-BFDC-2D18EAEEE5BB}" type="slidenum">
              <a:rPr lang="en-US" sz="1200">
                <a:solidFill>
                  <a:schemeClr val="tx1"/>
                </a:solidFill>
              </a:rPr>
              <a:pPr algn="r" defTabSz="923925"/>
              <a:t>12</a:t>
            </a:fld>
            <a:endParaRPr lang="en-US" sz="1200">
              <a:solidFill>
                <a:schemeClr val="tx1"/>
              </a:solidFill>
            </a:endParaRPr>
          </a:p>
        </p:txBody>
      </p:sp>
      <p:sp>
        <p:nvSpPr>
          <p:cNvPr id="83972" name="Rectangle 2"/>
          <p:cNvSpPr>
            <a:spLocks noGrp="1" noRot="1" noChangeAspect="1" noChangeArrowheads="1" noTextEdit="1"/>
          </p:cNvSpPr>
          <p:nvPr>
            <p:ph type="sldImg"/>
          </p:nvPr>
        </p:nvSpPr>
        <p:spPr>
          <a:xfrm>
            <a:off x="1717675" y="692150"/>
            <a:ext cx="3595688" cy="2698750"/>
          </a:xfrm>
          <a:ln/>
        </p:spPr>
      </p:sp>
      <p:sp>
        <p:nvSpPr>
          <p:cNvPr id="83973" name="Rectangle 3"/>
          <p:cNvSpPr>
            <a:spLocks noGrp="1" noChangeArrowheads="1"/>
          </p:cNvSpPr>
          <p:nvPr>
            <p:ph type="body" idx="1"/>
          </p:nvPr>
        </p:nvSpPr>
        <p:spPr>
          <a:noFill/>
          <a:ln/>
        </p:spPr>
        <p:txBody>
          <a:bodyPr/>
          <a:lstStyle/>
          <a:p>
            <a:pPr eaLnBrk="1" hangingPunct="1"/>
            <a:r>
              <a:rPr lang="en-GB" sz="1200" kern="1200">
                <a:solidFill>
                  <a:schemeClr val="tx1"/>
                </a:solidFill>
                <a:latin typeface="Arial" charset="0"/>
                <a:ea typeface="+mn-ea"/>
                <a:cs typeface="+mn-cs"/>
              </a:rPr>
              <a:t>The focus that we have for RST is on the design part only where we do modeling for drawings and analysis. We do not do analysis.</a:t>
            </a:r>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87</a:t>
            </a:fld>
            <a:endParaRPr lang="en-US"/>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88</a:t>
            </a:fld>
            <a:endParaRPr lang="en-US"/>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r>
              <a:rPr lang="en-US" dirty="0" err="1">
                <a:hlinkClick r:id="rId3" action="ppaction://hlinkfile"/>
              </a:rPr>
              <a:t>ExternalDefinition</a:t>
            </a:r>
            <a:br>
              <a:rPr lang="en-US" dirty="0"/>
            </a:br>
            <a:r>
              <a:rPr lang="en-US" dirty="0"/>
              <a:t>The parameter. To obtain this object, the following calls are required: </a:t>
            </a:r>
            <a:r>
              <a:rPr lang="en-US" dirty="0" err="1"/>
              <a:t>Application.OpenSharedParameterFile</a:t>
            </a:r>
            <a:r>
              <a:rPr lang="en-US" dirty="0"/>
              <a:t>(); </a:t>
            </a:r>
            <a:r>
              <a:rPr lang="en-US" dirty="0" err="1"/>
              <a:t>Parameters.DefinitionFile.Groups.get_Item</a:t>
            </a:r>
            <a:r>
              <a:rPr lang="en-US" dirty="0"/>
              <a:t>() or .create(); and </a:t>
            </a:r>
            <a:r>
              <a:rPr lang="en-US" dirty="0" err="1"/>
              <a:t>Parameters.DefinitionGroup.Definitions.get_Item</a:t>
            </a:r>
            <a:r>
              <a:rPr lang="en-US" dirty="0"/>
              <a:t>() or .</a:t>
            </a:r>
            <a:r>
              <a:rPr lang="en-US"/>
              <a:t>create().</a:t>
            </a:r>
            <a:endParaRPr lang="en-US" altLang="zh-CN"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DB1C6700-26E5-40EA-A439-75B224564702}" type="slidenum">
              <a:rPr lang="en-US"/>
              <a:pPr/>
              <a:t>89</a:t>
            </a:fld>
            <a:endParaRPr lang="en-US"/>
          </a:p>
        </p:txBody>
      </p:sp>
      <p:sp>
        <p:nvSpPr>
          <p:cNvPr id="39939" name="Rectangle 2"/>
          <p:cNvSpPr>
            <a:spLocks noGrp="1" noRot="1" noChangeAspect="1" noChangeArrowheads="1" noTextEdit="1"/>
          </p:cNvSpPr>
          <p:nvPr>
            <p:ph type="sldImg"/>
          </p:nvPr>
        </p:nvSpPr>
        <p:spPr>
          <a:xfrm>
            <a:off x="1716088" y="692150"/>
            <a:ext cx="3597275" cy="2698750"/>
          </a:xfrm>
          <a:ln/>
        </p:spPr>
      </p:sp>
      <p:sp>
        <p:nvSpPr>
          <p:cNvPr id="39940"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We can use the Revit SDK sample </a:t>
            </a:r>
            <a:r>
              <a:rPr lang="en-GB" sz="1200" kern="1200" dirty="0" err="1">
                <a:solidFill>
                  <a:schemeClr val="tx1"/>
                </a:solidFill>
                <a:latin typeface="Arial" charset="0"/>
                <a:ea typeface="+mn-ea"/>
                <a:cs typeface="+mn-cs"/>
              </a:rPr>
              <a:t>NewPathReinforcement</a:t>
            </a:r>
            <a:r>
              <a:rPr lang="en-GB" sz="1200" kern="1200" dirty="0">
                <a:solidFill>
                  <a:schemeClr val="tx1"/>
                </a:solidFill>
                <a:latin typeface="Arial" charset="0"/>
                <a:ea typeface="+mn-ea"/>
                <a:cs typeface="+mn-cs"/>
              </a:rPr>
              <a:t> to demonstrate how to create a new </a:t>
            </a:r>
            <a:r>
              <a:rPr lang="en-GB" sz="1200" kern="1200" dirty="0" err="1">
                <a:solidFill>
                  <a:schemeClr val="tx1"/>
                </a:solidFill>
                <a:latin typeface="Arial" charset="0"/>
                <a:ea typeface="+mn-ea"/>
                <a:cs typeface="+mn-cs"/>
              </a:rPr>
              <a:t>PathReinforcement</a:t>
            </a:r>
            <a:r>
              <a:rPr lang="en-GB" sz="1200" kern="1200" dirty="0">
                <a:solidFill>
                  <a:schemeClr val="tx1"/>
                </a:solidFill>
                <a:latin typeface="Arial" charset="0"/>
                <a:ea typeface="+mn-ea"/>
                <a:cs typeface="+mn-cs"/>
              </a:rPr>
              <a:t> element through the API. The </a:t>
            </a:r>
            <a:r>
              <a:rPr lang="en-GB" sz="1200" kern="1200" dirty="0" err="1">
                <a:solidFill>
                  <a:schemeClr val="tx1"/>
                </a:solidFill>
                <a:latin typeface="Arial" charset="0"/>
                <a:ea typeface="+mn-ea"/>
                <a:cs typeface="+mn-cs"/>
              </a:rPr>
              <a:t>PathReinforcement</a:t>
            </a:r>
            <a:r>
              <a:rPr lang="en-GB" sz="1200" kern="1200" dirty="0">
                <a:solidFill>
                  <a:schemeClr val="tx1"/>
                </a:solidFill>
                <a:latin typeface="Arial" charset="0"/>
                <a:ea typeface="+mn-ea"/>
                <a:cs typeface="+mn-cs"/>
              </a:rPr>
              <a:t> host is a floor or a wall. The method used is </a:t>
            </a:r>
          </a:p>
          <a:p>
            <a:r>
              <a:rPr lang="en-GB" sz="1200" kern="1200" dirty="0" err="1">
                <a:solidFill>
                  <a:schemeClr val="tx1"/>
                </a:solidFill>
                <a:latin typeface="Arial" charset="0"/>
                <a:ea typeface="+mn-ea"/>
                <a:cs typeface="+mn-cs"/>
              </a:rPr>
              <a:t>PathReinforcement.Create</a:t>
            </a:r>
            <a:r>
              <a:rPr lang="en-GB" sz="1200" kern="1200" dirty="0">
                <a:solidFill>
                  <a:schemeClr val="tx1"/>
                </a:solidFill>
                <a:latin typeface="Arial" charset="0"/>
                <a:ea typeface="+mn-ea"/>
                <a:cs typeface="+mn-cs"/>
              </a:rPr>
              <a:t>( Document </a:t>
            </a:r>
            <a:r>
              <a:rPr lang="en-GB" sz="1200" kern="1200" dirty="0" err="1">
                <a:solidFill>
                  <a:schemeClr val="tx1"/>
                </a:solidFill>
                <a:latin typeface="Arial" charset="0"/>
                <a:ea typeface="+mn-ea"/>
                <a:cs typeface="+mn-cs"/>
              </a:rPr>
              <a:t>document</a:t>
            </a:r>
            <a:r>
              <a:rPr lang="en-GB" sz="1200" kern="1200" dirty="0">
                <a:solidFill>
                  <a:schemeClr val="tx1"/>
                </a:solidFill>
                <a:latin typeface="Arial" charset="0"/>
                <a:ea typeface="+mn-ea"/>
                <a:cs typeface="+mn-cs"/>
              </a:rPr>
              <a:t>, Element </a:t>
            </a:r>
            <a:r>
              <a:rPr lang="en-GB" sz="1200" kern="1200" dirty="0" err="1">
                <a:solidFill>
                  <a:schemeClr val="tx1"/>
                </a:solidFill>
                <a:latin typeface="Arial" charset="0"/>
                <a:ea typeface="+mn-ea"/>
                <a:cs typeface="+mn-cs"/>
              </a:rPr>
              <a:t>hostElement</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IList</a:t>
            </a:r>
            <a:r>
              <a:rPr lang="en-GB" sz="1200" kern="1200" dirty="0">
                <a:solidFill>
                  <a:schemeClr val="tx1"/>
                </a:solidFill>
                <a:latin typeface="Arial" charset="0"/>
                <a:ea typeface="+mn-ea"/>
                <a:cs typeface="+mn-cs"/>
              </a:rPr>
              <a:t>&lt;Curve&gt; </a:t>
            </a:r>
            <a:r>
              <a:rPr lang="en-GB" sz="1200" kern="1200" dirty="0" err="1">
                <a:solidFill>
                  <a:schemeClr val="tx1"/>
                </a:solidFill>
                <a:latin typeface="Arial" charset="0"/>
                <a:ea typeface="+mn-ea"/>
                <a:cs typeface="+mn-cs"/>
              </a:rPr>
              <a:t>curveArray</a:t>
            </a:r>
            <a:r>
              <a:rPr lang="en-GB" sz="1200" kern="1200" dirty="0">
                <a:solidFill>
                  <a:schemeClr val="tx1"/>
                </a:solidFill>
                <a:latin typeface="Arial" charset="0"/>
                <a:ea typeface="+mn-ea"/>
                <a:cs typeface="+mn-cs"/>
              </a:rPr>
              <a:t>, bool flip, </a:t>
            </a:r>
            <a:r>
              <a:rPr lang="en-GB" sz="1200" kern="1200" dirty="0" err="1">
                <a:solidFill>
                  <a:schemeClr val="tx1"/>
                </a:solidFill>
                <a:latin typeface="Arial" charset="0"/>
                <a:ea typeface="+mn-ea"/>
                <a:cs typeface="+mn-cs"/>
              </a:rPr>
              <a:t>ElementId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pathReinforcementTypeId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ElementId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rebarBarTypeId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ElementId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startRebarHookTypeId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ElementId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endRebarHookTypeId</a:t>
            </a:r>
            <a:r>
              <a:rPr lang="en-GB" sz="1200" kern="1200" dirty="0">
                <a:solidFill>
                  <a:schemeClr val="tx1"/>
                </a:solidFill>
                <a:latin typeface="Arial" charset="0"/>
                <a:ea typeface="+mn-ea"/>
                <a:cs typeface="+mn-cs"/>
              </a:rPr>
              <a:t> );</a:t>
            </a:r>
          </a:p>
          <a:p>
            <a:r>
              <a:rPr lang="en-GB" sz="1200" kern="1200" dirty="0">
                <a:solidFill>
                  <a:schemeClr val="tx1"/>
                </a:solidFill>
                <a:latin typeface="Arial" charset="0"/>
                <a:ea typeface="+mn-ea"/>
                <a:cs typeface="+mn-cs"/>
              </a:rPr>
              <a:t>We can use </a:t>
            </a:r>
            <a:r>
              <a:rPr lang="en-GB" sz="1200" kern="1200" dirty="0" err="1">
                <a:solidFill>
                  <a:schemeClr val="tx1"/>
                </a:solidFill>
                <a:latin typeface="Arial" charset="0"/>
                <a:ea typeface="+mn-ea"/>
                <a:cs typeface="+mn-cs"/>
              </a:rPr>
              <a:t>PathReinforcementType.Create</a:t>
            </a:r>
            <a:r>
              <a:rPr lang="en-GB" sz="1200" kern="1200" dirty="0">
                <a:solidFill>
                  <a:schemeClr val="tx1"/>
                </a:solidFill>
                <a:latin typeface="Arial" charset="0"/>
                <a:ea typeface="+mn-ea"/>
                <a:cs typeface="+mn-cs"/>
              </a:rPr>
              <a:t>() method to create a  </a:t>
            </a:r>
            <a:r>
              <a:rPr lang="en-GB" sz="1200" kern="1200" dirty="0" err="1">
                <a:solidFill>
                  <a:schemeClr val="tx1"/>
                </a:solidFill>
                <a:latin typeface="Arial" charset="0"/>
                <a:ea typeface="+mn-ea"/>
                <a:cs typeface="+mn-cs"/>
              </a:rPr>
              <a:t>PathReinforcementType</a:t>
            </a:r>
            <a:r>
              <a:rPr lang="en-GB" sz="1200" kern="1200" dirty="0">
                <a:solidFill>
                  <a:schemeClr val="tx1"/>
                </a:solidFill>
                <a:latin typeface="Arial" charset="0"/>
                <a:ea typeface="+mn-ea"/>
                <a:cs typeface="+mn-cs"/>
              </a:rPr>
              <a:t> if there is none in current document. The Element argument is the host of the </a:t>
            </a:r>
            <a:r>
              <a:rPr lang="en-GB" sz="1200" kern="1200" dirty="0" err="1">
                <a:solidFill>
                  <a:schemeClr val="tx1"/>
                </a:solidFill>
                <a:latin typeface="Arial" charset="0"/>
                <a:ea typeface="+mn-ea"/>
                <a:cs typeface="+mn-cs"/>
              </a:rPr>
              <a:t>PathReinforcement</a:t>
            </a:r>
            <a:r>
              <a:rPr lang="en-GB" sz="1200" kern="1200" dirty="0">
                <a:solidFill>
                  <a:schemeClr val="tx1"/>
                </a:solidFill>
                <a:latin typeface="Arial" charset="0"/>
                <a:ea typeface="+mn-ea"/>
                <a:cs typeface="+mn-cs"/>
              </a:rPr>
              <a:t>. The </a:t>
            </a:r>
            <a:r>
              <a:rPr lang="en-GB" sz="1200" kern="1200" dirty="0" err="1">
                <a:solidFill>
                  <a:schemeClr val="tx1"/>
                </a:solidFill>
                <a:latin typeface="Arial" charset="0"/>
                <a:ea typeface="+mn-ea"/>
                <a:cs typeface="+mn-cs"/>
              </a:rPr>
              <a:t>CurveArray</a:t>
            </a:r>
            <a:r>
              <a:rPr lang="en-GB" sz="1200" kern="1200" dirty="0">
                <a:solidFill>
                  <a:schemeClr val="tx1"/>
                </a:solidFill>
                <a:latin typeface="Arial" charset="0"/>
                <a:ea typeface="+mn-ea"/>
                <a:cs typeface="+mn-cs"/>
              </a:rPr>
              <a:t> stores its path. The Boolean value indicates which side of the path the </a:t>
            </a:r>
            <a:r>
              <a:rPr lang="en-GB" sz="1200" kern="1200" dirty="0" err="1">
                <a:solidFill>
                  <a:schemeClr val="tx1"/>
                </a:solidFill>
                <a:latin typeface="Arial" charset="0"/>
                <a:ea typeface="+mn-ea"/>
                <a:cs typeface="+mn-cs"/>
              </a:rPr>
              <a:t>PathReinforcement</a:t>
            </a:r>
            <a:r>
              <a:rPr lang="en-GB" sz="1200" kern="1200" dirty="0">
                <a:solidFill>
                  <a:schemeClr val="tx1"/>
                </a:solidFill>
                <a:latin typeface="Arial" charset="0"/>
                <a:ea typeface="+mn-ea"/>
                <a:cs typeface="+mn-cs"/>
              </a:rPr>
              <a:t> is located on.</a:t>
            </a:r>
          </a:p>
          <a:p>
            <a:r>
              <a:rPr lang="en-GB" sz="1200" kern="1200" dirty="0">
                <a:solidFill>
                  <a:schemeClr val="tx1"/>
                </a:solidFill>
                <a:latin typeface="Arial" charset="0"/>
                <a:ea typeface="+mn-ea"/>
                <a:cs typeface="+mn-cs"/>
              </a:rPr>
              <a:t>To run the sample, draw a Structure wall or slab, select it, and run this command. Draw the path of </a:t>
            </a:r>
            <a:r>
              <a:rPr lang="en-GB" sz="1200" kern="1200" dirty="0" err="1">
                <a:solidFill>
                  <a:schemeClr val="tx1"/>
                </a:solidFill>
                <a:latin typeface="Arial" charset="0"/>
                <a:ea typeface="+mn-ea"/>
                <a:cs typeface="+mn-cs"/>
              </a:rPr>
              <a:t>PathReinforcement</a:t>
            </a:r>
            <a:r>
              <a:rPr lang="en-GB" sz="1200" kern="1200" dirty="0">
                <a:solidFill>
                  <a:schemeClr val="tx1"/>
                </a:solidFill>
                <a:latin typeface="Arial" charset="0"/>
                <a:ea typeface="+mn-ea"/>
                <a:cs typeface="+mn-cs"/>
              </a:rPr>
              <a:t> you want to create. You can click right mouse button to finish drawing. Click the “Preview” button to preview the path reinforcement to be created. Select or unselect the “Flip” check box to create the </a:t>
            </a:r>
            <a:r>
              <a:rPr lang="en-GB" sz="1200" kern="1200" dirty="0" err="1">
                <a:solidFill>
                  <a:schemeClr val="tx1"/>
                </a:solidFill>
                <a:latin typeface="Arial" charset="0"/>
                <a:ea typeface="+mn-ea"/>
                <a:cs typeface="+mn-cs"/>
              </a:rPr>
              <a:t>PathReinforcement</a:t>
            </a:r>
            <a:r>
              <a:rPr lang="en-GB" sz="1200" kern="1200" dirty="0">
                <a:solidFill>
                  <a:schemeClr val="tx1"/>
                </a:solidFill>
                <a:latin typeface="Arial" charset="0"/>
                <a:ea typeface="+mn-ea"/>
                <a:cs typeface="+mn-cs"/>
              </a:rPr>
              <a:t> on the left or right side of the path. Click the “Create” button to create the </a:t>
            </a:r>
            <a:r>
              <a:rPr lang="en-GB" sz="1200" kern="1200" dirty="0" err="1">
                <a:solidFill>
                  <a:schemeClr val="tx1"/>
                </a:solidFill>
                <a:latin typeface="Arial" charset="0"/>
                <a:ea typeface="+mn-ea"/>
                <a:cs typeface="+mn-cs"/>
              </a:rPr>
              <a:t>PathReinforcement</a:t>
            </a:r>
            <a:r>
              <a:rPr lang="en-GB" sz="1200" kern="1200" dirty="0">
                <a:solidFill>
                  <a:schemeClr val="tx1"/>
                </a:solidFill>
                <a:latin typeface="Arial" charset="0"/>
                <a:ea typeface="+mn-ea"/>
                <a:cs typeface="+mn-cs"/>
              </a:rPr>
              <a:t>. You can clean and redraw the sketch of the path using the “Clean” button. Here is the central code snippet given an array of points defining the path.</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764C03E5-3074-4224-B22F-4D8A712AAF12}" type="slidenum">
              <a:rPr lang="en-US"/>
              <a:pPr/>
              <a:t>90</a:t>
            </a:fld>
            <a:endParaRPr lang="en-US"/>
          </a:p>
        </p:txBody>
      </p:sp>
      <p:sp>
        <p:nvSpPr>
          <p:cNvPr id="40963" name="Rectangle 2"/>
          <p:cNvSpPr>
            <a:spLocks noGrp="1" noRot="1" noChangeAspect="1" noChangeArrowheads="1" noTextEdit="1"/>
          </p:cNvSpPr>
          <p:nvPr>
            <p:ph type="sldImg"/>
          </p:nvPr>
        </p:nvSpPr>
        <p:spPr>
          <a:xfrm>
            <a:off x="1716088" y="692150"/>
            <a:ext cx="3597275" cy="2698750"/>
          </a:xfrm>
          <a:ln/>
        </p:spPr>
      </p:sp>
      <p:sp>
        <p:nvSpPr>
          <p:cNvPr id="40964"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All the generic data extraction and debugging utilities such as </a:t>
            </a:r>
            <a:r>
              <a:rPr lang="en-GB" sz="1200" kern="1200" dirty="0" err="1">
                <a:solidFill>
                  <a:schemeClr val="tx1"/>
                </a:solidFill>
                <a:latin typeface="Arial" charset="0"/>
                <a:ea typeface="+mn-ea"/>
                <a:cs typeface="+mn-cs"/>
              </a:rPr>
              <a:t>RvtMgdDbg</a:t>
            </a:r>
            <a:r>
              <a:rPr lang="en-GB" sz="1200" kern="1200" dirty="0">
                <a:solidFill>
                  <a:schemeClr val="tx1"/>
                </a:solidFill>
                <a:latin typeface="Arial" charset="0"/>
                <a:ea typeface="+mn-ea"/>
                <a:cs typeface="+mn-cs"/>
              </a:rPr>
              <a:t> and </a:t>
            </a:r>
            <a:r>
              <a:rPr lang="en-GB" sz="1200" kern="1200" dirty="0" err="1">
                <a:solidFill>
                  <a:schemeClr val="tx1"/>
                </a:solidFill>
                <a:latin typeface="Arial" charset="0"/>
                <a:ea typeface="+mn-ea"/>
                <a:cs typeface="+mn-cs"/>
              </a:rPr>
              <a:t>BuiltInParameterChecker</a:t>
            </a:r>
            <a:r>
              <a:rPr lang="en-GB" sz="1200" kern="1200" dirty="0">
                <a:solidFill>
                  <a:schemeClr val="tx1"/>
                </a:solidFill>
                <a:latin typeface="Arial" charset="0"/>
                <a:ea typeface="+mn-ea"/>
                <a:cs typeface="+mn-cs"/>
              </a:rPr>
              <a:t> can be used to read parameters and other information from a rebar element. </a:t>
            </a:r>
          </a:p>
          <a:p>
            <a:r>
              <a:rPr lang="en-GB" sz="1200" kern="1200" dirty="0">
                <a:solidFill>
                  <a:schemeClr val="tx1"/>
                </a:solidFill>
                <a:latin typeface="Arial" charset="0"/>
                <a:ea typeface="+mn-ea"/>
                <a:cs typeface="+mn-cs"/>
              </a:rPr>
              <a:t>In addition, the Revit SDK sample </a:t>
            </a:r>
            <a:r>
              <a:rPr lang="en-GB" sz="1200" kern="1200" dirty="0" err="1">
                <a:solidFill>
                  <a:schemeClr val="tx1"/>
                </a:solidFill>
                <a:latin typeface="Arial" charset="0"/>
                <a:ea typeface="+mn-ea"/>
                <a:cs typeface="+mn-cs"/>
              </a:rPr>
              <a:t>AreaReinParameters</a:t>
            </a:r>
            <a:r>
              <a:rPr lang="en-GB" sz="1200" kern="1200" dirty="0">
                <a:solidFill>
                  <a:schemeClr val="tx1"/>
                </a:solidFill>
                <a:latin typeface="Arial" charset="0"/>
                <a:ea typeface="+mn-ea"/>
                <a:cs typeface="+mn-cs"/>
              </a:rPr>
              <a:t> shows how to use the API to display and modify </a:t>
            </a:r>
            <a:r>
              <a:rPr lang="en-GB" sz="1200" kern="1200" dirty="0" err="1">
                <a:solidFill>
                  <a:schemeClr val="tx1"/>
                </a:solidFill>
                <a:latin typeface="Arial" charset="0"/>
                <a:ea typeface="+mn-ea"/>
                <a:cs typeface="+mn-cs"/>
              </a:rPr>
              <a:t>AreaReinforcement</a:t>
            </a:r>
            <a:r>
              <a:rPr lang="en-GB" sz="1200" kern="1200" dirty="0">
                <a:solidFill>
                  <a:schemeClr val="tx1"/>
                </a:solidFill>
                <a:latin typeface="Arial" charset="0"/>
                <a:ea typeface="+mn-ea"/>
                <a:cs typeface="+mn-cs"/>
              </a:rPr>
              <a:t> parameters. We have expanded the sample to list rebar elements and their parameters as well in a separate command </a:t>
            </a:r>
            <a:r>
              <a:rPr lang="en-GB" sz="1200" kern="1200" dirty="0" err="1">
                <a:solidFill>
                  <a:schemeClr val="tx1"/>
                </a:solidFill>
                <a:latin typeface="Arial" charset="0"/>
                <a:ea typeface="+mn-ea"/>
                <a:cs typeface="+mn-cs"/>
              </a:rPr>
              <a:t>RebarParas</a:t>
            </a:r>
            <a:r>
              <a:rPr lang="en-GB" sz="1200" kern="1200" dirty="0">
                <a:solidFill>
                  <a:schemeClr val="tx1"/>
                </a:solidFill>
                <a:latin typeface="Arial" charset="0"/>
                <a:ea typeface="+mn-ea"/>
                <a:cs typeface="+mn-cs"/>
              </a:rPr>
              <a:t>. The enhanced sample is included in the presentation material. </a:t>
            </a:r>
          </a:p>
          <a:p>
            <a:r>
              <a:rPr lang="en-GB" sz="1200" kern="1200" dirty="0">
                <a:solidFill>
                  <a:schemeClr val="tx1"/>
                </a:solidFill>
                <a:latin typeface="Arial" charset="0"/>
                <a:ea typeface="+mn-ea"/>
                <a:cs typeface="+mn-cs"/>
              </a:rPr>
              <a:t>Another sample for extracting rebar information is the </a:t>
            </a:r>
            <a:r>
              <a:rPr lang="en-GB" sz="1200" kern="1200" dirty="0" err="1">
                <a:solidFill>
                  <a:schemeClr val="tx1"/>
                </a:solidFill>
                <a:latin typeface="Arial" charset="0"/>
                <a:ea typeface="+mn-ea"/>
                <a:cs typeface="+mn-cs"/>
              </a:rPr>
              <a:t>BarDescriptions</a:t>
            </a:r>
            <a:r>
              <a:rPr lang="en-GB" sz="1200" kern="1200" dirty="0">
                <a:solidFill>
                  <a:schemeClr val="tx1"/>
                </a:solidFill>
                <a:latin typeface="Arial" charset="0"/>
                <a:ea typeface="+mn-ea"/>
                <a:cs typeface="+mn-cs"/>
              </a:rPr>
              <a:t> sample. It shows how to find all </a:t>
            </a:r>
            <a:r>
              <a:rPr lang="en-GB" sz="1200" kern="1200" dirty="0" err="1">
                <a:solidFill>
                  <a:schemeClr val="tx1"/>
                </a:solidFill>
                <a:latin typeface="Arial" charset="0"/>
                <a:ea typeface="+mn-ea"/>
                <a:cs typeface="+mn-cs"/>
              </a:rPr>
              <a:t>BarDescriptions</a:t>
            </a:r>
            <a:r>
              <a:rPr lang="en-GB" sz="1200" kern="1200" dirty="0">
                <a:solidFill>
                  <a:schemeClr val="tx1"/>
                </a:solidFill>
                <a:latin typeface="Arial" charset="0"/>
                <a:ea typeface="+mn-ea"/>
                <a:cs typeface="+mn-cs"/>
              </a:rPr>
              <a:t> in the project, display their properties in a </a:t>
            </a:r>
            <a:r>
              <a:rPr lang="en-GB" sz="1200" kern="1200" dirty="0" err="1">
                <a:solidFill>
                  <a:schemeClr val="tx1"/>
                </a:solidFill>
                <a:latin typeface="Arial" charset="0"/>
                <a:ea typeface="+mn-ea"/>
                <a:cs typeface="+mn-cs"/>
              </a:rPr>
              <a:t>DataGridView</a:t>
            </a:r>
            <a:r>
              <a:rPr lang="en-GB" sz="1200" kern="1200" dirty="0">
                <a:solidFill>
                  <a:schemeClr val="tx1"/>
                </a:solidFill>
                <a:latin typeface="Arial" charset="0"/>
                <a:ea typeface="+mn-ea"/>
                <a:cs typeface="+mn-cs"/>
              </a:rPr>
              <a:t>, and export their parameter information to an external comma delimited *.csv file. </a:t>
            </a:r>
            <a:r>
              <a:rPr lang="en-GB" sz="1200" kern="1200" dirty="0" err="1">
                <a:solidFill>
                  <a:schemeClr val="tx1"/>
                </a:solidFill>
                <a:latin typeface="Arial" charset="0"/>
                <a:ea typeface="+mn-ea"/>
                <a:cs typeface="+mn-cs"/>
              </a:rPr>
              <a:t>BarDescription</a:t>
            </a:r>
            <a:r>
              <a:rPr lang="en-GB" sz="1200" kern="1200" dirty="0">
                <a:solidFill>
                  <a:schemeClr val="tx1"/>
                </a:solidFill>
                <a:latin typeface="Arial" charset="0"/>
                <a:ea typeface="+mn-ea"/>
                <a:cs typeface="+mn-cs"/>
              </a:rPr>
              <a:t> is a property of an </a:t>
            </a:r>
            <a:r>
              <a:rPr lang="en-GB" sz="1200" kern="1200" dirty="0" err="1">
                <a:solidFill>
                  <a:schemeClr val="tx1"/>
                </a:solidFill>
                <a:latin typeface="Arial" charset="0"/>
                <a:ea typeface="+mn-ea"/>
                <a:cs typeface="+mn-cs"/>
              </a:rPr>
              <a:t>AreaReinforcement</a:t>
            </a:r>
            <a:r>
              <a:rPr lang="en-GB" sz="1200" kern="1200" dirty="0">
                <a:solidFill>
                  <a:schemeClr val="tx1"/>
                </a:solidFill>
                <a:latin typeface="Arial" charset="0"/>
                <a:ea typeface="+mn-ea"/>
                <a:cs typeface="+mn-cs"/>
              </a:rPr>
              <a:t> element, so some </a:t>
            </a:r>
            <a:r>
              <a:rPr lang="en-GB" sz="1200" kern="1200" dirty="0" err="1">
                <a:solidFill>
                  <a:schemeClr val="tx1"/>
                </a:solidFill>
                <a:latin typeface="Arial" charset="0"/>
                <a:ea typeface="+mn-ea"/>
                <a:cs typeface="+mn-cs"/>
              </a:rPr>
              <a:t>AreaReinforcement</a:t>
            </a:r>
            <a:r>
              <a:rPr lang="en-GB" sz="1200" kern="1200" dirty="0">
                <a:solidFill>
                  <a:schemeClr val="tx1"/>
                </a:solidFill>
                <a:latin typeface="Arial" charset="0"/>
                <a:ea typeface="+mn-ea"/>
                <a:cs typeface="+mn-cs"/>
              </a:rPr>
              <a:t> elements should be drawn first.</a:t>
            </a:r>
          </a:p>
          <a:p>
            <a:r>
              <a:rPr lang="en-GB" sz="1200" kern="1200" dirty="0">
                <a:solidFill>
                  <a:schemeClr val="tx1"/>
                </a:solidFill>
                <a:latin typeface="Arial" charset="0"/>
                <a:ea typeface="+mn-ea"/>
                <a:cs typeface="+mn-cs"/>
              </a:rPr>
              <a:t>Some rebar information is accessible through built-in parameters and can be determined using </a:t>
            </a:r>
            <a:r>
              <a:rPr lang="en-GB" sz="1200" kern="1200" dirty="0" err="1">
                <a:solidFill>
                  <a:schemeClr val="tx1"/>
                </a:solidFill>
                <a:latin typeface="Arial" charset="0"/>
                <a:ea typeface="+mn-ea"/>
                <a:cs typeface="+mn-cs"/>
              </a:rPr>
              <a:t>BuiltInParameterChecker</a:t>
            </a:r>
            <a:r>
              <a:rPr lang="en-GB" sz="1200" kern="1200" dirty="0">
                <a:solidFill>
                  <a:schemeClr val="tx1"/>
                </a:solidFill>
                <a:latin typeface="Arial" charset="0"/>
                <a:ea typeface="+mn-ea"/>
                <a:cs typeface="+mn-cs"/>
              </a:rPr>
              <a:t>, some is accessible only through hard-coded localised parameter names. The </a:t>
            </a:r>
            <a:r>
              <a:rPr lang="en-GB" sz="1200" kern="1200" dirty="0" err="1">
                <a:solidFill>
                  <a:schemeClr val="tx1"/>
                </a:solidFill>
                <a:latin typeface="Arial" charset="0"/>
                <a:ea typeface="+mn-ea"/>
                <a:cs typeface="+mn-cs"/>
              </a:rPr>
              <a:t>AreaReinParameters</a:t>
            </a:r>
            <a:r>
              <a:rPr lang="en-GB" sz="1200" kern="1200" dirty="0">
                <a:solidFill>
                  <a:schemeClr val="tx1"/>
                </a:solidFill>
                <a:latin typeface="Arial" charset="0"/>
                <a:ea typeface="+mn-ea"/>
                <a:cs typeface="+mn-cs"/>
              </a:rPr>
              <a:t> sample only works with floor or wall area reinforcements, not with rebar. Not all rebar parameters are accessible as built-in parameters. We can however retrieve almost all necessary information with its instance parameters, hence the </a:t>
            </a:r>
            <a:r>
              <a:rPr lang="en-GB" sz="1200" kern="1200" dirty="0" err="1">
                <a:solidFill>
                  <a:schemeClr val="tx1"/>
                </a:solidFill>
                <a:latin typeface="Arial" charset="0"/>
                <a:ea typeface="+mn-ea"/>
                <a:cs typeface="+mn-cs"/>
              </a:rPr>
              <a:t>RebarParas</a:t>
            </a:r>
            <a:r>
              <a:rPr lang="en-GB" sz="1200" kern="1200" dirty="0">
                <a:solidFill>
                  <a:schemeClr val="tx1"/>
                </a:solidFill>
                <a:latin typeface="Arial" charset="0"/>
                <a:ea typeface="+mn-ea"/>
                <a:cs typeface="+mn-cs"/>
              </a:rPr>
              <a:t> enhancement.</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1837E72-FBC7-4421-A054-3E5061BF2F2B}" type="slidenum">
              <a:rPr lang="en-US"/>
              <a:pPr/>
              <a:t>91</a:t>
            </a:fld>
            <a:endParaRPr lang="en-US"/>
          </a:p>
        </p:txBody>
      </p:sp>
      <p:sp>
        <p:nvSpPr>
          <p:cNvPr id="41987" name="Rectangle 2"/>
          <p:cNvSpPr>
            <a:spLocks noGrp="1" noRot="1" noChangeAspect="1" noChangeArrowheads="1" noTextEdit="1"/>
          </p:cNvSpPr>
          <p:nvPr>
            <p:ph type="sldImg"/>
          </p:nvPr>
        </p:nvSpPr>
        <p:spPr>
          <a:xfrm>
            <a:off x="1716088" y="692150"/>
            <a:ext cx="3597275" cy="2698750"/>
          </a:xfrm>
          <a:ln/>
        </p:spPr>
      </p:sp>
      <p:sp>
        <p:nvSpPr>
          <p:cNvPr id="41988" name="Rectangle 3"/>
          <p:cNvSpPr>
            <a:spLocks noGrp="1" noChangeArrowheads="1"/>
          </p:cNvSpPr>
          <p:nvPr>
            <p:ph type="body" idx="1"/>
          </p:nvPr>
        </p:nvSpPr>
        <p:spPr>
          <a:noFill/>
          <a:ln/>
        </p:spPr>
        <p:txBody>
          <a:bodyPr/>
          <a:lstStyle/>
          <a:p>
            <a:pPr marL="228600" indent="-228600" eaLnBrk="1" hangingPunct="1"/>
            <a:r>
              <a:rPr lang="en-US"/>
              <a:t>Register the command:</a:t>
            </a:r>
          </a:p>
          <a:p>
            <a:pPr marL="228600" indent="-228600" eaLnBrk="1" hangingPunct="1"/>
            <a:endParaRPr lang="en-US"/>
          </a:p>
          <a:p>
            <a:pPr marL="228600" indent="-228600" eaLnBrk="1" hangingPunct="1"/>
            <a:r>
              <a:rPr lang="en-US"/>
              <a:t>[ExternalCommands]</a:t>
            </a:r>
          </a:p>
          <a:p>
            <a:pPr marL="228600" indent="-228600" eaLnBrk="1" hangingPunct="1"/>
            <a:r>
              <a:rPr lang="en-US"/>
              <a:t>ECName32 = RebarParas</a:t>
            </a:r>
          </a:p>
          <a:p>
            <a:pPr marL="228600" indent="-228600" eaLnBrk="1" hangingPunct="1"/>
            <a:r>
              <a:rPr lang="en-US"/>
              <a:t>ECClassName32 = Revit.SDK.Samples.AreaReinParameters.CS.RebarParas</a:t>
            </a:r>
          </a:p>
          <a:p>
            <a:pPr marL="228600" indent="-228600" eaLnBrk="1" hangingPunct="1"/>
            <a:r>
              <a:rPr lang="en-US"/>
              <a:t>ECAssembly32 = C:\Revit\SDK\Samples\AreaReinParameters\CS\bin\Debug\AreaReinParameters.dll</a:t>
            </a:r>
          </a:p>
          <a:p>
            <a:pPr marL="228600" indent="-228600" eaLnBrk="1" hangingPunct="1"/>
            <a:r>
              <a:rPr lang="en-US"/>
              <a:t>ECDescription32 = Show parameters of a rebar</a:t>
            </a:r>
          </a:p>
          <a:p>
            <a:pPr marL="228600" indent="-228600" eaLnBrk="1" hangingPunct="1"/>
            <a:endParaRPr lang="en-US"/>
          </a:p>
          <a:p>
            <a:pPr marL="228600" indent="-228600" eaLnBrk="1" hangingPunct="1"/>
            <a:r>
              <a:rPr lang="en-US"/>
              <a:t>Select a rebar.</a:t>
            </a:r>
          </a:p>
          <a:p>
            <a:pPr marL="228600" indent="-228600" eaLnBrk="1" hangingPunct="1"/>
            <a:r>
              <a:rPr lang="en-US"/>
              <a:t>Run this command.</a:t>
            </a:r>
          </a:p>
          <a:p>
            <a:pPr marL="228600" indent="-228600" eaLnBrk="1" hangingPunct="1"/>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93</a:t>
            </a:fld>
            <a:endParaRPr lang="en-US"/>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7EA5186-75F2-454E-B756-A0998936E709}" type="slidenum">
              <a:rPr lang="en-US"/>
              <a:pPr/>
              <a:t>95</a:t>
            </a:fld>
            <a:endParaRPr lang="en-US"/>
          </a:p>
        </p:txBody>
      </p:sp>
      <p:sp>
        <p:nvSpPr>
          <p:cNvPr id="35843" name="Rectangle 2"/>
          <p:cNvSpPr>
            <a:spLocks noGrp="1" noRot="1" noChangeAspect="1" noChangeArrowheads="1" noTextEdit="1"/>
          </p:cNvSpPr>
          <p:nvPr>
            <p:ph type="sldImg"/>
          </p:nvPr>
        </p:nvSpPr>
        <p:spPr>
          <a:xfrm>
            <a:off x="1716088" y="692150"/>
            <a:ext cx="3597275" cy="2698750"/>
          </a:xfrm>
          <a:ln/>
        </p:spPr>
      </p:sp>
      <p:sp>
        <p:nvSpPr>
          <p:cNvPr id="358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5756301F-1676-4418-9332-14D008457460}" type="slidenum">
              <a:rPr lang="en-US"/>
              <a:pPr/>
              <a:t>96</a:t>
            </a:fld>
            <a:endParaRPr lang="en-US"/>
          </a:p>
        </p:txBody>
      </p:sp>
      <p:sp>
        <p:nvSpPr>
          <p:cNvPr id="43011" name="Rectangle 2"/>
          <p:cNvSpPr>
            <a:spLocks noGrp="1" noRot="1" noChangeAspect="1" noChangeArrowheads="1" noTextEdit="1"/>
          </p:cNvSpPr>
          <p:nvPr>
            <p:ph type="sldImg"/>
          </p:nvPr>
        </p:nvSpPr>
        <p:spPr>
          <a:xfrm>
            <a:off x="1716088" y="692150"/>
            <a:ext cx="3597275" cy="2698750"/>
          </a:xfrm>
          <a:ln/>
        </p:spPr>
      </p:sp>
      <p:sp>
        <p:nvSpPr>
          <p:cNvPr id="43012" name="Rectangle 3"/>
          <p:cNvSpPr>
            <a:spLocks noGrp="1" noChangeArrowheads="1"/>
          </p:cNvSpPr>
          <p:nvPr>
            <p:ph type="body" idx="1"/>
          </p:nvPr>
        </p:nvSpPr>
        <p:spPr>
          <a:noFill/>
          <a:ln/>
        </p:spPr>
        <p:txBody>
          <a:bodyPr/>
          <a:lstStyle/>
          <a:p>
            <a:r>
              <a:rPr lang="en-US" sz="1200" kern="1200">
                <a:solidFill>
                  <a:schemeClr val="tx1"/>
                </a:solidFill>
                <a:latin typeface="Arial" charset="0"/>
                <a:ea typeface="+mn-ea"/>
                <a:cs typeface="+mn-cs"/>
              </a:rPr>
              <a:t>The Revit SDK sample CreateViewSection d</a:t>
            </a:r>
            <a:r>
              <a:rPr lang="en-GB" sz="1200" kern="1200">
                <a:solidFill>
                  <a:schemeClr val="tx1"/>
                </a:solidFill>
                <a:latin typeface="Arial" charset="0"/>
                <a:ea typeface="+mn-ea"/>
                <a:cs typeface="+mn-cs"/>
              </a:rPr>
              <a:t>emonstrates the creation of a detail view. Given a linear element such as a wall, floor or beam, it generates a section view across the midpoint of the element using the NewViewSection() method. It performs the following steps:</a:t>
            </a:r>
          </a:p>
          <a:p>
            <a:pPr marL="180000" indent="-180000">
              <a:buFont typeface="Arial" pitchFamily="34" charset="0"/>
              <a:buChar char="•"/>
            </a:pPr>
            <a:r>
              <a:rPr lang="en-GB" sz="1200" kern="1200">
                <a:solidFill>
                  <a:schemeClr val="tx1"/>
                </a:solidFill>
                <a:latin typeface="Arial" charset="0"/>
                <a:ea typeface="+mn-ea"/>
                <a:cs typeface="+mn-cs"/>
              </a:rPr>
              <a:t>Retrieve the selected linear element</a:t>
            </a:r>
          </a:p>
          <a:p>
            <a:pPr marL="180000" indent="-180000">
              <a:buFont typeface="Arial" pitchFamily="34" charset="0"/>
              <a:buChar char="•"/>
            </a:pPr>
            <a:r>
              <a:rPr lang="en-GB" sz="1200" kern="1200">
                <a:solidFill>
                  <a:schemeClr val="tx1"/>
                </a:solidFill>
                <a:latin typeface="Arial" charset="0"/>
                <a:ea typeface="+mn-ea"/>
                <a:cs typeface="+mn-cs"/>
              </a:rPr>
              <a:t>Generate a BoundingBoxXYZ instance to be used in NewViewSection()</a:t>
            </a:r>
          </a:p>
          <a:p>
            <a:pPr marL="180000" indent="-180000">
              <a:buFont typeface="Arial" pitchFamily="34" charset="0"/>
              <a:buChar char="•"/>
            </a:pPr>
            <a:r>
              <a:rPr lang="en-GB" sz="1200" kern="1200">
                <a:solidFill>
                  <a:schemeClr val="tx1"/>
                </a:solidFill>
                <a:latin typeface="Arial" charset="0"/>
                <a:ea typeface="+mn-ea"/>
                <a:cs typeface="+mn-cs"/>
              </a:rPr>
              <a:t>Set its Max and Min properties</a:t>
            </a:r>
          </a:p>
          <a:p>
            <a:pPr marL="180000" indent="-180000">
              <a:buFont typeface="Arial" pitchFamily="34" charset="0"/>
              <a:buChar char="•"/>
            </a:pPr>
            <a:r>
              <a:rPr lang="en-GB" sz="1200" kern="1200">
                <a:solidFill>
                  <a:schemeClr val="tx1"/>
                </a:solidFill>
                <a:latin typeface="Arial" charset="0"/>
                <a:ea typeface="+mn-ea"/>
                <a:cs typeface="+mn-cs"/>
              </a:rPr>
              <a:t>Generate a Transform instance for the BoundingBoxXYZ Transform property, which defines the origin and directions of the created view, including RightDirection, UpDirection and ViewDirection</a:t>
            </a:r>
          </a:p>
          <a:p>
            <a:pPr marL="180000" indent="-180000">
              <a:buFont typeface="Arial" pitchFamily="34" charset="0"/>
              <a:buChar char="•"/>
            </a:pPr>
            <a:r>
              <a:rPr lang="en-GB" sz="1200" kern="1200">
                <a:solidFill>
                  <a:schemeClr val="tx1"/>
                </a:solidFill>
                <a:latin typeface="Arial" charset="0"/>
                <a:ea typeface="+mn-ea"/>
                <a:cs typeface="+mn-cs"/>
              </a:rPr>
              <a:t>Create the section view using the BoundingBoxXYZ.</a:t>
            </a:r>
          </a:p>
          <a:p>
            <a:r>
              <a:rPr lang="en-GB" sz="1200" kern="1200">
                <a:solidFill>
                  <a:schemeClr val="tx1"/>
                </a:solidFill>
                <a:latin typeface="Arial" charset="0"/>
                <a:ea typeface="+mn-ea"/>
                <a:cs typeface="+mn-cs"/>
              </a:rPr>
              <a:t>The NewViewSection method takes a parameter of type BoundingBoxXYZ. The key part of the code is actually to create the box. And the key part for the box is to create its transform matrix. The actual matrix generated depends on the selected element type. Separate implementations are provided for beam, floor and wall. These are called from within GenerateTransform().</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0828E5F-99A7-43DC-8A01-6EFDD249FA06}" type="slidenum">
              <a:rPr lang="en-US"/>
              <a:pPr/>
              <a:t>97</a:t>
            </a:fld>
            <a:endParaRPr lang="en-US"/>
          </a:p>
        </p:txBody>
      </p:sp>
      <p:sp>
        <p:nvSpPr>
          <p:cNvPr id="44035" name="Rectangle 2"/>
          <p:cNvSpPr>
            <a:spLocks noGrp="1" noRot="1" noChangeAspect="1" noChangeArrowheads="1" noTextEdit="1"/>
          </p:cNvSpPr>
          <p:nvPr>
            <p:ph type="sldImg"/>
          </p:nvPr>
        </p:nvSpPr>
        <p:spPr>
          <a:xfrm>
            <a:off x="1716088" y="692150"/>
            <a:ext cx="3597275" cy="2698750"/>
          </a:xfrm>
          <a:ln/>
        </p:spPr>
      </p:sp>
      <p:sp>
        <p:nvSpPr>
          <p:cNvPr id="44036" name="Rectangle 3"/>
          <p:cNvSpPr>
            <a:spLocks noGrp="1" noChangeArrowheads="1"/>
          </p:cNvSpPr>
          <p:nvPr>
            <p:ph type="body" idx="1"/>
          </p:nvPr>
        </p:nvSpPr>
        <p:spPr>
          <a:noFill/>
          <a:ln/>
        </p:spPr>
        <p:txBody>
          <a:bodyPr/>
          <a:lstStyle/>
          <a:p>
            <a:pPr marL="228600" indent="-228600" eaLnBrk="1" hangingPunct="1"/>
            <a:r>
              <a:rPr lang="en-US" dirty="0"/>
              <a:t>Use the Revit SDK sample </a:t>
            </a:r>
            <a:r>
              <a:rPr lang="en-US" dirty="0" err="1"/>
              <a:t>CreateViewSection</a:t>
            </a:r>
            <a:r>
              <a:rPr lang="en-US" dirty="0"/>
              <a:t> to demonstrate this.</a:t>
            </a:r>
          </a:p>
          <a:p>
            <a:pPr marL="228600" indent="-228600" eaLnBrk="1" hangingPunct="1"/>
            <a:r>
              <a:rPr lang="en-US" dirty="0"/>
              <a:t>Register the command:</a:t>
            </a:r>
          </a:p>
          <a:p>
            <a:pPr marL="228600" indent="-228600" eaLnBrk="1" hangingPunct="1"/>
            <a:r>
              <a:rPr lang="en-US" noProof="1"/>
              <a:t>ECName19=Rebar - CreateViewSection</a:t>
            </a:r>
          </a:p>
          <a:p>
            <a:pPr marL="228600" indent="-228600" eaLnBrk="1" hangingPunct="1"/>
            <a:r>
              <a:rPr lang="en-US" noProof="1"/>
              <a:t>ECClassName19=Revit.SDK.Samples.CreateViewSection.CS.Command</a:t>
            </a:r>
          </a:p>
          <a:p>
            <a:pPr marL="228600" indent="-228600" eaLnBrk="1" hangingPunct="1"/>
            <a:r>
              <a:rPr lang="en-US" noProof="1"/>
              <a:t>ECAssembly19=C:\a\lib\revit\2021\sdk\Samples\CreateViewSection\CS\bin\Debug\CreateViewSection.dll</a:t>
            </a:r>
          </a:p>
          <a:p>
            <a:pPr marL="228600" indent="-228600" eaLnBrk="1" hangingPunct="1"/>
            <a:r>
              <a:rPr lang="en-US" noProof="1"/>
              <a:t>ECDescription19=Create a section view across the mid point of the selected wall, floor or beam</a:t>
            </a:r>
          </a:p>
          <a:p>
            <a:pPr marL="228600" indent="-228600" eaLnBrk="1" hangingPunct="1"/>
            <a:r>
              <a:rPr lang="en-US" altLang="ja-JP" dirty="0"/>
              <a:t>Launch </a:t>
            </a:r>
            <a:r>
              <a:rPr lang="en-US" altLang="zh-CN" dirty="0"/>
              <a:t>Revit 2021.</a:t>
            </a:r>
          </a:p>
          <a:p>
            <a:pPr marL="228600" indent="-228600" eaLnBrk="1" hangingPunct="1"/>
            <a:r>
              <a:rPr lang="en-US" altLang="zh-CN" dirty="0"/>
              <a:t>Open the project </a:t>
            </a:r>
            <a:r>
              <a:rPr lang="en-US" altLang="zh-CN" dirty="0" err="1"/>
              <a:t>Rebar.rvt</a:t>
            </a:r>
            <a:r>
              <a:rPr lang="en-US" altLang="zh-CN" dirty="0"/>
              <a:t>.</a:t>
            </a:r>
          </a:p>
          <a:p>
            <a:pPr marL="228600" indent="-228600" eaLnBrk="1" hangingPunct="1"/>
            <a:r>
              <a:rPr lang="en-US" altLang="zh-CN" dirty="0"/>
              <a:t>Select a beam or column with rebar.</a:t>
            </a:r>
          </a:p>
          <a:p>
            <a:pPr marL="228600" indent="-228600" eaLnBrk="1" hangingPunct="1"/>
            <a:r>
              <a:rPr lang="en-US" altLang="zh-CN" dirty="0"/>
              <a:t>Execute the external command.</a:t>
            </a:r>
          </a:p>
          <a:p>
            <a:pPr marL="228600" indent="-228600" eaLnBrk="1" hangingPunct="1"/>
            <a:r>
              <a:rPr lang="en-US" altLang="zh-CN" dirty="0"/>
              <a:t>Note that a new section view is added to the detail views in the project explorer.</a:t>
            </a:r>
            <a:endParaRPr lang="en-US" dirty="0">
              <a:ea typeface="宋体" pitchFamily="2"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D088EDBA-02FB-4D34-8E16-FC8234BDE23A}" type="slidenum">
              <a:rPr lang="en-US"/>
              <a:pPr/>
              <a:t>98</a:t>
            </a:fld>
            <a:endParaRPr lang="en-US"/>
          </a:p>
        </p:txBody>
      </p:sp>
      <p:sp>
        <p:nvSpPr>
          <p:cNvPr id="45059" name="Rectangle 2"/>
          <p:cNvSpPr>
            <a:spLocks noGrp="1" noRot="1" noChangeAspect="1" noChangeArrowheads="1" noTextEdit="1"/>
          </p:cNvSpPr>
          <p:nvPr>
            <p:ph type="sldImg"/>
          </p:nvPr>
        </p:nvSpPr>
        <p:spPr>
          <a:xfrm>
            <a:off x="1716088" y="692150"/>
            <a:ext cx="3597275" cy="2698750"/>
          </a:xfrm>
          <a:ln/>
        </p:spPr>
      </p:sp>
      <p:sp>
        <p:nvSpPr>
          <p:cNvPr id="45060" name="Rectangle 3"/>
          <p:cNvSpPr>
            <a:spLocks noGrp="1" noChangeArrowheads="1"/>
          </p:cNvSpPr>
          <p:nvPr>
            <p:ph type="body" idx="1"/>
          </p:nvPr>
        </p:nvSpPr>
        <p:spPr>
          <a:noFill/>
          <a:ln/>
        </p:spPr>
        <p:txBody>
          <a:bodyPr/>
          <a:lstStyle/>
          <a:p>
            <a:pPr eaLnBrk="1" hangingPunct="1"/>
            <a:r>
              <a:rPr lang="en-US" sz="1200" dirty="0" err="1">
                <a:solidFill>
                  <a:srgbClr val="0070C0"/>
                </a:solidFill>
              </a:rPr>
              <a:t>ViewDrafting.Create</a:t>
            </a:r>
            <a:r>
              <a:rPr lang="en-US" sz="1200" dirty="0">
                <a:solidFill>
                  <a:srgbClr val="0070C0"/>
                </a:solidFill>
              </a:rPr>
              <a:t>() </a:t>
            </a:r>
            <a:r>
              <a:rPr lang="en-GB" sz="1200" kern="1200" dirty="0">
                <a:solidFill>
                  <a:schemeClr val="tx1"/>
                </a:solidFill>
                <a:latin typeface="Arial" charset="0"/>
                <a:ea typeface="+mn-ea"/>
                <a:cs typeface="+mn-cs"/>
              </a:rPr>
              <a:t>method takes 2 parameters. We have added a second external command </a:t>
            </a:r>
            <a:r>
              <a:rPr lang="en-GB" sz="1200" kern="1200" dirty="0" err="1">
                <a:solidFill>
                  <a:schemeClr val="tx1"/>
                </a:solidFill>
                <a:latin typeface="Arial" charset="0"/>
                <a:ea typeface="+mn-ea"/>
                <a:cs typeface="+mn-cs"/>
              </a:rPr>
              <a:t>CreateDraftingView</a:t>
            </a:r>
            <a:r>
              <a:rPr lang="en-GB" sz="1200" kern="1200" dirty="0">
                <a:solidFill>
                  <a:schemeClr val="tx1"/>
                </a:solidFill>
                <a:latin typeface="Arial" charset="0"/>
                <a:ea typeface="+mn-ea"/>
                <a:cs typeface="+mn-cs"/>
              </a:rPr>
              <a:t> to the </a:t>
            </a:r>
            <a:r>
              <a:rPr lang="en-US" sz="1200" kern="1200" dirty="0">
                <a:solidFill>
                  <a:schemeClr val="tx1"/>
                </a:solidFill>
                <a:latin typeface="Arial" charset="0"/>
                <a:ea typeface="+mn-ea"/>
                <a:cs typeface="+mn-cs"/>
              </a:rPr>
              <a:t>Revit SDK sample </a:t>
            </a:r>
            <a:r>
              <a:rPr lang="en-US" sz="1200" kern="1200" dirty="0" err="1">
                <a:solidFill>
                  <a:schemeClr val="tx1"/>
                </a:solidFill>
                <a:latin typeface="Arial" charset="0"/>
                <a:ea typeface="+mn-ea"/>
                <a:cs typeface="+mn-cs"/>
              </a:rPr>
              <a:t>CreateViewSection</a:t>
            </a:r>
            <a:r>
              <a:rPr lang="en-US" sz="1200" kern="1200" dirty="0">
                <a:solidFill>
                  <a:schemeClr val="tx1"/>
                </a:solidFill>
                <a:latin typeface="Arial" charset="0"/>
                <a:ea typeface="+mn-ea"/>
                <a:cs typeface="+mn-cs"/>
              </a:rPr>
              <a:t> to demonstrate this.</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658AED49-8648-4FB6-A96C-2E47973AA17E}" type="slidenum">
              <a:rPr lang="en-US"/>
              <a:pPr/>
              <a:t>13</a:t>
            </a:fld>
            <a:endParaRPr lang="en-US"/>
          </a:p>
        </p:txBody>
      </p:sp>
      <p:sp>
        <p:nvSpPr>
          <p:cNvPr id="84995" name="Rectangle 2"/>
          <p:cNvSpPr>
            <a:spLocks noGrp="1" noRot="1" noChangeAspect="1" noChangeArrowheads="1" noTextEdit="1"/>
          </p:cNvSpPr>
          <p:nvPr>
            <p:ph type="sldImg"/>
          </p:nvPr>
        </p:nvSpPr>
        <p:spPr>
          <a:xfrm>
            <a:off x="1162050" y="692150"/>
            <a:ext cx="4610100" cy="3457575"/>
          </a:xfrm>
          <a:ln/>
        </p:spPr>
      </p:sp>
      <p:sp>
        <p:nvSpPr>
          <p:cNvPr id="84996"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791CCEC5-0F2C-47E5-B233-FB0797FC3190}" type="slidenum">
              <a:rPr lang="en-US"/>
              <a:pPr/>
              <a:t>99</a:t>
            </a:fld>
            <a:endParaRPr lang="en-US"/>
          </a:p>
        </p:txBody>
      </p:sp>
      <p:sp>
        <p:nvSpPr>
          <p:cNvPr id="46083" name="Rectangle 2"/>
          <p:cNvSpPr>
            <a:spLocks noGrp="1" noRot="1" noChangeAspect="1" noChangeArrowheads="1" noTextEdit="1"/>
          </p:cNvSpPr>
          <p:nvPr>
            <p:ph type="sldImg"/>
          </p:nvPr>
        </p:nvSpPr>
        <p:spPr>
          <a:xfrm>
            <a:off x="1716088" y="692150"/>
            <a:ext cx="3597275" cy="2698750"/>
          </a:xfrm>
          <a:ln/>
        </p:spPr>
      </p:sp>
      <p:sp>
        <p:nvSpPr>
          <p:cNvPr id="46084"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Importing and exporting DWG files is demonstrated by the Revit SDK sample </a:t>
            </a:r>
            <a:r>
              <a:rPr lang="en-GB" sz="1200" kern="1200" dirty="0" err="1">
                <a:solidFill>
                  <a:schemeClr val="tx1"/>
                </a:solidFill>
                <a:latin typeface="Arial" charset="0"/>
                <a:ea typeface="+mn-ea"/>
                <a:cs typeface="+mn-cs"/>
              </a:rPr>
              <a:t>ImportExportDWG</a:t>
            </a:r>
            <a:r>
              <a:rPr lang="en-GB" sz="1200" kern="1200" dirty="0">
                <a:solidFill>
                  <a:schemeClr val="tx1"/>
                </a:solidFill>
                <a:latin typeface="Arial" charset="0"/>
                <a:ea typeface="+mn-ea"/>
                <a:cs typeface="+mn-cs"/>
              </a:rPr>
              <a:t>. It shows how to export the current project to </a:t>
            </a:r>
            <a:r>
              <a:rPr lang="en-GB" sz="1200" kern="1200" dirty="0" err="1">
                <a:solidFill>
                  <a:schemeClr val="tx1"/>
                </a:solidFill>
                <a:latin typeface="Arial" charset="0"/>
                <a:ea typeface="+mn-ea"/>
                <a:cs typeface="+mn-cs"/>
              </a:rPr>
              <a:t>dwg</a:t>
            </a:r>
            <a:r>
              <a:rPr lang="en-GB" sz="1200" kern="1200" dirty="0">
                <a:solidFill>
                  <a:schemeClr val="tx1"/>
                </a:solidFill>
                <a:latin typeface="Arial" charset="0"/>
                <a:ea typeface="+mn-ea"/>
                <a:cs typeface="+mn-cs"/>
              </a:rPr>
              <a:t> files and import a </a:t>
            </a:r>
            <a:r>
              <a:rPr lang="en-GB" sz="1200" kern="1200" dirty="0" err="1">
                <a:solidFill>
                  <a:schemeClr val="tx1"/>
                </a:solidFill>
                <a:latin typeface="Arial" charset="0"/>
                <a:ea typeface="+mn-ea"/>
                <a:cs typeface="+mn-cs"/>
              </a:rPr>
              <a:t>dwg</a:t>
            </a:r>
            <a:r>
              <a:rPr lang="en-GB" sz="1200" kern="1200" dirty="0">
                <a:solidFill>
                  <a:schemeClr val="tx1"/>
                </a:solidFill>
                <a:latin typeface="Arial" charset="0"/>
                <a:ea typeface="+mn-ea"/>
                <a:cs typeface="+mn-cs"/>
              </a:rPr>
              <a:t> file into Revit. It also demonstrates how to and provides a user interface to set up the import and export options appropriately. To run it, start up Revit, open a suitable project, and execute the command.</a:t>
            </a:r>
          </a:p>
          <a:p>
            <a:r>
              <a:rPr lang="en-GB" sz="1200" kern="1200" dirty="0">
                <a:solidFill>
                  <a:schemeClr val="tx1"/>
                </a:solidFill>
                <a:latin typeface="Arial" charset="0"/>
                <a:ea typeface="+mn-ea"/>
                <a:cs typeface="+mn-cs"/>
              </a:rPr>
              <a:t>To export, check the radio button “Export”. In the next dialog, specify the file name to export as, set the common options and click the “Option…” button to set the </a:t>
            </a:r>
            <a:r>
              <a:rPr lang="fr-FR" sz="1200" kern="1200" dirty="0" err="1">
                <a:solidFill>
                  <a:schemeClr val="tx1"/>
                </a:solidFill>
                <a:latin typeface="Arial" charset="0"/>
                <a:ea typeface="+mn-ea"/>
                <a:cs typeface="+mn-cs"/>
              </a:rPr>
              <a:t>lower</a:t>
            </a:r>
            <a:r>
              <a:rPr lang="fr-FR" sz="1200" kern="1200" dirty="0">
                <a:solidFill>
                  <a:schemeClr val="tx1"/>
                </a:solidFill>
                <a:latin typeface="Arial" charset="0"/>
                <a:ea typeface="+mn-ea"/>
                <a:cs typeface="+mn-cs"/>
              </a:rPr>
              <a:t> </a:t>
            </a:r>
            <a:r>
              <a:rPr lang="fr-FR" sz="1200" kern="1200" dirty="0" err="1">
                <a:solidFill>
                  <a:schemeClr val="tx1"/>
                </a:solidFill>
                <a:latin typeface="Arial" charset="0"/>
                <a:ea typeface="+mn-ea"/>
                <a:cs typeface="+mn-cs"/>
              </a:rPr>
              <a:t>priority</a:t>
            </a:r>
            <a:r>
              <a:rPr lang="fr-FR" sz="1200" kern="1200" dirty="0">
                <a:solidFill>
                  <a:schemeClr val="tx1"/>
                </a:solidFill>
                <a:latin typeface="Arial" charset="0"/>
                <a:ea typeface="+mn-ea"/>
                <a:cs typeface="+mn-cs"/>
              </a:rPr>
              <a:t> </a:t>
            </a:r>
            <a:r>
              <a:rPr lang="en-GB" sz="1200" kern="1200" dirty="0">
                <a:solidFill>
                  <a:schemeClr val="tx1"/>
                </a:solidFill>
                <a:latin typeface="Arial" charset="0"/>
                <a:ea typeface="+mn-ea"/>
                <a:cs typeface="+mn-cs"/>
              </a:rPr>
              <a:t>options; click the “Select…” button to select multi-views to export. Then click the “Save” button to perform the export.</a:t>
            </a:r>
          </a:p>
          <a:p>
            <a:r>
              <a:rPr lang="en-GB" sz="1200" kern="1200" dirty="0">
                <a:solidFill>
                  <a:schemeClr val="tx1"/>
                </a:solidFill>
                <a:latin typeface="Arial" charset="0"/>
                <a:ea typeface="+mn-ea"/>
                <a:cs typeface="+mn-cs"/>
              </a:rPr>
              <a:t>To import, check the radio button “Import”. In the next dialog, specify the file to import from and set the other options. Then click the “Open” button to perform the import.</a:t>
            </a:r>
          </a:p>
          <a:p>
            <a:pPr marL="0" marR="0" lvl="1" indent="0" algn="l" defTabSz="914400" rtl="0" eaLnBrk="1" fontAlgn="base" latinLnBrk="0" hangingPunct="1">
              <a:lnSpc>
                <a:spcPct val="100000"/>
              </a:lnSpc>
              <a:spcBef>
                <a:spcPts val="0"/>
              </a:spcBef>
              <a:spcAft>
                <a:spcPct val="0"/>
              </a:spcAft>
              <a:buClrTx/>
              <a:buSzTx/>
              <a:buFontTx/>
              <a:buNone/>
              <a:tabLst/>
              <a:defRPr/>
            </a:pPr>
            <a:r>
              <a:rPr lang="en-GB" sz="1200" kern="1200" dirty="0">
                <a:solidFill>
                  <a:schemeClr val="tx1"/>
                </a:solidFill>
                <a:latin typeface="Arial" charset="0"/>
                <a:ea typeface="+mn-ea"/>
                <a:cs typeface="+mn-cs"/>
              </a:rPr>
              <a:t>The last parameter of the Import() method is an element. It is not </a:t>
            </a:r>
            <a:r>
              <a:rPr lang="en-GB" sz="1200" kern="1200" dirty="0" err="1">
                <a:solidFill>
                  <a:schemeClr val="tx1"/>
                </a:solidFill>
                <a:latin typeface="Arial" charset="0"/>
                <a:ea typeface="+mn-ea"/>
                <a:cs typeface="+mn-cs"/>
              </a:rPr>
              <a:t>neccessary</a:t>
            </a:r>
            <a:r>
              <a:rPr lang="en-GB" sz="1200" kern="1200" dirty="0">
                <a:solidFill>
                  <a:schemeClr val="tx1"/>
                </a:solidFill>
                <a:latin typeface="Arial" charset="0"/>
                <a:ea typeface="+mn-ea"/>
                <a:cs typeface="+mn-cs"/>
              </a:rPr>
              <a:t> to create a new element prior calling the Import() method. You can simply pass a variable of type Element and it can be null. This provides a possibility to return the element that was just imported, so that it can be accessed and modified after the import. For example, if you import an image, the import method gives you no scaling nor rotating options. If you would need this functionality, you can achieve it by manipulating the image after the import.</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7AEA7F32-C561-43AC-92E1-1E360B822D9C}" type="slidenum">
              <a:rPr lang="en-US"/>
              <a:pPr/>
              <a:t>100</a:t>
            </a:fld>
            <a:endParaRPr lang="en-US"/>
          </a:p>
        </p:txBody>
      </p:sp>
      <p:sp>
        <p:nvSpPr>
          <p:cNvPr id="47107" name="Rectangle 2"/>
          <p:cNvSpPr>
            <a:spLocks noGrp="1" noRot="1" noChangeAspect="1" noChangeArrowheads="1" noTextEdit="1"/>
          </p:cNvSpPr>
          <p:nvPr>
            <p:ph type="sldImg"/>
          </p:nvPr>
        </p:nvSpPr>
        <p:spPr>
          <a:xfrm>
            <a:off x="1716088" y="692150"/>
            <a:ext cx="3597275" cy="2698750"/>
          </a:xfrm>
          <a:ln/>
        </p:spPr>
      </p:sp>
      <p:sp>
        <p:nvSpPr>
          <p:cNvPr id="471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B9172F36-8915-45B5-9576-5CDAFDDD749F}" type="slidenum">
              <a:rPr lang="en-US"/>
              <a:pPr/>
              <a:t>101</a:t>
            </a:fld>
            <a:endParaRPr lang="en-US"/>
          </a:p>
        </p:txBody>
      </p:sp>
      <p:sp>
        <p:nvSpPr>
          <p:cNvPr id="48131" name="Rectangle 2"/>
          <p:cNvSpPr>
            <a:spLocks noGrp="1" noRot="1" noChangeAspect="1" noChangeArrowheads="1" noTextEdit="1"/>
          </p:cNvSpPr>
          <p:nvPr>
            <p:ph type="sldImg"/>
          </p:nvPr>
        </p:nvSpPr>
        <p:spPr>
          <a:xfrm>
            <a:off x="1716088" y="692150"/>
            <a:ext cx="3597275" cy="2698750"/>
          </a:xfrm>
          <a:ln/>
        </p:spPr>
      </p:sp>
      <p:sp>
        <p:nvSpPr>
          <p:cNvPr id="48132" name="Rectangle 3"/>
          <p:cNvSpPr>
            <a:spLocks noGrp="1" noChangeArrowheads="1"/>
          </p:cNvSpPr>
          <p:nvPr>
            <p:ph type="body" idx="1"/>
          </p:nvPr>
        </p:nvSpPr>
        <p:spPr>
          <a:noFill/>
          <a:ln/>
        </p:spPr>
        <p:txBody>
          <a:bodyPr/>
          <a:lstStyle/>
          <a:p>
            <a:pPr marL="228600" indent="-228600" eaLnBrk="1" hangingPunct="1">
              <a:lnSpc>
                <a:spcPct val="90000"/>
              </a:lnSpc>
            </a:pPr>
            <a:endParaRPr lang="en-US">
              <a:ea typeface="宋体" pitchFamily="2"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102</a:t>
            </a:fld>
            <a:endParaRPr lang="en-US"/>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lvl="0"/>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FFC0A99C-F8E8-4AF7-ADF1-CA9D31DCCCC1}" type="slidenum">
              <a:rPr lang="en-US"/>
              <a:pPr/>
              <a:t>103</a:t>
            </a:fld>
            <a:endParaRPr lang="en-US"/>
          </a:p>
        </p:txBody>
      </p:sp>
      <p:sp>
        <p:nvSpPr>
          <p:cNvPr id="49155" name="Rectangle 2"/>
          <p:cNvSpPr>
            <a:spLocks noGrp="1" noRot="1" noChangeAspect="1" noChangeArrowheads="1" noTextEdit="1"/>
          </p:cNvSpPr>
          <p:nvPr>
            <p:ph type="sldImg"/>
          </p:nvPr>
        </p:nvSpPr>
        <p:spPr>
          <a:xfrm>
            <a:off x="1716088" y="692150"/>
            <a:ext cx="3597275" cy="2698750"/>
          </a:xfrm>
          <a:ln/>
        </p:spPr>
      </p:sp>
      <p:sp>
        <p:nvSpPr>
          <p:cNvPr id="49156"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New </a:t>
            </a:r>
            <a:r>
              <a:rPr lang="en-GB" sz="1200" kern="1200" dirty="0" err="1">
                <a:solidFill>
                  <a:schemeClr val="tx1"/>
                </a:solidFill>
                <a:latin typeface="Arial" charset="0"/>
                <a:ea typeface="+mn-ea"/>
                <a:cs typeface="+mn-cs"/>
              </a:rPr>
              <a:t>dimenioning</a:t>
            </a:r>
            <a:r>
              <a:rPr lang="en-GB" sz="1200" kern="1200" dirty="0">
                <a:solidFill>
                  <a:schemeClr val="tx1"/>
                </a:solidFill>
                <a:latin typeface="Arial" charset="0"/>
                <a:ea typeface="+mn-ea"/>
                <a:cs typeface="+mn-cs"/>
              </a:rPr>
              <a:t> can be generated through the API using the </a:t>
            </a:r>
            <a:r>
              <a:rPr lang="en-GB" sz="1200" kern="1200" dirty="0" err="1">
                <a:solidFill>
                  <a:schemeClr val="tx1"/>
                </a:solidFill>
                <a:latin typeface="Arial" charset="0"/>
                <a:ea typeface="+mn-ea"/>
                <a:cs typeface="+mn-cs"/>
              </a:rPr>
              <a:t>NewDimension</a:t>
            </a:r>
            <a:r>
              <a:rPr lang="en-GB" sz="1200" kern="1200" dirty="0">
                <a:solidFill>
                  <a:schemeClr val="tx1"/>
                </a:solidFill>
                <a:latin typeface="Arial" charset="0"/>
                <a:ea typeface="+mn-ea"/>
                <a:cs typeface="+mn-cs"/>
              </a:rPr>
              <a:t>() method. Searching globally through all the samples discovers one single instance of this method, in the </a:t>
            </a:r>
            <a:r>
              <a:rPr lang="en-GB" sz="1200" kern="1200" dirty="0" err="1">
                <a:solidFill>
                  <a:schemeClr val="tx1"/>
                </a:solidFill>
                <a:latin typeface="Arial" charset="0"/>
                <a:ea typeface="+mn-ea"/>
                <a:cs typeface="+mn-cs"/>
              </a:rPr>
              <a:t>CreateDimensions</a:t>
            </a:r>
            <a:r>
              <a:rPr lang="en-GB" sz="1200" kern="1200" dirty="0">
                <a:solidFill>
                  <a:schemeClr val="tx1"/>
                </a:solidFill>
                <a:latin typeface="Arial" charset="0"/>
                <a:ea typeface="+mn-ea"/>
                <a:cs typeface="+mn-cs"/>
              </a:rPr>
              <a:t> sample. This sample adds a command taking a selection of basic structural walls and adds dimensioning from the start to the end of each. Dimensioning is created between graphical references stored in a </a:t>
            </a:r>
            <a:r>
              <a:rPr lang="en-GB" sz="1200" kern="1200" dirty="0" err="1">
                <a:solidFill>
                  <a:schemeClr val="tx1"/>
                </a:solidFill>
                <a:latin typeface="Arial" charset="0"/>
                <a:ea typeface="+mn-ea"/>
                <a:cs typeface="+mn-cs"/>
              </a:rPr>
              <a:t>ReferenceArray</a:t>
            </a:r>
            <a:r>
              <a:rPr lang="en-GB" sz="1200" kern="1200" dirty="0">
                <a:solidFill>
                  <a:schemeClr val="tx1"/>
                </a:solidFill>
                <a:latin typeface="Arial" charset="0"/>
                <a:ea typeface="+mn-ea"/>
                <a:cs typeface="+mn-cs"/>
              </a:rPr>
              <a:t> instance. The key part is the creation of the reference array. Once the reference array has been set up, the creation of the dimensioning is simple.</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494B67AF-73FD-43A1-89C6-2AE53BF787B3}" type="slidenum">
              <a:rPr lang="en-US"/>
              <a:pPr/>
              <a:t>104</a:t>
            </a:fld>
            <a:endParaRPr lang="en-US"/>
          </a:p>
        </p:txBody>
      </p:sp>
      <p:sp>
        <p:nvSpPr>
          <p:cNvPr id="50179" name="Rectangle 2"/>
          <p:cNvSpPr>
            <a:spLocks noGrp="1" noRot="1" noChangeAspect="1" noChangeArrowheads="1" noTextEdit="1"/>
          </p:cNvSpPr>
          <p:nvPr>
            <p:ph type="sldImg"/>
          </p:nvPr>
        </p:nvSpPr>
        <p:spPr>
          <a:xfrm>
            <a:off x="1716088" y="692150"/>
            <a:ext cx="3597275" cy="2698750"/>
          </a:xfrm>
          <a:ln/>
        </p:spPr>
      </p:sp>
      <p:sp>
        <p:nvSpPr>
          <p:cNvPr id="50180" name="Rectangle 3"/>
          <p:cNvSpPr>
            <a:spLocks noGrp="1" noChangeArrowheads="1"/>
          </p:cNvSpPr>
          <p:nvPr>
            <p:ph type="body" idx="1"/>
          </p:nvPr>
        </p:nvSpPr>
        <p:spPr>
          <a:noFill/>
          <a:ln/>
        </p:spPr>
        <p:txBody>
          <a:bodyPr/>
          <a:lstStyle/>
          <a:p>
            <a:pPr eaLnBrk="1" hangingPunct="1"/>
            <a:r>
              <a:rPr lang="en-GB" sz="1200" kern="1200" dirty="0">
                <a:solidFill>
                  <a:schemeClr val="tx1"/>
                </a:solidFill>
                <a:latin typeface="Arial" charset="0"/>
                <a:ea typeface="+mn-ea"/>
                <a:cs typeface="+mn-cs"/>
              </a:rPr>
              <a:t>For the basic wall, the location line of the wall is used to discover the two vertical edges at each end of one side of the wall. Some calculation and comparison work needs to be done in order to find the two right reference lines. For each of these two curves, a reference is added to the reference array. Note that the geometry options for obtaining the wall geometry have </a:t>
            </a:r>
            <a:r>
              <a:rPr lang="en-GB" sz="1200" kern="1200" dirty="0" err="1">
                <a:solidFill>
                  <a:schemeClr val="tx1"/>
                </a:solidFill>
                <a:latin typeface="Arial" charset="0"/>
                <a:ea typeface="+mn-ea"/>
                <a:cs typeface="+mn-cs"/>
              </a:rPr>
              <a:t>options.ComputeReferences</a:t>
            </a:r>
            <a:r>
              <a:rPr lang="en-GB" sz="1200" kern="1200" dirty="0">
                <a:solidFill>
                  <a:schemeClr val="tx1"/>
                </a:solidFill>
                <a:latin typeface="Arial" charset="0"/>
                <a:ea typeface="+mn-ea"/>
                <a:cs typeface="+mn-cs"/>
              </a:rPr>
              <a:t> set to true</a:t>
            </a:r>
            <a:r>
              <a:rPr lang="en-US" sz="1600" dirty="0">
                <a:latin typeface="Courier New" pitchFamily="49" charset="0"/>
              </a:rPr>
              <a:t>.</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9957D56A-4E3C-48BE-9485-F6766156DB15}" type="slidenum">
              <a:rPr lang="en-US"/>
              <a:pPr/>
              <a:t>105</a:t>
            </a:fld>
            <a:endParaRPr lang="en-US"/>
          </a:p>
        </p:txBody>
      </p:sp>
      <p:sp>
        <p:nvSpPr>
          <p:cNvPr id="51203" name="Rectangle 2"/>
          <p:cNvSpPr>
            <a:spLocks noGrp="1" noRot="1" noChangeAspect="1" noChangeArrowheads="1" noTextEdit="1"/>
          </p:cNvSpPr>
          <p:nvPr>
            <p:ph type="sldImg"/>
          </p:nvPr>
        </p:nvSpPr>
        <p:spPr>
          <a:xfrm>
            <a:off x="1716088" y="692150"/>
            <a:ext cx="3597275" cy="2698750"/>
          </a:xfrm>
          <a:ln/>
        </p:spPr>
      </p:sp>
      <p:sp>
        <p:nvSpPr>
          <p:cNvPr id="51204" name="Rectangle 3"/>
          <p:cNvSpPr>
            <a:spLocks noGrp="1" noChangeArrowheads="1"/>
          </p:cNvSpPr>
          <p:nvPr>
            <p:ph type="body" idx="1"/>
          </p:nvPr>
        </p:nvSpPr>
        <p:spPr>
          <a:noFill/>
          <a:ln/>
        </p:spPr>
        <p:txBody>
          <a:bodyPr/>
          <a:lstStyle/>
          <a:p>
            <a:pPr eaLnBrk="1" hangingPunct="1"/>
            <a:endParaRPr lang="en-US" sz="1600" dirty="0">
              <a:latin typeface="Courier New" pitchFamily="49"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749B4E6-8702-4757-99AB-2F563BB3DD42}" type="slidenum">
              <a:rPr lang="en-US"/>
              <a:pPr/>
              <a:t>106</a:t>
            </a:fld>
            <a:endParaRPr lang="en-US"/>
          </a:p>
        </p:txBody>
      </p:sp>
      <p:sp>
        <p:nvSpPr>
          <p:cNvPr id="52227" name="Rectangle 2"/>
          <p:cNvSpPr>
            <a:spLocks noGrp="1" noRot="1" noChangeAspect="1" noChangeArrowheads="1" noTextEdit="1"/>
          </p:cNvSpPr>
          <p:nvPr>
            <p:ph type="sldImg"/>
          </p:nvPr>
        </p:nvSpPr>
        <p:spPr>
          <a:xfrm>
            <a:off x="1716088" y="692150"/>
            <a:ext cx="3597275" cy="2698750"/>
          </a:xfrm>
          <a:ln/>
        </p:spPr>
      </p:sp>
      <p:sp>
        <p:nvSpPr>
          <p:cNvPr id="52228" name="Rectangle 3"/>
          <p:cNvSpPr>
            <a:spLocks noGrp="1" noChangeArrowheads="1"/>
          </p:cNvSpPr>
          <p:nvPr>
            <p:ph type="body" idx="1"/>
          </p:nvPr>
        </p:nvSpPr>
        <p:spPr>
          <a:noFill/>
          <a:ln/>
        </p:spPr>
        <p:txBody>
          <a:bodyPr/>
          <a:lstStyle/>
          <a:p>
            <a:pPr eaLnBrk="1" hangingPunct="1"/>
            <a:endParaRPr lang="en-US" sz="1600">
              <a:latin typeface="Courier New" pitchFamily="49"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C9C1244F-EC2D-4677-8FB9-1A6D617FA4DC}" type="slidenum">
              <a:rPr lang="en-US"/>
              <a:pPr/>
              <a:t>107</a:t>
            </a:fld>
            <a:endParaRPr lang="en-US"/>
          </a:p>
        </p:txBody>
      </p:sp>
      <p:sp>
        <p:nvSpPr>
          <p:cNvPr id="53251" name="Rectangle 2"/>
          <p:cNvSpPr>
            <a:spLocks noGrp="1" noRot="1" noChangeAspect="1" noChangeArrowheads="1" noTextEdit="1"/>
          </p:cNvSpPr>
          <p:nvPr>
            <p:ph type="sldImg"/>
          </p:nvPr>
        </p:nvSpPr>
        <p:spPr>
          <a:xfrm>
            <a:off x="1716088" y="692150"/>
            <a:ext cx="3597275" cy="2698750"/>
          </a:xfrm>
          <a:ln/>
        </p:spPr>
      </p:sp>
      <p:sp>
        <p:nvSpPr>
          <p:cNvPr id="53252" name="Rectangle 3"/>
          <p:cNvSpPr>
            <a:spLocks noGrp="1" noChangeArrowheads="1"/>
          </p:cNvSpPr>
          <p:nvPr>
            <p:ph type="body" idx="1"/>
          </p:nvPr>
        </p:nvSpPr>
        <p:spPr>
          <a:noFill/>
          <a:ln/>
        </p:spPr>
        <p:txBody>
          <a:bodyPr/>
          <a:lstStyle/>
          <a:p>
            <a:pPr eaLnBrk="1" hangingPunct="1"/>
            <a:r>
              <a:rPr lang="en-US" altLang="zh-CN" dirty="0"/>
              <a:t>The </a:t>
            </a:r>
            <a:r>
              <a:rPr lang="en-US" altLang="zh-CN" dirty="0" err="1"/>
              <a:t>NewTag</a:t>
            </a:r>
            <a:r>
              <a:rPr lang="en-US" altLang="zh-CN" dirty="0"/>
              <a:t> method signature and its parameters:</a:t>
            </a:r>
          </a:p>
          <a:p>
            <a:pPr eaLnBrk="1" hangingPunct="1"/>
            <a:endParaRPr lang="en-US" altLang="zh-CN" dirty="0"/>
          </a:p>
          <a:p>
            <a:pPr eaLnBrk="1" hangingPunct="1"/>
            <a:r>
              <a:rPr lang="en-US" altLang="zh-CN" dirty="0"/>
              <a:t>public </a:t>
            </a:r>
            <a:r>
              <a:rPr lang="en-US" altLang="zh-CN" dirty="0" err="1"/>
              <a:t>IndependentTag</a:t>
            </a:r>
            <a:r>
              <a:rPr lang="en-US" altLang="zh-CN" dirty="0"/>
              <a:t> Create( Document </a:t>
            </a:r>
            <a:r>
              <a:rPr lang="en-US" altLang="zh-CN" dirty="0" err="1"/>
              <a:t>document</a:t>
            </a:r>
            <a:r>
              <a:rPr lang="en-US" altLang="zh-CN" dirty="0"/>
              <a:t>, </a:t>
            </a:r>
            <a:r>
              <a:rPr lang="en-US" altLang="zh-CN" dirty="0" err="1"/>
              <a:t>ElementId</a:t>
            </a:r>
            <a:r>
              <a:rPr lang="en-US" altLang="zh-CN" dirty="0"/>
              <a:t> </a:t>
            </a:r>
            <a:r>
              <a:rPr lang="en-US" altLang="zh-CN" dirty="0" err="1"/>
              <a:t>symId</a:t>
            </a:r>
            <a:r>
              <a:rPr lang="en-US" altLang="zh-CN" dirty="0"/>
              <a:t>, </a:t>
            </a:r>
            <a:r>
              <a:rPr lang="en-US" altLang="zh-CN" dirty="0" err="1"/>
              <a:t>ElementId</a:t>
            </a:r>
            <a:r>
              <a:rPr lang="en-US" altLang="zh-CN" dirty="0"/>
              <a:t> </a:t>
            </a:r>
            <a:r>
              <a:rPr lang="en-US" altLang="zh-CN" dirty="0" err="1"/>
              <a:t>ownerDBViewId</a:t>
            </a:r>
            <a:r>
              <a:rPr lang="en-US" altLang="zh-CN" dirty="0"/>
              <a:t>, Reference </a:t>
            </a:r>
            <a:r>
              <a:rPr lang="en-US" altLang="zh-CN" dirty="0" err="1"/>
              <a:t>referenceToTag</a:t>
            </a:r>
            <a:r>
              <a:rPr lang="en-US" altLang="zh-CN" dirty="0"/>
              <a:t>, bool </a:t>
            </a:r>
            <a:r>
              <a:rPr lang="en-US" altLang="zh-CN" dirty="0" err="1"/>
              <a:t>addLeader</a:t>
            </a:r>
            <a:r>
              <a:rPr lang="en-US" altLang="zh-CN" dirty="0"/>
              <a:t>, </a:t>
            </a:r>
            <a:r>
              <a:rPr lang="en-US" altLang="zh-CN" dirty="0" err="1"/>
              <a:t>TagOrientation</a:t>
            </a:r>
            <a:r>
              <a:rPr lang="en-US" altLang="zh-CN" dirty="0"/>
              <a:t> </a:t>
            </a:r>
            <a:r>
              <a:rPr lang="en-US" altLang="zh-CN" dirty="0" err="1"/>
              <a:t>tagOrientation</a:t>
            </a:r>
            <a:r>
              <a:rPr lang="en-US" altLang="zh-CN" dirty="0"/>
              <a:t>, XYZ </a:t>
            </a:r>
            <a:r>
              <a:rPr lang="en-US" altLang="zh-CN" dirty="0" err="1"/>
              <a:t>pnt</a:t>
            </a:r>
            <a:r>
              <a:rPr lang="en-US" altLang="zh-CN" dirty="0"/>
              <a:t> );</a:t>
            </a:r>
          </a:p>
          <a:p>
            <a:pPr eaLnBrk="1" hangingPunct="1"/>
            <a:endParaRPr lang="en-US" altLang="zh-CN" b="1" dirty="0"/>
          </a:p>
          <a:p>
            <a:pPr eaLnBrk="1" hangingPunct="1"/>
            <a:r>
              <a:rPr lang="en-US" altLang="zh-CN" b="1" dirty="0"/>
              <a:t>Parameters</a:t>
            </a:r>
          </a:p>
          <a:p>
            <a:pPr eaLnBrk="1" hangingPunct="1"/>
            <a:r>
              <a:rPr lang="en-US" sz="1200" b="0" i="1" kern="1200" dirty="0">
                <a:solidFill>
                  <a:schemeClr val="tx1"/>
                </a:solidFill>
                <a:effectLst/>
                <a:latin typeface="Arial" charset="0"/>
                <a:ea typeface="+mn-ea"/>
                <a:cs typeface="+mn-cs"/>
              </a:rPr>
              <a:t>Document</a:t>
            </a:r>
          </a:p>
          <a:p>
            <a:pPr eaLnBrk="1" hangingPunct="1"/>
            <a:r>
              <a:rPr lang="en-US" dirty="0"/>
              <a:t>Type: </a:t>
            </a:r>
            <a:r>
              <a:rPr lang="en-US" sz="1200" u="none" strike="noStrike" kern="1200" dirty="0" err="1">
                <a:solidFill>
                  <a:schemeClr val="tx1"/>
                </a:solidFill>
                <a:effectLst/>
                <a:latin typeface="Arial" charset="0"/>
                <a:ea typeface="+mn-ea"/>
                <a:cs typeface="+mn-cs"/>
                <a:hlinkClick r:id="rId3"/>
              </a:rPr>
              <a:t>Autodesk.Revit.DB</a:t>
            </a:r>
            <a:r>
              <a:rPr lang="en-US" sz="1200" u="none" strike="noStrike" kern="1200" dirty="0">
                <a:solidFill>
                  <a:schemeClr val="tx1"/>
                </a:solidFill>
                <a:effectLst/>
                <a:latin typeface="Arial" charset="0"/>
                <a:ea typeface="+mn-ea"/>
                <a:cs typeface="+mn-cs"/>
                <a:hlinkClick r:id="rId3"/>
              </a:rPr>
              <a:t> Document</a:t>
            </a:r>
            <a:br>
              <a:rPr lang="en-US" dirty="0"/>
            </a:br>
            <a:r>
              <a:rPr lang="en-US" dirty="0"/>
              <a:t>The document to which the tag will be added.</a:t>
            </a:r>
          </a:p>
          <a:p>
            <a:pPr eaLnBrk="1" hangingPunct="1"/>
            <a:endParaRPr lang="en-US" sz="1200" b="0" i="1" kern="1200" dirty="0">
              <a:solidFill>
                <a:schemeClr val="tx1"/>
              </a:solidFill>
              <a:effectLst/>
              <a:latin typeface="Arial" charset="0"/>
              <a:ea typeface="+mn-ea"/>
              <a:cs typeface="+mn-cs"/>
            </a:endParaRPr>
          </a:p>
          <a:p>
            <a:pPr eaLnBrk="1" hangingPunct="1"/>
            <a:r>
              <a:rPr lang="en-US" sz="1200" b="0" i="1" kern="1200" dirty="0" err="1">
                <a:solidFill>
                  <a:schemeClr val="tx1"/>
                </a:solidFill>
                <a:effectLst/>
                <a:latin typeface="Arial" charset="0"/>
                <a:ea typeface="+mn-ea"/>
                <a:cs typeface="+mn-cs"/>
              </a:rPr>
              <a:t>symId</a:t>
            </a:r>
            <a:endParaRPr lang="en-US" sz="1200" b="0" i="1" kern="1200" dirty="0">
              <a:solidFill>
                <a:schemeClr val="tx1"/>
              </a:solidFill>
              <a:effectLst/>
              <a:latin typeface="Arial" charset="0"/>
              <a:ea typeface="+mn-ea"/>
              <a:cs typeface="+mn-cs"/>
            </a:endParaRPr>
          </a:p>
          <a:p>
            <a:pPr eaLnBrk="1" hangingPunct="1"/>
            <a:r>
              <a:rPr lang="en-US" dirty="0"/>
              <a:t>Type: </a:t>
            </a:r>
            <a:r>
              <a:rPr lang="en-US" sz="1200" u="none" strike="noStrike" kern="1200" dirty="0" err="1">
                <a:solidFill>
                  <a:schemeClr val="tx1"/>
                </a:solidFill>
                <a:effectLst/>
                <a:latin typeface="Arial" charset="0"/>
                <a:ea typeface="+mn-ea"/>
                <a:cs typeface="+mn-cs"/>
                <a:hlinkClick r:id="rId4"/>
              </a:rPr>
              <a:t>Autodesk.Revit.DB</a:t>
            </a:r>
            <a:r>
              <a:rPr lang="en-US" sz="1200" u="none" strike="noStrike" kern="1200" dirty="0">
                <a:solidFill>
                  <a:schemeClr val="tx1"/>
                </a:solidFill>
                <a:effectLst/>
                <a:latin typeface="Arial" charset="0"/>
                <a:ea typeface="+mn-ea"/>
                <a:cs typeface="+mn-cs"/>
                <a:hlinkClick r:id="rId4"/>
              </a:rPr>
              <a:t> </a:t>
            </a:r>
            <a:r>
              <a:rPr lang="en-US" sz="1200" u="none" strike="noStrike" kern="1200" dirty="0" err="1">
                <a:solidFill>
                  <a:schemeClr val="tx1"/>
                </a:solidFill>
                <a:effectLst/>
                <a:latin typeface="Arial" charset="0"/>
                <a:ea typeface="+mn-ea"/>
                <a:cs typeface="+mn-cs"/>
                <a:hlinkClick r:id="rId4"/>
              </a:rPr>
              <a:t>ElementId</a:t>
            </a:r>
            <a:br>
              <a:rPr lang="en-US" dirty="0"/>
            </a:br>
            <a:r>
              <a:rPr lang="en-US" dirty="0"/>
              <a:t>The id for the </a:t>
            </a:r>
            <a:r>
              <a:rPr lang="en-US" dirty="0" err="1"/>
              <a:t>FamilySymbol</a:t>
            </a:r>
            <a:r>
              <a:rPr lang="en-US" dirty="0"/>
              <a:t> which determines the tag's type.</a:t>
            </a:r>
          </a:p>
          <a:p>
            <a:pPr eaLnBrk="1" hangingPunct="1"/>
            <a:endParaRPr lang="en-US" sz="1200" b="0" i="1" kern="1200" dirty="0">
              <a:solidFill>
                <a:schemeClr val="tx1"/>
              </a:solidFill>
              <a:effectLst/>
              <a:latin typeface="Arial" charset="0"/>
              <a:ea typeface="+mn-ea"/>
              <a:cs typeface="+mn-cs"/>
            </a:endParaRPr>
          </a:p>
          <a:p>
            <a:pPr eaLnBrk="1" hangingPunct="1"/>
            <a:r>
              <a:rPr lang="en-US" sz="1200" b="0" i="1" kern="1200" dirty="0" err="1">
                <a:solidFill>
                  <a:schemeClr val="tx1"/>
                </a:solidFill>
                <a:effectLst/>
                <a:latin typeface="Arial" charset="0"/>
                <a:ea typeface="+mn-ea"/>
                <a:cs typeface="+mn-cs"/>
              </a:rPr>
              <a:t>ownerDBViewId</a:t>
            </a:r>
            <a:endParaRPr lang="en-US" sz="1200" b="0" i="1" kern="1200" dirty="0">
              <a:solidFill>
                <a:schemeClr val="tx1"/>
              </a:solidFill>
              <a:effectLst/>
              <a:latin typeface="Arial" charset="0"/>
              <a:ea typeface="+mn-ea"/>
              <a:cs typeface="+mn-cs"/>
            </a:endParaRPr>
          </a:p>
          <a:p>
            <a:pPr eaLnBrk="1" hangingPunct="1"/>
            <a:r>
              <a:rPr lang="en-US" dirty="0"/>
              <a:t>Type: </a:t>
            </a:r>
            <a:r>
              <a:rPr lang="en-US" sz="1200" u="none" strike="noStrike" kern="1200" dirty="0" err="1">
                <a:solidFill>
                  <a:schemeClr val="tx1"/>
                </a:solidFill>
                <a:effectLst/>
                <a:latin typeface="Arial" charset="0"/>
                <a:ea typeface="+mn-ea"/>
                <a:cs typeface="+mn-cs"/>
                <a:hlinkClick r:id="rId4"/>
              </a:rPr>
              <a:t>Autodesk.Revit.DB</a:t>
            </a:r>
            <a:r>
              <a:rPr lang="en-US" sz="1200" u="none" strike="noStrike" kern="1200" dirty="0">
                <a:solidFill>
                  <a:schemeClr val="tx1"/>
                </a:solidFill>
                <a:effectLst/>
                <a:latin typeface="Arial" charset="0"/>
                <a:ea typeface="+mn-ea"/>
                <a:cs typeface="+mn-cs"/>
                <a:hlinkClick r:id="rId4"/>
              </a:rPr>
              <a:t> </a:t>
            </a:r>
            <a:r>
              <a:rPr lang="en-US" sz="1200" u="none" strike="noStrike" kern="1200" dirty="0" err="1">
                <a:solidFill>
                  <a:schemeClr val="tx1"/>
                </a:solidFill>
                <a:effectLst/>
                <a:latin typeface="Arial" charset="0"/>
                <a:ea typeface="+mn-ea"/>
                <a:cs typeface="+mn-cs"/>
                <a:hlinkClick r:id="rId4"/>
              </a:rPr>
              <a:t>ElementId</a:t>
            </a:r>
            <a:br>
              <a:rPr lang="en-US" dirty="0"/>
            </a:br>
            <a:r>
              <a:rPr lang="en-US" dirty="0"/>
              <a:t>The view in which the tag will be visible.</a:t>
            </a:r>
          </a:p>
          <a:p>
            <a:pPr eaLnBrk="1" hangingPunct="1"/>
            <a:endParaRPr lang="en-US" sz="1200" b="0" i="1" kern="1200" dirty="0">
              <a:solidFill>
                <a:schemeClr val="tx1"/>
              </a:solidFill>
              <a:effectLst/>
              <a:latin typeface="Arial" charset="0"/>
              <a:ea typeface="+mn-ea"/>
              <a:cs typeface="+mn-cs"/>
            </a:endParaRPr>
          </a:p>
          <a:p>
            <a:pPr eaLnBrk="1" hangingPunct="1"/>
            <a:r>
              <a:rPr lang="en-US" sz="1200" b="0" i="1" kern="1200" dirty="0" err="1">
                <a:solidFill>
                  <a:schemeClr val="tx1"/>
                </a:solidFill>
                <a:effectLst/>
                <a:latin typeface="Arial" charset="0"/>
                <a:ea typeface="+mn-ea"/>
                <a:cs typeface="+mn-cs"/>
              </a:rPr>
              <a:t>referenceToTag</a:t>
            </a:r>
            <a:endParaRPr lang="en-US" sz="1200" b="0" i="1" kern="1200" dirty="0">
              <a:solidFill>
                <a:schemeClr val="tx1"/>
              </a:solidFill>
              <a:effectLst/>
              <a:latin typeface="Arial" charset="0"/>
              <a:ea typeface="+mn-ea"/>
              <a:cs typeface="+mn-cs"/>
            </a:endParaRPr>
          </a:p>
          <a:p>
            <a:pPr eaLnBrk="1" hangingPunct="1"/>
            <a:r>
              <a:rPr lang="en-US" dirty="0"/>
              <a:t>Type: </a:t>
            </a:r>
            <a:r>
              <a:rPr lang="en-US" sz="1200" u="none" strike="noStrike" kern="1200" dirty="0" err="1">
                <a:solidFill>
                  <a:schemeClr val="tx1"/>
                </a:solidFill>
                <a:effectLst/>
                <a:latin typeface="Arial" charset="0"/>
                <a:ea typeface="+mn-ea"/>
                <a:cs typeface="+mn-cs"/>
                <a:hlinkClick r:id="rId5"/>
              </a:rPr>
              <a:t>Autodesk.Revit.DB</a:t>
            </a:r>
            <a:r>
              <a:rPr lang="en-US" sz="1200" u="none" strike="noStrike" kern="1200" dirty="0">
                <a:solidFill>
                  <a:schemeClr val="tx1"/>
                </a:solidFill>
                <a:effectLst/>
                <a:latin typeface="Arial" charset="0"/>
                <a:ea typeface="+mn-ea"/>
                <a:cs typeface="+mn-cs"/>
                <a:hlinkClick r:id="rId5"/>
              </a:rPr>
              <a:t> Reference</a:t>
            </a:r>
            <a:br>
              <a:rPr lang="en-US" dirty="0"/>
            </a:br>
            <a:r>
              <a:rPr lang="en-US" dirty="0"/>
              <a:t>The host reference of the tag.</a:t>
            </a:r>
          </a:p>
          <a:p>
            <a:pPr eaLnBrk="1" hangingPunct="1"/>
            <a:r>
              <a:rPr lang="en-US" dirty="0"/>
              <a:t> The reference can be to an element or </a:t>
            </a:r>
            <a:r>
              <a:rPr lang="en-US" dirty="0" err="1"/>
              <a:t>subelement</a:t>
            </a:r>
            <a:r>
              <a:rPr lang="en-US" dirty="0"/>
              <a:t> in a local or linked document.</a:t>
            </a:r>
          </a:p>
          <a:p>
            <a:pPr eaLnBrk="1" hangingPunct="1"/>
            <a:endParaRPr lang="en-US" sz="1200" b="0" i="1" kern="1200" dirty="0">
              <a:solidFill>
                <a:schemeClr val="tx1"/>
              </a:solidFill>
              <a:effectLst/>
              <a:latin typeface="Arial" charset="0"/>
              <a:ea typeface="+mn-ea"/>
              <a:cs typeface="+mn-cs"/>
            </a:endParaRPr>
          </a:p>
          <a:p>
            <a:pPr eaLnBrk="1" hangingPunct="1"/>
            <a:r>
              <a:rPr lang="en-US" sz="1200" b="0" i="1" kern="1200" dirty="0" err="1">
                <a:solidFill>
                  <a:schemeClr val="tx1"/>
                </a:solidFill>
                <a:effectLst/>
                <a:latin typeface="Arial" charset="0"/>
                <a:ea typeface="+mn-ea"/>
                <a:cs typeface="+mn-cs"/>
              </a:rPr>
              <a:t>addLeader</a:t>
            </a:r>
            <a:endParaRPr lang="en-US" sz="1200" b="0" i="1" kern="1200" dirty="0">
              <a:solidFill>
                <a:schemeClr val="tx1"/>
              </a:solidFill>
              <a:effectLst/>
              <a:latin typeface="Arial" charset="0"/>
              <a:ea typeface="+mn-ea"/>
              <a:cs typeface="+mn-cs"/>
            </a:endParaRPr>
          </a:p>
          <a:p>
            <a:pPr eaLnBrk="1" hangingPunct="1"/>
            <a:r>
              <a:rPr lang="en-US" dirty="0"/>
              <a:t>Type: </a:t>
            </a:r>
            <a:r>
              <a:rPr lang="en-US" sz="1200" u="none" strike="noStrike" kern="1200" dirty="0">
                <a:solidFill>
                  <a:schemeClr val="tx1"/>
                </a:solidFill>
                <a:effectLst/>
                <a:latin typeface="Arial" charset="0"/>
                <a:ea typeface="+mn-ea"/>
                <a:cs typeface="+mn-cs"/>
                <a:hlinkClick r:id="rId6"/>
              </a:rPr>
              <a:t>System Boolean</a:t>
            </a:r>
            <a:br>
              <a:rPr lang="en-US" dirty="0"/>
            </a:br>
            <a:r>
              <a:rPr lang="en-US" dirty="0"/>
              <a:t>When true, the tag will be created with a straight leader with an attached end.</a:t>
            </a:r>
          </a:p>
          <a:p>
            <a:pPr eaLnBrk="1" hangingPunct="1"/>
            <a:endParaRPr lang="en-US" sz="1200" b="0" i="1" kern="1200" dirty="0">
              <a:solidFill>
                <a:schemeClr val="tx1"/>
              </a:solidFill>
              <a:effectLst/>
              <a:latin typeface="Arial" charset="0"/>
              <a:ea typeface="+mn-ea"/>
              <a:cs typeface="+mn-cs"/>
            </a:endParaRPr>
          </a:p>
          <a:p>
            <a:pPr eaLnBrk="1" hangingPunct="1"/>
            <a:r>
              <a:rPr lang="en-US" sz="1200" b="0" i="1" kern="1200" dirty="0" err="1">
                <a:solidFill>
                  <a:schemeClr val="tx1"/>
                </a:solidFill>
                <a:effectLst/>
                <a:latin typeface="Arial" charset="0"/>
                <a:ea typeface="+mn-ea"/>
                <a:cs typeface="+mn-cs"/>
              </a:rPr>
              <a:t>tagOrientation</a:t>
            </a:r>
            <a:endParaRPr lang="en-US" sz="1200" b="0" i="1" kern="1200" dirty="0">
              <a:solidFill>
                <a:schemeClr val="tx1"/>
              </a:solidFill>
              <a:effectLst/>
              <a:latin typeface="Arial" charset="0"/>
              <a:ea typeface="+mn-ea"/>
              <a:cs typeface="+mn-cs"/>
            </a:endParaRPr>
          </a:p>
          <a:p>
            <a:pPr eaLnBrk="1" hangingPunct="1"/>
            <a:r>
              <a:rPr lang="en-US" dirty="0"/>
              <a:t>Type: </a:t>
            </a:r>
            <a:r>
              <a:rPr lang="en-US" sz="1200" u="none" strike="noStrike" kern="1200" dirty="0" err="1">
                <a:solidFill>
                  <a:schemeClr val="tx1"/>
                </a:solidFill>
                <a:effectLst/>
                <a:latin typeface="Arial" charset="0"/>
                <a:ea typeface="+mn-ea"/>
                <a:cs typeface="+mn-cs"/>
                <a:hlinkClick r:id="rId7"/>
              </a:rPr>
              <a:t>Autodesk.Revit.DB</a:t>
            </a:r>
            <a:r>
              <a:rPr lang="en-US" sz="1200" u="none" strike="noStrike" kern="1200" dirty="0">
                <a:solidFill>
                  <a:schemeClr val="tx1"/>
                </a:solidFill>
                <a:effectLst/>
                <a:latin typeface="Arial" charset="0"/>
                <a:ea typeface="+mn-ea"/>
                <a:cs typeface="+mn-cs"/>
                <a:hlinkClick r:id="rId7"/>
              </a:rPr>
              <a:t> </a:t>
            </a:r>
            <a:r>
              <a:rPr lang="en-US" sz="1200" u="none" strike="noStrike" kern="1200" dirty="0" err="1">
                <a:solidFill>
                  <a:schemeClr val="tx1"/>
                </a:solidFill>
                <a:effectLst/>
                <a:latin typeface="Arial" charset="0"/>
                <a:ea typeface="+mn-ea"/>
                <a:cs typeface="+mn-cs"/>
                <a:hlinkClick r:id="rId7"/>
              </a:rPr>
              <a:t>TagOrientation</a:t>
            </a:r>
            <a:br>
              <a:rPr lang="en-US" dirty="0"/>
            </a:br>
            <a:r>
              <a:rPr lang="en-US" dirty="0"/>
              <a:t>The orientation of the tag's head.</a:t>
            </a:r>
          </a:p>
          <a:p>
            <a:pPr eaLnBrk="1" hangingPunct="1"/>
            <a:endParaRPr lang="en-US" sz="1200" b="0" i="1" kern="1200" dirty="0">
              <a:solidFill>
                <a:schemeClr val="tx1"/>
              </a:solidFill>
              <a:effectLst/>
              <a:latin typeface="Arial" charset="0"/>
              <a:ea typeface="+mn-ea"/>
              <a:cs typeface="+mn-cs"/>
            </a:endParaRPr>
          </a:p>
          <a:p>
            <a:pPr eaLnBrk="1" hangingPunct="1"/>
            <a:r>
              <a:rPr lang="en-US" sz="1200" b="0" i="1" kern="1200" dirty="0" err="1">
                <a:solidFill>
                  <a:schemeClr val="tx1"/>
                </a:solidFill>
                <a:effectLst/>
                <a:latin typeface="Arial" charset="0"/>
                <a:ea typeface="+mn-ea"/>
                <a:cs typeface="+mn-cs"/>
              </a:rPr>
              <a:t>Pnt</a:t>
            </a:r>
            <a:endParaRPr lang="en-US" sz="1200" b="0" i="1" kern="1200" dirty="0">
              <a:solidFill>
                <a:schemeClr val="tx1"/>
              </a:solidFill>
              <a:effectLst/>
              <a:latin typeface="Arial" charset="0"/>
              <a:ea typeface="+mn-ea"/>
              <a:cs typeface="+mn-cs"/>
            </a:endParaRPr>
          </a:p>
          <a:p>
            <a:pPr eaLnBrk="1" hangingPunct="1"/>
            <a:r>
              <a:rPr lang="en-US" dirty="0"/>
              <a:t>Type: </a:t>
            </a:r>
            <a:r>
              <a:rPr lang="en-US" sz="1200" u="none" strike="noStrike" kern="1200" dirty="0" err="1">
                <a:solidFill>
                  <a:schemeClr val="tx1"/>
                </a:solidFill>
                <a:effectLst/>
                <a:latin typeface="Arial" charset="0"/>
                <a:ea typeface="+mn-ea"/>
                <a:cs typeface="+mn-cs"/>
                <a:hlinkClick r:id="rId8"/>
              </a:rPr>
              <a:t>Autodesk.Revit.DB</a:t>
            </a:r>
            <a:r>
              <a:rPr lang="en-US" sz="1200" u="none" strike="noStrike" kern="1200" dirty="0">
                <a:solidFill>
                  <a:schemeClr val="tx1"/>
                </a:solidFill>
                <a:effectLst/>
                <a:latin typeface="Arial" charset="0"/>
                <a:ea typeface="+mn-ea"/>
                <a:cs typeface="+mn-cs"/>
                <a:hlinkClick r:id="rId8"/>
              </a:rPr>
              <a:t> XYZ</a:t>
            </a:r>
            <a:br>
              <a:rPr lang="en-US" dirty="0"/>
            </a:br>
            <a:r>
              <a:rPr lang="en-US" dirty="0"/>
              <a:t>For tags without leaders, this point is the position of the tag head. For tags with leaders, this point is the end point of the leader, and a leader of default length will be created from this point to the tag head.</a:t>
            </a:r>
            <a:endParaRPr lang="en-US" altLang="zh-CN"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D44BAE7-68D6-4057-8FC6-76713CC52B74}" type="slidenum">
              <a:rPr lang="en-US"/>
              <a:pPr/>
              <a:t>108</a:t>
            </a:fld>
            <a:endParaRPr lang="en-US"/>
          </a:p>
        </p:txBody>
      </p:sp>
      <p:sp>
        <p:nvSpPr>
          <p:cNvPr id="54275" name="Rectangle 2"/>
          <p:cNvSpPr>
            <a:spLocks noGrp="1" noRot="1" noChangeAspect="1" noChangeArrowheads="1" noTextEdit="1"/>
          </p:cNvSpPr>
          <p:nvPr>
            <p:ph type="sldImg"/>
          </p:nvPr>
        </p:nvSpPr>
        <p:spPr>
          <a:xfrm>
            <a:off x="1716088" y="692150"/>
            <a:ext cx="3597275" cy="2698750"/>
          </a:xfrm>
          <a:ln/>
        </p:spPr>
      </p:sp>
      <p:sp>
        <p:nvSpPr>
          <p:cNvPr id="54276" name="Rectangle 3"/>
          <p:cNvSpPr>
            <a:spLocks noGrp="1" noChangeArrowheads="1"/>
          </p:cNvSpPr>
          <p:nvPr>
            <p:ph type="body" idx="1"/>
          </p:nvPr>
        </p:nvSpPr>
        <p:spPr>
          <a:noFill/>
          <a:ln/>
        </p:spPr>
        <p:txBody>
          <a:bodyPr/>
          <a:lstStyle/>
          <a:p>
            <a:pPr eaLnBrk="1" hangingPunct="1"/>
            <a:r>
              <a:rPr lang="en-US" dirty="0"/>
              <a:t>public </a:t>
            </a:r>
            <a:r>
              <a:rPr lang="en-US" dirty="0" err="1"/>
              <a:t>TextNote.Create</a:t>
            </a:r>
            <a:r>
              <a:rPr lang="en-US" dirty="0"/>
              <a:t>( Document </a:t>
            </a:r>
            <a:r>
              <a:rPr lang="en-US" dirty="0" err="1"/>
              <a:t>document</a:t>
            </a:r>
            <a:r>
              <a:rPr lang="en-US" dirty="0"/>
              <a:t>, </a:t>
            </a:r>
            <a:r>
              <a:rPr lang="en-US" dirty="0" err="1"/>
              <a:t>ElementId</a:t>
            </a:r>
            <a:r>
              <a:rPr lang="en-US" dirty="0"/>
              <a:t> </a:t>
            </a:r>
            <a:r>
              <a:rPr lang="en-US" dirty="0" err="1"/>
              <a:t>viewId</a:t>
            </a:r>
            <a:r>
              <a:rPr lang="en-US" dirty="0"/>
              <a:t>, XYZ position, double width, string text, </a:t>
            </a:r>
            <a:r>
              <a:rPr lang="en-US" dirty="0" err="1"/>
              <a:t>TextNoteOptions</a:t>
            </a:r>
            <a:r>
              <a:rPr lang="en-US" dirty="0"/>
              <a:t> options )</a:t>
            </a:r>
            <a:endParaRPr lang="en-US" b="1" dirty="0"/>
          </a:p>
          <a:p>
            <a:pPr eaLnBrk="1" hangingPunct="1"/>
            <a:r>
              <a:rPr lang="en-US" b="1" dirty="0"/>
              <a:t>Parameters</a:t>
            </a:r>
          </a:p>
          <a:p>
            <a:r>
              <a:rPr lang="en-US" sz="1200" b="0" i="1" kern="1200" dirty="0">
                <a:solidFill>
                  <a:schemeClr val="tx1"/>
                </a:solidFill>
                <a:effectLst/>
                <a:latin typeface="Arial" charset="0"/>
                <a:ea typeface="+mn-ea"/>
                <a:cs typeface="+mn-cs"/>
              </a:rPr>
              <a:t>Document</a:t>
            </a:r>
          </a:p>
          <a:p>
            <a:r>
              <a:rPr lang="en-US" dirty="0"/>
              <a:t>Type: </a:t>
            </a:r>
            <a:r>
              <a:rPr lang="en-US" sz="1200" u="none" strike="noStrike" kern="1200" dirty="0" err="1">
                <a:solidFill>
                  <a:schemeClr val="tx1"/>
                </a:solidFill>
                <a:effectLst/>
                <a:latin typeface="Arial" charset="0"/>
                <a:ea typeface="+mn-ea"/>
                <a:cs typeface="+mn-cs"/>
                <a:hlinkClick r:id="rId3"/>
              </a:rPr>
              <a:t>Autodesk.Revit.DB</a:t>
            </a:r>
            <a:r>
              <a:rPr lang="en-US" sz="1200" u="none" strike="noStrike" kern="1200" dirty="0">
                <a:solidFill>
                  <a:schemeClr val="tx1"/>
                </a:solidFill>
                <a:effectLst/>
                <a:latin typeface="Arial" charset="0"/>
                <a:ea typeface="+mn-ea"/>
                <a:cs typeface="+mn-cs"/>
                <a:hlinkClick r:id="rId3"/>
              </a:rPr>
              <a:t> Document</a:t>
            </a:r>
            <a:br>
              <a:rPr lang="en-US" dirty="0"/>
            </a:br>
            <a:r>
              <a:rPr lang="en-US" dirty="0"/>
              <a:t>A valid Revit document that is currently modifiable (i.e. with an open transaction).</a:t>
            </a:r>
          </a:p>
          <a:p>
            <a:endParaRPr lang="en-US" sz="1200" b="0" i="1" kern="1200" dirty="0">
              <a:solidFill>
                <a:schemeClr val="tx1"/>
              </a:solidFill>
              <a:effectLst/>
              <a:latin typeface="Arial" charset="0"/>
              <a:ea typeface="+mn-ea"/>
              <a:cs typeface="+mn-cs"/>
            </a:endParaRPr>
          </a:p>
          <a:p>
            <a:r>
              <a:rPr lang="en-US" sz="1200" b="0" i="1" kern="1200" dirty="0" err="1">
                <a:solidFill>
                  <a:schemeClr val="tx1"/>
                </a:solidFill>
                <a:effectLst/>
                <a:latin typeface="Arial" charset="0"/>
                <a:ea typeface="+mn-ea"/>
                <a:cs typeface="+mn-cs"/>
              </a:rPr>
              <a:t>viewId</a:t>
            </a:r>
            <a:endParaRPr lang="en-US" sz="1200" b="0" i="1" kern="1200" dirty="0">
              <a:solidFill>
                <a:schemeClr val="tx1"/>
              </a:solidFill>
              <a:effectLst/>
              <a:latin typeface="Arial" charset="0"/>
              <a:ea typeface="+mn-ea"/>
              <a:cs typeface="+mn-cs"/>
            </a:endParaRPr>
          </a:p>
          <a:p>
            <a:r>
              <a:rPr lang="en-US" dirty="0"/>
              <a:t>Type: </a:t>
            </a:r>
            <a:r>
              <a:rPr lang="en-US" sz="1200" u="none" strike="noStrike" kern="1200" dirty="0" err="1">
                <a:solidFill>
                  <a:schemeClr val="tx1"/>
                </a:solidFill>
                <a:effectLst/>
                <a:latin typeface="Arial" charset="0"/>
                <a:ea typeface="+mn-ea"/>
                <a:cs typeface="+mn-cs"/>
                <a:hlinkClick r:id="rId4"/>
              </a:rPr>
              <a:t>Autodesk.Revit.DB</a:t>
            </a:r>
            <a:r>
              <a:rPr lang="en-US" sz="1200" u="none" strike="noStrike" kern="1200" dirty="0">
                <a:solidFill>
                  <a:schemeClr val="tx1"/>
                </a:solidFill>
                <a:effectLst/>
                <a:latin typeface="Arial" charset="0"/>
                <a:ea typeface="+mn-ea"/>
                <a:cs typeface="+mn-cs"/>
                <a:hlinkClick r:id="rId4"/>
              </a:rPr>
              <a:t> </a:t>
            </a:r>
            <a:r>
              <a:rPr lang="en-US" sz="1200" u="none" strike="noStrike" kern="1200" dirty="0" err="1">
                <a:solidFill>
                  <a:schemeClr val="tx1"/>
                </a:solidFill>
                <a:effectLst/>
                <a:latin typeface="Arial" charset="0"/>
                <a:ea typeface="+mn-ea"/>
                <a:cs typeface="+mn-cs"/>
                <a:hlinkClick r:id="rId4"/>
              </a:rPr>
              <a:t>ElementId</a:t>
            </a:r>
            <a:br>
              <a:rPr lang="en-US" dirty="0"/>
            </a:br>
            <a:r>
              <a:rPr lang="en-US" dirty="0"/>
              <a:t>Id of the graphic view in which the note is to be created.</a:t>
            </a:r>
          </a:p>
          <a:p>
            <a:endParaRPr lang="en-US" sz="1200" b="0" i="1" kern="1200" dirty="0">
              <a:solidFill>
                <a:schemeClr val="tx1"/>
              </a:solidFill>
              <a:effectLst/>
              <a:latin typeface="Arial" charset="0"/>
              <a:ea typeface="+mn-ea"/>
              <a:cs typeface="+mn-cs"/>
            </a:endParaRPr>
          </a:p>
          <a:p>
            <a:r>
              <a:rPr lang="en-US" sz="1200" b="0" i="1" kern="1200" dirty="0">
                <a:solidFill>
                  <a:schemeClr val="tx1"/>
                </a:solidFill>
                <a:effectLst/>
                <a:latin typeface="Arial" charset="0"/>
                <a:ea typeface="+mn-ea"/>
                <a:cs typeface="+mn-cs"/>
              </a:rPr>
              <a:t>Position</a:t>
            </a:r>
          </a:p>
          <a:p>
            <a:r>
              <a:rPr lang="en-US" dirty="0"/>
              <a:t>Type: </a:t>
            </a:r>
            <a:r>
              <a:rPr lang="en-US" sz="1200" u="none" strike="noStrike" kern="1200" dirty="0" err="1">
                <a:solidFill>
                  <a:schemeClr val="tx1"/>
                </a:solidFill>
                <a:effectLst/>
                <a:latin typeface="Arial" charset="0"/>
                <a:ea typeface="+mn-ea"/>
                <a:cs typeface="+mn-cs"/>
                <a:hlinkClick r:id="rId5"/>
              </a:rPr>
              <a:t>Autodesk.Revit.DB</a:t>
            </a:r>
            <a:r>
              <a:rPr lang="en-US" sz="1200" u="none" strike="noStrike" kern="1200" dirty="0">
                <a:solidFill>
                  <a:schemeClr val="tx1"/>
                </a:solidFill>
                <a:effectLst/>
                <a:latin typeface="Arial" charset="0"/>
                <a:ea typeface="+mn-ea"/>
                <a:cs typeface="+mn-cs"/>
                <a:hlinkClick r:id="rId5"/>
              </a:rPr>
              <a:t> XYZ</a:t>
            </a:r>
            <a:br>
              <a:rPr lang="en-US" dirty="0"/>
            </a:br>
            <a:r>
              <a:rPr lang="en-US" dirty="0"/>
              <a:t>A model position of the new </a:t>
            </a:r>
            <a:r>
              <a:rPr lang="en-US" dirty="0" err="1"/>
              <a:t>note.</a:t>
            </a:r>
            <a:r>
              <a:rPr lang="en-US" dirty="0" err="1">
                <a:effectLst/>
              </a:rPr>
              <a:t>Note</a:t>
            </a:r>
            <a:r>
              <a:rPr lang="en-US" dirty="0">
                <a:effectLst/>
              </a:rPr>
              <a:t> that the position's relation to the text's bounding box depends on the requested text alignment (set via the Options argument). It will be the box' top-left corner for a left-aligned text, the top-right corner for a right-aligned text, and middle-top point if the text is to be centered.</a:t>
            </a:r>
          </a:p>
          <a:p>
            <a:endParaRPr lang="en-US" sz="1200" b="0" i="1" kern="1200" dirty="0">
              <a:solidFill>
                <a:schemeClr val="tx1"/>
              </a:solidFill>
              <a:effectLst/>
              <a:latin typeface="Arial" charset="0"/>
              <a:ea typeface="+mn-ea"/>
              <a:cs typeface="+mn-cs"/>
            </a:endParaRPr>
          </a:p>
          <a:p>
            <a:r>
              <a:rPr lang="en-US" sz="1200" b="0" i="1" kern="1200" dirty="0">
                <a:solidFill>
                  <a:schemeClr val="tx1"/>
                </a:solidFill>
                <a:effectLst/>
                <a:latin typeface="Arial" charset="0"/>
                <a:ea typeface="+mn-ea"/>
                <a:cs typeface="+mn-cs"/>
              </a:rPr>
              <a:t>Width</a:t>
            </a:r>
          </a:p>
          <a:p>
            <a:r>
              <a:rPr lang="en-US" dirty="0"/>
              <a:t>Type: </a:t>
            </a:r>
            <a:r>
              <a:rPr lang="en-US" sz="1200" u="none" strike="noStrike" kern="1200" dirty="0">
                <a:solidFill>
                  <a:schemeClr val="tx1"/>
                </a:solidFill>
                <a:effectLst/>
                <a:latin typeface="Arial" charset="0"/>
                <a:ea typeface="+mn-ea"/>
                <a:cs typeface="+mn-cs"/>
                <a:hlinkClick r:id="rId6"/>
              </a:rPr>
              <a:t>System Double</a:t>
            </a:r>
            <a:br>
              <a:rPr lang="en-US" dirty="0"/>
            </a:br>
            <a:r>
              <a:rPr lang="en-US" dirty="0"/>
              <a:t>Width [ft] of the text in paper space (i.e. as it is measured when printed.) If a line of text is longer than the given specified Width, the text will be automatically wrapped. If a </a:t>
            </a:r>
            <a:r>
              <a:rPr lang="en-US" dirty="0" err="1"/>
              <a:t>a</a:t>
            </a:r>
            <a:r>
              <a:rPr lang="en-US" dirty="0"/>
              <a:t> zero Width is supplied then this method will create an unwrapped text note element</a:t>
            </a:r>
          </a:p>
          <a:p>
            <a:endParaRPr lang="en-US" sz="1200" b="0" i="1" kern="1200" dirty="0">
              <a:solidFill>
                <a:schemeClr val="tx1"/>
              </a:solidFill>
              <a:effectLst/>
              <a:latin typeface="Arial" charset="0"/>
              <a:ea typeface="+mn-ea"/>
              <a:cs typeface="+mn-cs"/>
            </a:endParaRPr>
          </a:p>
          <a:p>
            <a:r>
              <a:rPr lang="en-US" sz="1200" b="0" i="1" kern="1200" dirty="0">
                <a:solidFill>
                  <a:schemeClr val="tx1"/>
                </a:solidFill>
                <a:effectLst/>
                <a:latin typeface="Arial" charset="0"/>
                <a:ea typeface="+mn-ea"/>
                <a:cs typeface="+mn-cs"/>
              </a:rPr>
              <a:t>Text</a:t>
            </a:r>
          </a:p>
          <a:p>
            <a:r>
              <a:rPr lang="en-US" dirty="0"/>
              <a:t>Type: </a:t>
            </a:r>
            <a:r>
              <a:rPr lang="en-US" sz="1200" u="none" strike="noStrike" kern="1200" dirty="0">
                <a:solidFill>
                  <a:schemeClr val="tx1"/>
                </a:solidFill>
                <a:effectLst/>
                <a:latin typeface="Arial" charset="0"/>
                <a:ea typeface="+mn-ea"/>
                <a:cs typeface="+mn-cs"/>
                <a:hlinkClick r:id="rId7"/>
              </a:rPr>
              <a:t>System String</a:t>
            </a:r>
            <a:br>
              <a:rPr lang="en-US" dirty="0"/>
            </a:br>
            <a:r>
              <a:rPr lang="en-US" dirty="0"/>
              <a:t>Text to populate the text note with.</a:t>
            </a:r>
          </a:p>
          <a:p>
            <a:endParaRPr lang="en-US" sz="1200" b="0" i="1" kern="1200" dirty="0">
              <a:solidFill>
                <a:schemeClr val="tx1"/>
              </a:solidFill>
              <a:effectLst/>
              <a:latin typeface="Arial" charset="0"/>
              <a:ea typeface="+mn-ea"/>
              <a:cs typeface="+mn-cs"/>
            </a:endParaRPr>
          </a:p>
          <a:p>
            <a:r>
              <a:rPr lang="en-US" sz="1200" b="0" i="1" kern="1200" dirty="0">
                <a:solidFill>
                  <a:schemeClr val="tx1"/>
                </a:solidFill>
                <a:effectLst/>
                <a:latin typeface="Arial" charset="0"/>
                <a:ea typeface="+mn-ea"/>
                <a:cs typeface="+mn-cs"/>
              </a:rPr>
              <a:t>Options</a:t>
            </a:r>
          </a:p>
          <a:p>
            <a:r>
              <a:rPr lang="en-US" dirty="0"/>
              <a:t>Type: </a:t>
            </a:r>
            <a:r>
              <a:rPr lang="en-US" sz="1200" u="none" strike="noStrike" kern="1200" dirty="0" err="1">
                <a:solidFill>
                  <a:schemeClr val="tx1"/>
                </a:solidFill>
                <a:effectLst/>
                <a:latin typeface="Arial" charset="0"/>
                <a:ea typeface="+mn-ea"/>
                <a:cs typeface="+mn-cs"/>
                <a:hlinkClick r:id="rId8"/>
              </a:rPr>
              <a:t>Autodesk.Revit.DB</a:t>
            </a:r>
            <a:r>
              <a:rPr lang="en-US" sz="1200" u="none" strike="noStrike" kern="1200" dirty="0">
                <a:solidFill>
                  <a:schemeClr val="tx1"/>
                </a:solidFill>
                <a:effectLst/>
                <a:latin typeface="Arial" charset="0"/>
                <a:ea typeface="+mn-ea"/>
                <a:cs typeface="+mn-cs"/>
                <a:hlinkClick r:id="rId8"/>
              </a:rPr>
              <a:t> </a:t>
            </a:r>
            <a:r>
              <a:rPr lang="en-US" sz="1200" u="none" strike="noStrike" kern="1200" dirty="0" err="1">
                <a:solidFill>
                  <a:schemeClr val="tx1"/>
                </a:solidFill>
                <a:effectLst/>
                <a:latin typeface="Arial" charset="0"/>
                <a:ea typeface="+mn-ea"/>
                <a:cs typeface="+mn-cs"/>
                <a:hlinkClick r:id="rId8"/>
              </a:rPr>
              <a:t>TextNoteOptions</a:t>
            </a:r>
            <a:br>
              <a:rPr lang="en-US" dirty="0"/>
            </a:br>
            <a:r>
              <a:rPr lang="en-US" dirty="0"/>
              <a:t>Options to control behavior and appearance of the text note.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782" y="142855"/>
            <a:ext cx="8328368" cy="733595"/>
          </a:xfrm>
          <a:prstGeom prst="rect">
            <a:avLst/>
          </a:prstGeom>
        </p:spPr>
        <p:txBody>
          <a:bodyPr lIns="91372" tIns="45685" rIns="91372" bIns="45685"/>
          <a:lstStyle>
            <a:lvl1pPr algn="l">
              <a:defRPr sz="4800" b="0">
                <a:latin typeface="+mj-lt"/>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311782" y="1076259"/>
            <a:ext cx="8339454" cy="5161126"/>
          </a:xfrm>
          <a:prstGeom prst="rect">
            <a:avLst/>
          </a:prstGeom>
        </p:spPr>
        <p:txBody>
          <a:bodyPr lIns="91372" tIns="45685" rIns="91372" bIns="45685"/>
          <a:lstStyle>
            <a:lvl1pPr>
              <a:spcBef>
                <a:spcPts val="600"/>
              </a:spcBef>
              <a:buFont typeface="Arial" pitchFamily="34" charset="0"/>
              <a:buNone/>
              <a:defRPr sz="3600" b="0">
                <a:latin typeface="+mj-lt"/>
                <a:cs typeface="Arial" pitchFamily="34" charset="0"/>
              </a:defRPr>
            </a:lvl1pPr>
            <a:lvl2pPr marL="534790" indent="-266602">
              <a:spcBef>
                <a:spcPts val="600"/>
              </a:spcBef>
              <a:buFont typeface="Wingdings" pitchFamily="2" charset="2"/>
              <a:buChar char="§"/>
              <a:defRPr sz="2400" b="0">
                <a:latin typeface="+mj-lt"/>
                <a:cs typeface="Arial" pitchFamily="34" charset="0"/>
              </a:defRPr>
            </a:lvl2pPr>
            <a:lvl3pPr>
              <a:spcBef>
                <a:spcPts val="600"/>
              </a:spcBef>
              <a:buFont typeface="Wingdings" pitchFamily="2" charset="2"/>
              <a:buChar char="§"/>
              <a:defRPr sz="1600">
                <a:latin typeface="+mj-lt"/>
                <a:cs typeface="Arial" pitchFamily="34" charset="0"/>
              </a:defRPr>
            </a:lvl3pPr>
            <a:lvl4pPr>
              <a:spcBef>
                <a:spcPts val="600"/>
              </a:spcBef>
              <a:buFont typeface="Wingdings" pitchFamily="2" charset="2"/>
              <a:buChar char="§"/>
              <a:defRPr sz="1600">
                <a:latin typeface="+mj-lt"/>
                <a:cs typeface="Arial" pitchFamily="34" charset="0"/>
              </a:defRPr>
            </a:lvl4pPr>
            <a:lvl5pPr>
              <a:spcBef>
                <a:spcPts val="600"/>
              </a:spcBef>
              <a:buFont typeface="Arial" pitchFamily="34" charset="0"/>
              <a:buNone/>
              <a:defRPr sz="1600" b="1">
                <a:latin typeface="Courier New" pitchFamily="49" charset="0"/>
                <a:cs typeface="Courier New"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21571" name="Rectangle 3"/>
          <p:cNvSpPr>
            <a:spLocks noGrp="1" noChangeArrowheads="1"/>
          </p:cNvSpPr>
          <p:nvPr>
            <p:ph type="ctrTitle"/>
          </p:nvPr>
        </p:nvSpPr>
        <p:spPr>
          <a:xfrm>
            <a:off x="319093" y="3016250"/>
            <a:ext cx="5636117" cy="1327150"/>
          </a:xfrm>
          <a:prstGeom prst="rect">
            <a:avLst/>
          </a:prstGeom>
        </p:spPr>
        <p:txBody>
          <a:bodyPr lIns="91372" tIns="45685" rIns="91372" bIns="45685" anchor="t"/>
          <a:lstStyle>
            <a:lvl1pPr algn="l">
              <a:defRPr sz="3600"/>
            </a:lvl1pPr>
          </a:lstStyle>
          <a:p>
            <a:r>
              <a:rPr lang="en-US"/>
              <a:t>Click to edit Master title style</a:t>
            </a:r>
          </a:p>
        </p:txBody>
      </p:sp>
      <p:sp>
        <p:nvSpPr>
          <p:cNvPr id="621572" name="Rectangle 4"/>
          <p:cNvSpPr>
            <a:spLocks noGrp="1" noChangeArrowheads="1"/>
          </p:cNvSpPr>
          <p:nvPr>
            <p:ph type="subTitle" sz="quarter" idx="1"/>
          </p:nvPr>
        </p:nvSpPr>
        <p:spPr>
          <a:xfrm>
            <a:off x="319094" y="4495800"/>
            <a:ext cx="5614195" cy="838200"/>
          </a:xfrm>
          <a:prstGeom prst="rect">
            <a:avLst/>
          </a:prstGeom>
        </p:spPr>
        <p:txBody>
          <a:bodyPr lIns="91372" tIns="45685" rIns="91372" bIns="45685"/>
          <a:lstStyle>
            <a:lvl1pPr marL="0" indent="0">
              <a:lnSpc>
                <a:spcPct val="95000"/>
              </a:lnSpc>
              <a:buNone/>
              <a:defRPr sz="2400" i="1">
                <a:solidFill>
                  <a:schemeClr val="accent1"/>
                </a:solidFill>
              </a:defRPr>
            </a:lvl1pPr>
          </a:lstStyle>
          <a:p>
            <a:r>
              <a:rPr lang="en-US"/>
              <a:t>Click to edit Master subtitle style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19088" y="136528"/>
            <a:ext cx="8139112" cy="6007119"/>
          </a:xfrm>
          <a:prstGeom prst="rect">
            <a:avLst/>
          </a:prstGeom>
        </p:spPr>
        <p:txBody>
          <a:bodyPr lIns="91405" tIns="45703" rIns="91405" bIns="45703"/>
          <a:lstStyle>
            <a:lvl1pPr>
              <a:buNone/>
              <a:defRPr sz="3600"/>
            </a:lvl1pPr>
            <a:lvl2pPr marL="534790" indent="-266602">
              <a:buFont typeface="Wingdings" pitchFamily="2" charset="2"/>
              <a:buChar char="§"/>
              <a:defRPr sz="2400"/>
            </a:lvl2pPr>
            <a:lvl3pPr marL="899780" indent="-276123">
              <a:buFont typeface="Wingdings" pitchFamily="2" charset="2"/>
              <a:buChar char="§"/>
              <a:defRPr sz="2400"/>
            </a:lvl3pPr>
            <a:lvl4pPr marL="1166382" indent="-177734">
              <a:buFont typeface="Wingdings" pitchFamily="2" charset="2"/>
              <a:buChar char="§"/>
              <a:defRPr sz="2400"/>
            </a:lvl4pPr>
            <a:lvl5pPr>
              <a:buNone/>
              <a:defRPr sz="1600" b="1">
                <a:latin typeface="Courier New" pitchFamily="49" charset="0"/>
                <a:cs typeface="Courier New"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Final">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74109" y="5799667"/>
            <a:ext cx="8994889" cy="437645"/>
          </a:xfrm>
          <a:prstGeom prst="rect">
            <a:avLst/>
          </a:prstGeom>
        </p:spPr>
        <p:txBody>
          <a:bodyPr vert="horz" lIns="0" tIns="0" rIns="0" bIns="0" anchor="b" anchorCtr="0"/>
          <a:lstStyle>
            <a:lvl1pPr marL="0" indent="0">
              <a:buNone/>
              <a:defRPr sz="700">
                <a:solidFill>
                  <a:srgbClr val="595959"/>
                </a:solidFill>
              </a:defRPr>
            </a:lvl1p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5616" y="3039682"/>
            <a:ext cx="6485712" cy="1109398"/>
          </a:xfrm>
          <a:prstGeom prst="rect">
            <a:avLst/>
          </a:prstGeom>
        </p:spPr>
      </p:pic>
    </p:spTree>
    <p:extLst>
      <p:ext uri="{BB962C8B-B14F-4D97-AF65-F5344CB8AC3E}">
        <p14:creationId xmlns:p14="http://schemas.microsoft.com/office/powerpoint/2010/main" val="11318184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descr="footer_2014.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6381328"/>
            <a:ext cx="9252520" cy="543674"/>
          </a:xfrm>
          <a:prstGeom prst="rect">
            <a:avLst/>
          </a:prstGeom>
        </p:spPr>
      </p:pic>
      <p:sp>
        <p:nvSpPr>
          <p:cNvPr id="4" name="TextBox 3"/>
          <p:cNvSpPr txBox="1"/>
          <p:nvPr userDrawn="1"/>
        </p:nvSpPr>
        <p:spPr>
          <a:xfrm>
            <a:off x="311782" y="6555766"/>
            <a:ext cx="2451100" cy="230820"/>
          </a:xfrm>
          <a:prstGeom prst="rect">
            <a:avLst/>
          </a:prstGeom>
          <a:noFill/>
        </p:spPr>
        <p:txBody>
          <a:bodyPr wrap="square" lIns="91428" tIns="45714" rIns="91428" bIns="45714" rtlCol="0">
            <a:spAutoFit/>
          </a:bodyPr>
          <a:lstStyle/>
          <a:p>
            <a:pPr algn="l"/>
            <a:r>
              <a:rPr lang="en-GB" sz="900" dirty="0">
                <a:solidFill>
                  <a:schemeClr val="tx1">
                    <a:lumMod val="50000"/>
                    <a:lumOff val="50000"/>
                  </a:schemeClr>
                </a:solidFill>
                <a:latin typeface="+mj-lt"/>
              </a:rPr>
              <a:t>© 2020 Autodesk Inc. </a:t>
            </a:r>
          </a:p>
        </p:txBody>
      </p:sp>
      <p:sp>
        <p:nvSpPr>
          <p:cNvPr id="5" name="TextBox 4"/>
          <p:cNvSpPr txBox="1"/>
          <p:nvPr userDrawn="1"/>
        </p:nvSpPr>
        <p:spPr>
          <a:xfrm>
            <a:off x="3286116" y="6482187"/>
            <a:ext cx="2571768" cy="264924"/>
          </a:xfrm>
          <a:prstGeom prst="rect">
            <a:avLst/>
          </a:prstGeom>
          <a:noFill/>
        </p:spPr>
        <p:txBody>
          <a:bodyPr wrap="square" lIns="64242" tIns="32121" rIns="64242" bIns="32121" rtlCol="0">
            <a:spAutoFit/>
          </a:bodyPr>
          <a:lstStyle/>
          <a:p>
            <a:pPr algn="ctr"/>
            <a:r>
              <a:rPr lang="sv-SE" sz="1300" dirty="0" err="1">
                <a:solidFill>
                  <a:schemeClr val="tx1">
                    <a:lumMod val="50000"/>
                    <a:lumOff val="50000"/>
                  </a:schemeClr>
                </a:solidFill>
                <a:latin typeface="+mj-lt"/>
              </a:rPr>
              <a:t>Revit</a:t>
            </a:r>
            <a:r>
              <a:rPr lang="sv-SE" sz="1300" dirty="0">
                <a:solidFill>
                  <a:schemeClr val="tx1">
                    <a:lumMod val="50000"/>
                    <a:lumOff val="50000"/>
                  </a:schemeClr>
                </a:solidFill>
                <a:latin typeface="+mj-lt"/>
              </a:rPr>
              <a:t> </a:t>
            </a:r>
            <a:r>
              <a:rPr lang="sv-SE" sz="1300" dirty="0" err="1">
                <a:solidFill>
                  <a:schemeClr val="tx1">
                    <a:lumMod val="50000"/>
                    <a:lumOff val="50000"/>
                  </a:schemeClr>
                </a:solidFill>
                <a:latin typeface="+mj-lt"/>
              </a:rPr>
              <a:t>Structure</a:t>
            </a:r>
            <a:r>
              <a:rPr lang="sv-SE" sz="1300" dirty="0">
                <a:solidFill>
                  <a:schemeClr val="tx1">
                    <a:lumMod val="50000"/>
                    <a:lumOff val="50000"/>
                  </a:schemeClr>
                </a:solidFill>
                <a:latin typeface="+mj-lt"/>
              </a:rPr>
              <a:t> API </a:t>
            </a:r>
            <a:fld id="{E0DFDB38-F135-461F-86E5-0089A545AD3A}" type="slidenum">
              <a:rPr lang="en-GB" sz="1300" smtClean="0">
                <a:solidFill>
                  <a:schemeClr val="tx1">
                    <a:lumMod val="50000"/>
                    <a:lumOff val="50000"/>
                  </a:schemeClr>
                </a:solidFill>
                <a:latin typeface="+mj-lt"/>
              </a:rPr>
              <a:pPr algn="ctr"/>
              <a:t>‹#›</a:t>
            </a:fld>
            <a:endParaRPr lang="en-GB" sz="1300" dirty="0">
              <a:solidFill>
                <a:schemeClr val="tx1">
                  <a:lumMod val="50000"/>
                  <a:lumOff val="50000"/>
                </a:schemeClr>
              </a:solidFill>
              <a:latin typeface="+mj-lt"/>
            </a:endParaRPr>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4" r:id="rId3"/>
    <p:sldLayoutId id="2147483775" r:id="rId4"/>
    <p:sldLayoutId id="2147483776" r:id="rId5"/>
  </p:sldLayoutIdLst>
  <p:hf hdr="0" dt="0"/>
  <p:txStyles>
    <p:titleStyle>
      <a:lvl1pPr algn="ctr" defTabSz="642507" rtl="0" eaLnBrk="1" latinLnBrk="0" hangingPunct="1">
        <a:spcBef>
          <a:spcPct val="0"/>
        </a:spcBef>
        <a:buNone/>
        <a:defRPr sz="3100" kern="1200">
          <a:solidFill>
            <a:schemeClr val="tx1"/>
          </a:solidFill>
          <a:latin typeface="+mj-lt"/>
          <a:ea typeface="+mj-ea"/>
          <a:cs typeface="+mj-cs"/>
        </a:defRPr>
      </a:lvl1pPr>
    </p:titleStyle>
    <p:bodyStyle>
      <a:lvl1pPr marL="240941" indent="-240941" algn="l" defTabSz="642507"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22038" indent="-200782" algn="l" defTabSz="642507"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803133" indent="-160626" algn="l" defTabSz="642507" rtl="0" eaLnBrk="1" latinLnBrk="0" hangingPunct="1">
        <a:spcBef>
          <a:spcPct val="20000"/>
        </a:spcBef>
        <a:buFont typeface="Arial" pitchFamily="34" charset="0"/>
        <a:buChar char="•"/>
        <a:defRPr sz="1700" kern="1200">
          <a:solidFill>
            <a:schemeClr val="tx1"/>
          </a:solidFill>
          <a:latin typeface="+mn-lt"/>
          <a:ea typeface="+mn-ea"/>
          <a:cs typeface="+mn-cs"/>
        </a:defRPr>
      </a:lvl3pPr>
      <a:lvl4pPr marL="1124387"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45640"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66893"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88147"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9400"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30654"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42507" rtl="0" eaLnBrk="1" latinLnBrk="0" hangingPunct="1">
        <a:defRPr sz="1300" kern="1200">
          <a:solidFill>
            <a:schemeClr val="tx1"/>
          </a:solidFill>
          <a:latin typeface="+mn-lt"/>
          <a:ea typeface="+mn-ea"/>
          <a:cs typeface="+mn-cs"/>
        </a:defRPr>
      </a:lvl1pPr>
      <a:lvl2pPr marL="321253" algn="l" defTabSz="642507" rtl="0" eaLnBrk="1" latinLnBrk="0" hangingPunct="1">
        <a:defRPr sz="1300" kern="1200">
          <a:solidFill>
            <a:schemeClr val="tx1"/>
          </a:solidFill>
          <a:latin typeface="+mn-lt"/>
          <a:ea typeface="+mn-ea"/>
          <a:cs typeface="+mn-cs"/>
        </a:defRPr>
      </a:lvl2pPr>
      <a:lvl3pPr marL="642507" algn="l" defTabSz="642507" rtl="0" eaLnBrk="1" latinLnBrk="0" hangingPunct="1">
        <a:defRPr sz="1300" kern="1200">
          <a:solidFill>
            <a:schemeClr val="tx1"/>
          </a:solidFill>
          <a:latin typeface="+mn-lt"/>
          <a:ea typeface="+mn-ea"/>
          <a:cs typeface="+mn-cs"/>
        </a:defRPr>
      </a:lvl3pPr>
      <a:lvl4pPr marL="963760" algn="l" defTabSz="642507" rtl="0" eaLnBrk="1" latinLnBrk="0" hangingPunct="1">
        <a:defRPr sz="1300" kern="1200">
          <a:solidFill>
            <a:schemeClr val="tx1"/>
          </a:solidFill>
          <a:latin typeface="+mn-lt"/>
          <a:ea typeface="+mn-ea"/>
          <a:cs typeface="+mn-cs"/>
        </a:defRPr>
      </a:lvl4pPr>
      <a:lvl5pPr marL="1285014" algn="l" defTabSz="642507" rtl="0" eaLnBrk="1" latinLnBrk="0" hangingPunct="1">
        <a:defRPr sz="1300" kern="1200">
          <a:solidFill>
            <a:schemeClr val="tx1"/>
          </a:solidFill>
          <a:latin typeface="+mn-lt"/>
          <a:ea typeface="+mn-ea"/>
          <a:cs typeface="+mn-cs"/>
        </a:defRPr>
      </a:lvl5pPr>
      <a:lvl6pPr marL="1606266" algn="l" defTabSz="642507" rtl="0" eaLnBrk="1" latinLnBrk="0" hangingPunct="1">
        <a:defRPr sz="1300" kern="1200">
          <a:solidFill>
            <a:schemeClr val="tx1"/>
          </a:solidFill>
          <a:latin typeface="+mn-lt"/>
          <a:ea typeface="+mn-ea"/>
          <a:cs typeface="+mn-cs"/>
        </a:defRPr>
      </a:lvl6pPr>
      <a:lvl7pPr marL="1927522" algn="l" defTabSz="642507" rtl="0" eaLnBrk="1" latinLnBrk="0" hangingPunct="1">
        <a:defRPr sz="1300" kern="1200">
          <a:solidFill>
            <a:schemeClr val="tx1"/>
          </a:solidFill>
          <a:latin typeface="+mn-lt"/>
          <a:ea typeface="+mn-ea"/>
          <a:cs typeface="+mn-cs"/>
        </a:defRPr>
      </a:lvl7pPr>
      <a:lvl8pPr marL="2248773" algn="l" defTabSz="642507" rtl="0" eaLnBrk="1" latinLnBrk="0" hangingPunct="1">
        <a:defRPr sz="1300" kern="1200">
          <a:solidFill>
            <a:schemeClr val="tx1"/>
          </a:solidFill>
          <a:latin typeface="+mn-lt"/>
          <a:ea typeface="+mn-ea"/>
          <a:cs typeface="+mn-cs"/>
        </a:defRPr>
      </a:lvl8pPr>
      <a:lvl9pPr marL="2570025" algn="l" defTabSz="642507"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2.xml"/><Relationship Id="rId1" Type="http://schemas.openxmlformats.org/officeDocument/2006/relationships/slideLayout" Target="../slideLayouts/slideLayout1.xml"/><Relationship Id="rId5" Type="http://schemas.openxmlformats.org/officeDocument/2006/relationships/image" Target="../media/image127.png"/><Relationship Id="rId4" Type="http://schemas.openxmlformats.org/officeDocument/2006/relationships/image" Target="../media/image126.png"/></Relationships>
</file>

<file path=ppt/slides/_rels/slide10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10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video" Target="file:///C:\structural%20Bim\conference%20structure.avi" TargetMode="External"/><Relationship Id="rId13" Type="http://schemas.openxmlformats.org/officeDocument/2006/relationships/image" Target="../media/image26.png"/><Relationship Id="rId18" Type="http://schemas.openxmlformats.org/officeDocument/2006/relationships/image" Target="../media/image31.png"/><Relationship Id="rId3" Type="http://schemas.microsoft.com/office/2007/relationships/media" Target="file:///C:\structural%20Bim\fabrication.avi" TargetMode="External"/><Relationship Id="rId7" Type="http://schemas.microsoft.com/office/2007/relationships/media" Target="file:///C:\structural%20Bim\conference%20structure.avi" TargetMode="External"/><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video" Target="file:///C:\structural%20Bim\blast%20analysis.avi" TargetMode="External"/><Relationship Id="rId16" Type="http://schemas.openxmlformats.org/officeDocument/2006/relationships/image" Target="../media/image29.png"/><Relationship Id="rId1" Type="http://schemas.microsoft.com/office/2007/relationships/media" Target="file:///C:\structural%20Bim\blast%20analysis.avi" TargetMode="External"/><Relationship Id="rId6" Type="http://schemas.openxmlformats.org/officeDocument/2006/relationships/video" Target="file:///C:\structural%20Bim\animation.avi" TargetMode="External"/><Relationship Id="rId11" Type="http://schemas.openxmlformats.org/officeDocument/2006/relationships/image" Target="../media/image24.png"/><Relationship Id="rId5" Type="http://schemas.microsoft.com/office/2007/relationships/media" Target="file:///C:\structural%20Bim\animation.avi" TargetMode="External"/><Relationship Id="rId15" Type="http://schemas.openxmlformats.org/officeDocument/2006/relationships/image" Target="../media/image28.png"/><Relationship Id="rId10" Type="http://schemas.openxmlformats.org/officeDocument/2006/relationships/notesSlide" Target="../notesSlides/notesSlide11.xml"/><Relationship Id="rId19" Type="http://schemas.openxmlformats.org/officeDocument/2006/relationships/image" Target="../media/image32.png"/><Relationship Id="rId4" Type="http://schemas.openxmlformats.org/officeDocument/2006/relationships/video" Target="file:///C:\structural%20Bim\fabrication.avi" TargetMode="External"/><Relationship Id="rId9" Type="http://schemas.openxmlformats.org/officeDocument/2006/relationships/slideLayout" Target="../slideLayouts/slideLayout3.xml"/><Relationship Id="rId1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a/"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wmf"/><Relationship Id="rId4" Type="http://schemas.openxmlformats.org/officeDocument/2006/relationships/image" Target="../media/image38.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46.png"/><Relationship Id="rId18" Type="http://schemas.openxmlformats.org/officeDocument/2006/relationships/oleObject" Target="../embeddings/oleObject8.bin"/><Relationship Id="rId26" Type="http://schemas.openxmlformats.org/officeDocument/2006/relationships/oleObject" Target="../embeddings/oleObject12.bin"/><Relationship Id="rId3" Type="http://schemas.openxmlformats.org/officeDocument/2006/relationships/notesSlide" Target="../notesSlides/notesSlide20.xml"/><Relationship Id="rId21" Type="http://schemas.openxmlformats.org/officeDocument/2006/relationships/image" Target="../media/image50.png"/><Relationship Id="rId34" Type="http://schemas.openxmlformats.org/officeDocument/2006/relationships/oleObject" Target="../embeddings/oleObject16.bin"/><Relationship Id="rId7" Type="http://schemas.openxmlformats.org/officeDocument/2006/relationships/image" Target="../media/image43.png"/><Relationship Id="rId12" Type="http://schemas.openxmlformats.org/officeDocument/2006/relationships/oleObject" Target="../embeddings/oleObject5.bin"/><Relationship Id="rId17" Type="http://schemas.openxmlformats.org/officeDocument/2006/relationships/image" Target="../media/image48.png"/><Relationship Id="rId25" Type="http://schemas.openxmlformats.org/officeDocument/2006/relationships/image" Target="../media/image52.png"/><Relationship Id="rId33" Type="http://schemas.openxmlformats.org/officeDocument/2006/relationships/image" Target="../media/image56.png"/><Relationship Id="rId2" Type="http://schemas.openxmlformats.org/officeDocument/2006/relationships/slideLayout" Target="../slideLayouts/slideLayout4.xml"/><Relationship Id="rId16" Type="http://schemas.openxmlformats.org/officeDocument/2006/relationships/oleObject" Target="../embeddings/oleObject7.bin"/><Relationship Id="rId20" Type="http://schemas.openxmlformats.org/officeDocument/2006/relationships/oleObject" Target="../embeddings/oleObject9.bin"/><Relationship Id="rId29" Type="http://schemas.openxmlformats.org/officeDocument/2006/relationships/image" Target="../media/image54.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5.png"/><Relationship Id="rId24" Type="http://schemas.openxmlformats.org/officeDocument/2006/relationships/oleObject" Target="../embeddings/oleObject11.bin"/><Relationship Id="rId32" Type="http://schemas.openxmlformats.org/officeDocument/2006/relationships/oleObject" Target="../embeddings/oleObject15.bin"/><Relationship Id="rId37" Type="http://schemas.openxmlformats.org/officeDocument/2006/relationships/image" Target="../media/image58.png"/><Relationship Id="rId5" Type="http://schemas.openxmlformats.org/officeDocument/2006/relationships/image" Target="../media/image42.png"/><Relationship Id="rId15" Type="http://schemas.openxmlformats.org/officeDocument/2006/relationships/image" Target="../media/image47.png"/><Relationship Id="rId23" Type="http://schemas.openxmlformats.org/officeDocument/2006/relationships/image" Target="../media/image51.png"/><Relationship Id="rId28" Type="http://schemas.openxmlformats.org/officeDocument/2006/relationships/oleObject" Target="../embeddings/oleObject13.bin"/><Relationship Id="rId36" Type="http://schemas.openxmlformats.org/officeDocument/2006/relationships/oleObject" Target="../embeddings/oleObject17.bin"/><Relationship Id="rId10" Type="http://schemas.openxmlformats.org/officeDocument/2006/relationships/oleObject" Target="../embeddings/oleObject4.bin"/><Relationship Id="rId19" Type="http://schemas.openxmlformats.org/officeDocument/2006/relationships/image" Target="../media/image49.png"/><Relationship Id="rId31" Type="http://schemas.openxmlformats.org/officeDocument/2006/relationships/image" Target="../media/image55.png"/><Relationship Id="rId4" Type="http://schemas.openxmlformats.org/officeDocument/2006/relationships/oleObject" Target="../embeddings/oleObject1.bin"/><Relationship Id="rId9" Type="http://schemas.openxmlformats.org/officeDocument/2006/relationships/image" Target="../media/image44.png"/><Relationship Id="rId14" Type="http://schemas.openxmlformats.org/officeDocument/2006/relationships/oleObject" Target="../embeddings/oleObject6.bin"/><Relationship Id="rId22" Type="http://schemas.openxmlformats.org/officeDocument/2006/relationships/oleObject" Target="../embeddings/oleObject10.bin"/><Relationship Id="rId27" Type="http://schemas.openxmlformats.org/officeDocument/2006/relationships/image" Target="../media/image53.png"/><Relationship Id="rId30" Type="http://schemas.openxmlformats.org/officeDocument/2006/relationships/oleObject" Target="../embeddings/oleObject14.bin"/><Relationship Id="rId35"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0.jpeg"/></Relationships>
</file>

<file path=ppt/slides/_rels/slide4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76.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thebuildingcoder.typepad.com/blog/2012/06/the-revit-2013-structure-api.html"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78.jpeg"/></Relationships>
</file>

<file path=ppt/slides/_rels/slide5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82.jpeg"/></Relationships>
</file>

<file path=ppt/slides/_rels/slide5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84.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86.jpeg"/></Relationships>
</file>

<file path=ppt/slides/_rels/slide5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thebuildingcoder.typepad.com/blog/2013/04/whats-new-in-the-revit-2014-api.html"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95.jpeg"/></Relationships>
</file>

<file path=ppt/slides/_rels/slide7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97.jpeg"/><Relationship Id="rId4" Type="http://schemas.openxmlformats.org/officeDocument/2006/relationships/image" Target="../media/image96.jpeg"/></Relationships>
</file>

<file path=ppt/slides/_rels/slide7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103.jpeg"/><Relationship Id="rId4" Type="http://schemas.openxmlformats.org/officeDocument/2006/relationships/image" Target="../media/image102.jpeg"/></Relationships>
</file>

<file path=ppt/slides/_rels/slide76.xml.rels><?xml version="1.0" encoding="UTF-8" standalone="yes"?>
<Relationships xmlns="http://schemas.openxmlformats.org/package/2006/relationships"><Relationship Id="rId3" Type="http://schemas.openxmlformats.org/officeDocument/2006/relationships/hyperlink" Target="http://adn.autodesk.com/adn/servlet/item?siteID=4814862&amp;id=9628885&amp;linkID=4901650"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www.adaptsoft.com/releases.php" TargetMode="External"/><Relationship Id="rId7" Type="http://schemas.openxmlformats.org/officeDocument/2006/relationships/hyperlink" Target="http://usa.autodesk.com/adsk/servlet/item?id=8447050&amp;siteID=123112"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hyperlink" Target="http://www.extensions4revit.com/n/e4r" TargetMode="External"/><Relationship Id="rId5" Type="http://schemas.openxmlformats.org/officeDocument/2006/relationships/hyperlink" Target="http://www.bentley.com/structural" TargetMode="External"/><Relationship Id="rId4" Type="http://schemas.openxmlformats.org/officeDocument/2006/relationships/hyperlink" Target="http://www.risatech.com/partner/revit_structure.asp"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08.png"/></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5.xml"/><Relationship Id="rId7"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image" Target="../media/image114.jpeg"/><Relationship Id="rId7" Type="http://schemas.openxmlformats.org/officeDocument/2006/relationships/image" Target="../media/image118.jpe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123.jpeg"/></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62" name="Picture 2" descr="BSD_10"/>
          <p:cNvPicPr>
            <a:picLocks noChangeAspect="1" noChangeArrowheads="1"/>
          </p:cNvPicPr>
          <p:nvPr/>
        </p:nvPicPr>
        <p:blipFill>
          <a:blip r:embed="rId3" cstate="print"/>
          <a:srcRect/>
          <a:stretch>
            <a:fillRect/>
          </a:stretch>
        </p:blipFill>
        <p:spPr bwMode="auto">
          <a:xfrm>
            <a:off x="0" y="0"/>
            <a:ext cx="9140825" cy="6854825"/>
          </a:xfrm>
          <a:prstGeom prst="rect">
            <a:avLst/>
          </a:prstGeom>
          <a:noFill/>
        </p:spPr>
      </p:pic>
      <p:sp>
        <p:nvSpPr>
          <p:cNvPr id="706563" name="Rectangle 3"/>
          <p:cNvSpPr>
            <a:spLocks noGrp="1" noChangeArrowheads="1"/>
          </p:cNvSpPr>
          <p:nvPr/>
        </p:nvSpPr>
        <p:spPr bwMode="auto">
          <a:xfrm>
            <a:off x="319088" y="2428868"/>
            <a:ext cx="7853362" cy="1428760"/>
          </a:xfrm>
          <a:prstGeom prst="rect">
            <a:avLst/>
          </a:prstGeom>
          <a:noFill/>
          <a:ln w="9525">
            <a:noFill/>
            <a:miter lim="800000"/>
            <a:headEnd/>
            <a:tailEnd/>
          </a:ln>
          <a:effectLst/>
        </p:spPr>
        <p:txBody>
          <a:bodyPr lIns="0" tIns="0" rIns="0" bIns="0"/>
          <a:lstStyle/>
          <a:p>
            <a:pPr eaLnBrk="0" hangingPunct="0"/>
            <a:r>
              <a:rPr lang="en-US" sz="6000">
                <a:latin typeface="+mj-lt"/>
              </a:rPr>
              <a:t>Revit Structure API</a:t>
            </a:r>
          </a:p>
          <a:p>
            <a:pPr eaLnBrk="0" hangingPunct="0"/>
            <a:r>
              <a:rPr lang="en-US" sz="3200">
                <a:latin typeface="+mj-lt"/>
              </a:rPr>
              <a:t>Analysis Link, Rebar and Detailing</a:t>
            </a:r>
          </a:p>
        </p:txBody>
      </p:sp>
      <p:sp>
        <p:nvSpPr>
          <p:cNvPr id="706564" name="Rectangle 4"/>
          <p:cNvSpPr>
            <a:spLocks noGrp="1" noChangeArrowheads="1"/>
          </p:cNvSpPr>
          <p:nvPr/>
        </p:nvSpPr>
        <p:spPr bwMode="auto">
          <a:xfrm>
            <a:off x="319088" y="4000503"/>
            <a:ext cx="5853112" cy="582609"/>
          </a:xfrm>
          <a:prstGeom prst="rect">
            <a:avLst/>
          </a:prstGeom>
          <a:noFill/>
          <a:ln w="9525">
            <a:noFill/>
            <a:miter lim="800000"/>
            <a:headEnd/>
            <a:tailEnd/>
          </a:ln>
          <a:effectLst/>
        </p:spPr>
        <p:txBody>
          <a:bodyPr lIns="0" tIns="0" rIns="0" bIns="0" anchor="b"/>
          <a:lstStyle/>
          <a:p>
            <a:pPr eaLnBrk="0" hangingPunct="0"/>
            <a:r>
              <a:rPr lang="en-US" sz="2800" dirty="0">
                <a:latin typeface="+mj-lt"/>
              </a:rPr>
              <a:t>Jeremy </a:t>
            </a:r>
            <a:r>
              <a:rPr lang="en-US" sz="2800" dirty="0" err="1">
                <a:latin typeface="+mj-lt"/>
              </a:rPr>
              <a:t>Tammik</a:t>
            </a:r>
            <a:endParaRPr lang="en-US" sz="2800" b="1" dirty="0">
              <a:latin typeface="+mj-lt"/>
            </a:endParaRPr>
          </a:p>
          <a:p>
            <a:pPr eaLnBrk="0" hangingPunct="0"/>
            <a:r>
              <a:rPr lang="en-US" sz="1600" dirty="0">
                <a:latin typeface="+mj-lt"/>
              </a:rPr>
              <a:t>Developer Technical Services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19088" y="136525"/>
            <a:ext cx="7924800" cy="1143000"/>
          </a:xfrm>
        </p:spPr>
        <p:txBody>
          <a:bodyPr/>
          <a:lstStyle/>
          <a:p>
            <a:pPr eaLnBrk="1" hangingPunct="1"/>
            <a:r>
              <a:rPr lang="en-GB" dirty="0"/>
              <a:t>Current Analysis Process</a:t>
            </a:r>
            <a:endParaRPr lang="en-GB" sz="4400" dirty="0"/>
          </a:p>
        </p:txBody>
      </p:sp>
      <p:pic>
        <p:nvPicPr>
          <p:cNvPr id="8195" name="Picture 3" descr="current_process"/>
          <p:cNvPicPr>
            <a:picLocks noChangeAspect="1" noChangeArrowheads="1"/>
          </p:cNvPicPr>
          <p:nvPr/>
        </p:nvPicPr>
        <p:blipFill>
          <a:blip r:embed="rId3" cstate="print"/>
          <a:srcRect/>
          <a:stretch>
            <a:fillRect/>
          </a:stretch>
        </p:blipFill>
        <p:spPr bwMode="auto">
          <a:xfrm>
            <a:off x="479426" y="1058865"/>
            <a:ext cx="7405688" cy="5394325"/>
          </a:xfrm>
          <a:prstGeom prst="rect">
            <a:avLst/>
          </a:prstGeom>
          <a:noFill/>
          <a:ln w="9525">
            <a:noFill/>
            <a:miter lim="800000"/>
            <a:headEnd/>
            <a:tailEnd/>
          </a:ln>
        </p:spPr>
      </p:pic>
      <p:sp>
        <p:nvSpPr>
          <p:cNvPr id="819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14282" y="136527"/>
            <a:ext cx="8824912" cy="863583"/>
          </a:xfrm>
        </p:spPr>
        <p:txBody>
          <a:bodyPr/>
          <a:lstStyle/>
          <a:p>
            <a:r>
              <a:rPr lang="en-US" noProof="1"/>
              <a:t>E</a:t>
            </a:r>
            <a:r>
              <a:rPr lang="en-GB"/>
              <a:t>xport DWG</a:t>
            </a:r>
          </a:p>
        </p:txBody>
      </p:sp>
      <p:sp>
        <p:nvSpPr>
          <p:cNvPr id="18435" name="Rectangle 4"/>
          <p:cNvSpPr>
            <a:spLocks noGrp="1" noChangeArrowheads="1"/>
          </p:cNvSpPr>
          <p:nvPr>
            <p:ph idx="1"/>
          </p:nvPr>
        </p:nvSpPr>
        <p:spPr>
          <a:xfrm>
            <a:off x="214283" y="1412876"/>
            <a:ext cx="8139112" cy="515927"/>
          </a:xfrm>
        </p:spPr>
        <p:txBody>
          <a:bodyPr/>
          <a:lstStyle/>
          <a:p>
            <a:pPr eaLnBrk="1" hangingPunct="1">
              <a:buFontTx/>
              <a:buNone/>
            </a:pPr>
            <a:r>
              <a:rPr lang="en-GB" sz="2400"/>
              <a:t>Export</a:t>
            </a:r>
            <a:endParaRPr lang="en-GB" sz="1100" b="1">
              <a:latin typeface="Courier New" pitchFamily="49" charset="0"/>
            </a:endParaRPr>
          </a:p>
        </p:txBody>
      </p:sp>
      <p:sp>
        <p:nvSpPr>
          <p:cNvPr id="18436"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319088" y="2286002"/>
            <a:ext cx="8182002" cy="315559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buFont typeface="Wingdings" pitchFamily="2" charset="2"/>
              <a:buNone/>
            </a:pPr>
            <a:r>
              <a:rPr lang="en-GB" sz="1400" b="1" dirty="0">
                <a:solidFill>
                  <a:schemeClr val="tx1"/>
                </a:solidFill>
                <a:latin typeface="Courier New" pitchFamily="49" charset="0"/>
              </a:rPr>
              <a:t>opts </a:t>
            </a:r>
            <a:r>
              <a:rPr lang="en-GB" sz="1400" b="1" dirty="0" err="1">
                <a:solidFill>
                  <a:schemeClr val="tx1"/>
                </a:solidFill>
                <a:latin typeface="Courier New" pitchFamily="49" charset="0"/>
              </a:rPr>
              <a:t>dwgExportOptions</a:t>
            </a:r>
            <a:r>
              <a:rPr lang="en-GB" sz="1400" b="1" dirty="0">
                <a:solidFill>
                  <a:schemeClr val="tx1"/>
                </a:solidFill>
                <a:latin typeface="Courier New" pitchFamily="49" charset="0"/>
              </a:rPr>
              <a:t> = new </a:t>
            </a:r>
            <a:r>
              <a:rPr lang="en-GB" sz="1400" b="1" dirty="0" err="1">
                <a:solidFill>
                  <a:srgbClr val="C00000"/>
                </a:solidFill>
                <a:latin typeface="Courier New" pitchFamily="49" charset="0"/>
              </a:rPr>
              <a:t>DWGExportOptions</a:t>
            </a:r>
            <a:r>
              <a:rPr lang="en-GB" sz="1400" b="1" dirty="0">
                <a:solidFill>
                  <a:schemeClr val="tx1"/>
                </a:solidFill>
                <a:latin typeface="Courier New" pitchFamily="49" charset="0"/>
              </a:rPr>
              <a:t>();</a:t>
            </a:r>
          </a:p>
          <a:p>
            <a:pPr>
              <a:buFont typeface="Wingdings" pitchFamily="2" charset="2"/>
              <a:buNone/>
            </a:pPr>
            <a:endParaRPr lang="en-GB" sz="1400" b="1" dirty="0">
              <a:solidFill>
                <a:schemeClr val="tx1"/>
              </a:solidFill>
              <a:latin typeface="Courier New" pitchFamily="49" charset="0"/>
            </a:endParaRPr>
          </a:p>
          <a:p>
            <a:pPr>
              <a:buFont typeface="Wingdings" pitchFamily="2" charset="2"/>
              <a:buNone/>
            </a:pPr>
            <a:r>
              <a:rPr lang="en-GB" sz="1400" b="1" dirty="0" err="1">
                <a:solidFill>
                  <a:schemeClr val="tx1"/>
                </a:solidFill>
                <a:latin typeface="Courier New" pitchFamily="49" charset="0"/>
              </a:rPr>
              <a:t>opts.ExportingAreas</a:t>
            </a:r>
            <a:r>
              <a:rPr lang="en-GB" sz="1400" b="1" dirty="0">
                <a:solidFill>
                  <a:schemeClr val="tx1"/>
                </a:solidFill>
                <a:latin typeface="Courier New" pitchFamily="49" charset="0"/>
              </a:rPr>
              <a:t> = false; </a:t>
            </a:r>
            <a:r>
              <a:rPr lang="en-GB" sz="1400" b="1" dirty="0">
                <a:solidFill>
                  <a:srgbClr val="00B050"/>
                </a:solidFill>
                <a:latin typeface="Courier New" pitchFamily="49" charset="0"/>
              </a:rPr>
              <a:t>// export room and areas </a:t>
            </a:r>
          </a:p>
          <a:p>
            <a:pPr>
              <a:buFont typeface="Wingdings" pitchFamily="2" charset="2"/>
              <a:buNone/>
            </a:pPr>
            <a:r>
              <a:rPr lang="en-GB" sz="1400" b="1" dirty="0" err="1">
                <a:solidFill>
                  <a:schemeClr val="tx1"/>
                </a:solidFill>
                <a:latin typeface="Courier New" pitchFamily="49" charset="0"/>
              </a:rPr>
              <a:t>opts.FileVersion</a:t>
            </a:r>
            <a:r>
              <a:rPr lang="en-GB" sz="1400" b="1" dirty="0">
                <a:solidFill>
                  <a:schemeClr val="tx1"/>
                </a:solidFill>
                <a:latin typeface="Courier New" pitchFamily="49" charset="0"/>
              </a:rPr>
              <a:t> = ACADVersion.R2018; </a:t>
            </a:r>
            <a:r>
              <a:rPr lang="en-GB" sz="1400" b="1" dirty="0">
                <a:solidFill>
                  <a:srgbClr val="00B050"/>
                </a:solidFill>
                <a:latin typeface="Courier New" pitchFamily="49" charset="0"/>
              </a:rPr>
              <a:t>// </a:t>
            </a:r>
            <a:r>
              <a:rPr lang="en-GB" sz="1400" b="1" dirty="0" err="1">
                <a:solidFill>
                  <a:srgbClr val="00B050"/>
                </a:solidFill>
                <a:latin typeface="Courier New" pitchFamily="49" charset="0"/>
              </a:rPr>
              <a:t>acad</a:t>
            </a:r>
            <a:r>
              <a:rPr lang="en-GB" sz="1400" b="1" dirty="0">
                <a:solidFill>
                  <a:srgbClr val="00B050"/>
                </a:solidFill>
                <a:latin typeface="Courier New" pitchFamily="49" charset="0"/>
              </a:rPr>
              <a:t> file version</a:t>
            </a:r>
          </a:p>
          <a:p>
            <a:pPr>
              <a:buFont typeface="Wingdings" pitchFamily="2" charset="2"/>
              <a:buNone/>
            </a:pPr>
            <a:r>
              <a:rPr lang="en-GB" sz="1400" b="1" dirty="0" err="1">
                <a:solidFill>
                  <a:schemeClr val="tx1"/>
                </a:solidFill>
                <a:latin typeface="Courier New" pitchFamily="49" charset="0"/>
              </a:rPr>
              <a:t>opts.LayerMapping</a:t>
            </a:r>
            <a:r>
              <a:rPr lang="en-GB" sz="1400" b="1" dirty="0">
                <a:solidFill>
                  <a:schemeClr val="tx1"/>
                </a:solidFill>
                <a:latin typeface="Courier New" pitchFamily="49" charset="0"/>
              </a:rPr>
              <a:t> = “AIA”; </a:t>
            </a:r>
            <a:r>
              <a:rPr lang="en-GB" sz="1400" b="1" dirty="0">
                <a:solidFill>
                  <a:srgbClr val="00B050"/>
                </a:solidFill>
                <a:latin typeface="Courier New" pitchFamily="49" charset="0"/>
              </a:rPr>
              <a:t>// layer standard: </a:t>
            </a:r>
            <a:r>
              <a:rPr lang="en-US" sz="1400" b="1" dirty="0">
                <a:solidFill>
                  <a:srgbClr val="00B050"/>
                </a:solidFill>
                <a:latin typeface="Courier New" pitchFamily="49" charset="0"/>
              </a:rPr>
              <a:t>AIA/CP83/BS1192/ISO13567</a:t>
            </a:r>
            <a:endParaRPr lang="en-GB" sz="1400" b="1" dirty="0">
              <a:solidFill>
                <a:srgbClr val="00B050"/>
              </a:solidFill>
              <a:latin typeface="Courier New" pitchFamily="49" charset="0"/>
            </a:endParaRPr>
          </a:p>
          <a:p>
            <a:pPr>
              <a:buFont typeface="Wingdings" pitchFamily="2" charset="2"/>
              <a:buNone/>
            </a:pPr>
            <a:r>
              <a:rPr lang="en-GB" sz="1400" b="1" dirty="0" err="1">
                <a:solidFill>
                  <a:schemeClr val="tx1"/>
                </a:solidFill>
                <a:latin typeface="Courier New" pitchFamily="49" charset="0"/>
              </a:rPr>
              <a:t>opts.LineScaling</a:t>
            </a:r>
            <a:r>
              <a:rPr lang="en-GB" sz="1400" b="1" dirty="0">
                <a:solidFill>
                  <a:schemeClr val="tx1"/>
                </a:solidFill>
                <a:latin typeface="Courier New" pitchFamily="49" charset="0"/>
              </a:rPr>
              <a:t> = </a:t>
            </a:r>
            <a:r>
              <a:rPr lang="en-GB" sz="1400" b="1" dirty="0" err="1">
                <a:solidFill>
                  <a:schemeClr val="tx1"/>
                </a:solidFill>
                <a:latin typeface="Courier New" pitchFamily="49" charset="0"/>
              </a:rPr>
              <a:t>LineScaling.ModelSpace</a:t>
            </a:r>
            <a:r>
              <a:rPr lang="en-GB" sz="1400" b="1" dirty="0">
                <a:solidFill>
                  <a:schemeClr val="tx1"/>
                </a:solidFill>
                <a:latin typeface="Courier New" pitchFamily="49" charset="0"/>
              </a:rPr>
              <a:t>; </a:t>
            </a:r>
            <a:r>
              <a:rPr lang="en-GB" sz="1400" b="1" dirty="0">
                <a:solidFill>
                  <a:srgbClr val="00B050"/>
                </a:solidFill>
                <a:latin typeface="Courier New" pitchFamily="49" charset="0"/>
              </a:rPr>
              <a:t>// or </a:t>
            </a:r>
            <a:r>
              <a:rPr lang="en-GB" sz="1400" b="1" dirty="0" err="1">
                <a:solidFill>
                  <a:srgbClr val="00B050"/>
                </a:solidFill>
                <a:latin typeface="Courier New" pitchFamily="49" charset="0"/>
              </a:rPr>
              <a:t>PaperSpace</a:t>
            </a:r>
            <a:r>
              <a:rPr lang="en-GB" sz="1400" b="1" dirty="0">
                <a:solidFill>
                  <a:srgbClr val="00B050"/>
                </a:solidFill>
                <a:latin typeface="Courier New" pitchFamily="49" charset="0"/>
              </a:rPr>
              <a:t>/</a:t>
            </a:r>
            <a:r>
              <a:rPr lang="en-GB" sz="1400" b="1" dirty="0" err="1">
                <a:solidFill>
                  <a:srgbClr val="00B050"/>
                </a:solidFill>
                <a:latin typeface="Courier New" pitchFamily="49" charset="0"/>
              </a:rPr>
              <a:t>ViewScale</a:t>
            </a:r>
            <a:endParaRPr lang="en-GB" sz="1400" b="1" dirty="0">
              <a:solidFill>
                <a:srgbClr val="00B050"/>
              </a:solidFill>
              <a:latin typeface="Courier New" pitchFamily="49" charset="0"/>
            </a:endParaRPr>
          </a:p>
          <a:p>
            <a:pPr>
              <a:buFont typeface="Wingdings" pitchFamily="2" charset="2"/>
              <a:buNone/>
            </a:pPr>
            <a:r>
              <a:rPr lang="en-GB" sz="1400" b="1" dirty="0" err="1">
                <a:solidFill>
                  <a:schemeClr val="tx1"/>
                </a:solidFill>
                <a:latin typeface="Courier New" pitchFamily="49" charset="0"/>
              </a:rPr>
              <a:t>opts.MergedViews</a:t>
            </a:r>
            <a:r>
              <a:rPr lang="en-GB" sz="1400" b="1" dirty="0">
                <a:solidFill>
                  <a:schemeClr val="tx1"/>
                </a:solidFill>
                <a:latin typeface="Courier New" pitchFamily="49" charset="0"/>
              </a:rPr>
              <a:t> = true;</a:t>
            </a:r>
          </a:p>
          <a:p>
            <a:pPr>
              <a:buFont typeface="Wingdings" pitchFamily="2" charset="2"/>
              <a:buNone/>
            </a:pPr>
            <a:r>
              <a:rPr lang="en-GB" sz="1400" b="1" dirty="0" err="1">
                <a:solidFill>
                  <a:schemeClr val="tx1"/>
                </a:solidFill>
                <a:latin typeface="Courier New" pitchFamily="49" charset="0"/>
              </a:rPr>
              <a:t>opts.PropOverrides</a:t>
            </a:r>
            <a:r>
              <a:rPr lang="en-GB" sz="1400" b="1" dirty="0">
                <a:solidFill>
                  <a:schemeClr val="tx1"/>
                </a:solidFill>
                <a:latin typeface="Courier New" pitchFamily="49" charset="0"/>
              </a:rPr>
              <a:t> = </a:t>
            </a:r>
            <a:r>
              <a:rPr lang="en-GB" sz="1400" b="1" dirty="0" err="1">
                <a:solidFill>
                  <a:schemeClr val="tx1"/>
                </a:solidFill>
                <a:latin typeface="Courier New" pitchFamily="49" charset="0"/>
              </a:rPr>
              <a:t>PropOverrideMode.NewLayer</a:t>
            </a:r>
            <a:r>
              <a:rPr lang="en-GB" sz="1400" b="1" dirty="0">
                <a:solidFill>
                  <a:schemeClr val="tx1"/>
                </a:solidFill>
                <a:latin typeface="Courier New" pitchFamily="49" charset="0"/>
              </a:rPr>
              <a:t>; </a:t>
            </a:r>
            <a:r>
              <a:rPr lang="en-GB" sz="1400" b="1" dirty="0">
                <a:solidFill>
                  <a:srgbClr val="00B050"/>
                </a:solidFill>
                <a:latin typeface="Courier New" pitchFamily="49" charset="0"/>
              </a:rPr>
              <a:t>// or </a:t>
            </a:r>
            <a:r>
              <a:rPr lang="en-GB" sz="1400" b="1" dirty="0" err="1">
                <a:solidFill>
                  <a:srgbClr val="00B050"/>
                </a:solidFill>
                <a:latin typeface="Courier New" pitchFamily="49" charset="0"/>
              </a:rPr>
              <a:t>ByLayer</a:t>
            </a:r>
            <a:r>
              <a:rPr lang="en-GB" sz="1400" b="1" dirty="0">
                <a:solidFill>
                  <a:srgbClr val="00B050"/>
                </a:solidFill>
                <a:latin typeface="Courier New" pitchFamily="49" charset="0"/>
              </a:rPr>
              <a:t>/</a:t>
            </a:r>
            <a:r>
              <a:rPr lang="en-GB" sz="1400" b="1" dirty="0" err="1">
                <a:solidFill>
                  <a:srgbClr val="00B050"/>
                </a:solidFill>
                <a:latin typeface="Courier New" pitchFamily="49" charset="0"/>
              </a:rPr>
              <a:t>ByEntity</a:t>
            </a:r>
            <a:endParaRPr lang="en-GB" sz="1400" b="1" dirty="0">
              <a:solidFill>
                <a:srgbClr val="00B050"/>
              </a:solidFill>
              <a:latin typeface="Courier New" pitchFamily="49" charset="0"/>
            </a:endParaRPr>
          </a:p>
          <a:p>
            <a:pPr>
              <a:buFont typeface="Wingdings" pitchFamily="2" charset="2"/>
              <a:buNone/>
            </a:pPr>
            <a:r>
              <a:rPr lang="en-GB" sz="1400" b="1" dirty="0" err="1">
                <a:solidFill>
                  <a:schemeClr val="tx1"/>
                </a:solidFill>
                <a:latin typeface="Courier New" pitchFamily="49" charset="0"/>
              </a:rPr>
              <a:t>opts.SharedCoords</a:t>
            </a:r>
            <a:r>
              <a:rPr lang="en-GB" sz="1400" b="1" dirty="0">
                <a:solidFill>
                  <a:schemeClr val="tx1"/>
                </a:solidFill>
                <a:latin typeface="Courier New" pitchFamily="49" charset="0"/>
              </a:rPr>
              <a:t> = true; </a:t>
            </a:r>
          </a:p>
          <a:p>
            <a:r>
              <a:rPr lang="en-GB" sz="1400" b="1" dirty="0" err="1">
                <a:solidFill>
                  <a:schemeClr val="tx1"/>
                </a:solidFill>
                <a:latin typeface="Courier New" pitchFamily="49" charset="0"/>
              </a:rPr>
              <a:t>opts.TargetUnit</a:t>
            </a:r>
            <a:r>
              <a:rPr lang="en-GB" sz="1400" b="1" dirty="0">
                <a:solidFill>
                  <a:schemeClr val="tx1"/>
                </a:solidFill>
                <a:latin typeface="Courier New" pitchFamily="49" charset="0"/>
              </a:rPr>
              <a:t> = </a:t>
            </a:r>
            <a:r>
              <a:rPr lang="en-GB" sz="1400" b="1" dirty="0" err="1">
                <a:solidFill>
                  <a:schemeClr val="tx1"/>
                </a:solidFill>
                <a:latin typeface="Courier New" pitchFamily="49" charset="0"/>
              </a:rPr>
              <a:t>ExportUnit.Millimeter</a:t>
            </a:r>
            <a:r>
              <a:rPr lang="en-GB" sz="1400" b="1" dirty="0">
                <a:solidFill>
                  <a:schemeClr val="tx1"/>
                </a:solidFill>
                <a:latin typeface="Courier New" pitchFamily="49" charset="0"/>
              </a:rPr>
              <a:t>;</a:t>
            </a:r>
          </a:p>
          <a:p>
            <a:r>
              <a:rPr lang="en-GB" sz="1400" b="1" dirty="0" err="1">
                <a:solidFill>
                  <a:schemeClr val="tx1"/>
                </a:solidFill>
                <a:latin typeface="Courier New" pitchFamily="49" charset="0"/>
              </a:rPr>
              <a:t>opts.ExportOfSolids</a:t>
            </a:r>
            <a:r>
              <a:rPr lang="en-GB" sz="1400" b="1" dirty="0">
                <a:solidFill>
                  <a:schemeClr val="tx1"/>
                </a:solidFill>
                <a:latin typeface="Courier New" pitchFamily="49" charset="0"/>
              </a:rPr>
              <a:t> = </a:t>
            </a:r>
            <a:r>
              <a:rPr lang="en-GB" sz="1400" b="1" dirty="0" err="1">
                <a:solidFill>
                  <a:schemeClr val="tx1"/>
                </a:solidFill>
                <a:latin typeface="Courier New" pitchFamily="49" charset="0"/>
              </a:rPr>
              <a:t>SolidGeometry.ACIS</a:t>
            </a:r>
            <a:r>
              <a:rPr lang="en-GB" sz="1400" b="1" dirty="0">
                <a:solidFill>
                  <a:schemeClr val="tx1"/>
                </a:solidFill>
                <a:latin typeface="Courier New" pitchFamily="49" charset="0"/>
              </a:rPr>
              <a:t>;</a:t>
            </a:r>
          </a:p>
          <a:p>
            <a:pPr>
              <a:buFont typeface="Wingdings" pitchFamily="2" charset="2"/>
              <a:buNone/>
            </a:pPr>
            <a:endParaRPr lang="en-GB" sz="1400" b="1" dirty="0">
              <a:solidFill>
                <a:schemeClr val="tx1"/>
              </a:solidFill>
              <a:latin typeface="Courier New" pitchFamily="49" charset="0"/>
            </a:endParaRPr>
          </a:p>
          <a:p>
            <a:pPr>
              <a:lnSpc>
                <a:spcPct val="80000"/>
              </a:lnSpc>
            </a:pPr>
            <a:r>
              <a:rPr lang="en-GB" sz="1400" b="1" dirty="0">
                <a:solidFill>
                  <a:schemeClr val="tx1"/>
                </a:solidFill>
                <a:latin typeface="Courier New" pitchFamily="49" charset="0"/>
              </a:rPr>
              <a:t>exported = </a:t>
            </a:r>
            <a:r>
              <a:rPr lang="en-GB" sz="1400" b="1" dirty="0" err="1">
                <a:solidFill>
                  <a:schemeClr val="tx1"/>
                </a:solidFill>
                <a:latin typeface="Courier New" pitchFamily="49" charset="0"/>
              </a:rPr>
              <a:t>rvtDoc.</a:t>
            </a:r>
            <a:r>
              <a:rPr lang="en-GB" sz="1400" b="1" dirty="0" err="1">
                <a:solidFill>
                  <a:srgbClr val="C00000"/>
                </a:solidFill>
                <a:latin typeface="Courier New" pitchFamily="49" charset="0"/>
              </a:rPr>
              <a:t>Export</a:t>
            </a:r>
            <a:r>
              <a:rPr lang="en-GB" sz="1400" b="1" dirty="0">
                <a:solidFill>
                  <a:schemeClr val="tx1"/>
                </a:solidFill>
                <a:latin typeface="Courier New" pitchFamily="49" charset="0"/>
              </a:rPr>
              <a:t>( folder, name, views, opts );</a:t>
            </a:r>
            <a:endParaRPr lang="en-GB" sz="1200" b="1" dirty="0">
              <a:solidFill>
                <a:srgbClr val="000000"/>
              </a:solidFill>
              <a:latin typeface="Courier New" pitchFamily="49" charset="0"/>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6"/>
          <p:cNvPicPr>
            <a:picLocks noChangeAspect="1" noChangeArrowheads="1"/>
          </p:cNvPicPr>
          <p:nvPr/>
        </p:nvPicPr>
        <p:blipFill>
          <a:blip r:embed="rId3" cstate="print"/>
          <a:srcRect/>
          <a:stretch>
            <a:fillRect/>
          </a:stretch>
        </p:blipFill>
        <p:spPr bwMode="auto">
          <a:xfrm>
            <a:off x="4389438" y="1989138"/>
            <a:ext cx="3567112" cy="3090862"/>
          </a:xfrm>
          <a:prstGeom prst="rect">
            <a:avLst/>
          </a:prstGeom>
          <a:noFill/>
          <a:ln w="9525">
            <a:noFill/>
            <a:miter lim="800000"/>
            <a:headEnd/>
            <a:tailEnd/>
          </a:ln>
        </p:spPr>
      </p:pic>
      <p:sp>
        <p:nvSpPr>
          <p:cNvPr id="19459" name="Rectangle 2"/>
          <p:cNvSpPr>
            <a:spLocks noGrp="1" noChangeArrowheads="1"/>
          </p:cNvSpPr>
          <p:nvPr>
            <p:ph type="title"/>
          </p:nvPr>
        </p:nvSpPr>
        <p:spPr>
          <a:xfrm>
            <a:off x="319088" y="136525"/>
            <a:ext cx="8824912" cy="1143000"/>
          </a:xfrm>
        </p:spPr>
        <p:txBody>
          <a:bodyPr/>
          <a:lstStyle/>
          <a:p>
            <a:pPr eaLnBrk="1" hangingPunct="1"/>
            <a:r>
              <a:rPr lang="en-GB"/>
              <a:t>Import and Export Demo</a:t>
            </a:r>
          </a:p>
        </p:txBody>
      </p:sp>
      <p:sp>
        <p:nvSpPr>
          <p:cNvPr id="19460" name="Rectangle 3"/>
          <p:cNvSpPr>
            <a:spLocks noGrp="1" noChangeArrowheads="1"/>
          </p:cNvSpPr>
          <p:nvPr>
            <p:ph idx="1"/>
          </p:nvPr>
        </p:nvSpPr>
        <p:spPr>
          <a:xfrm>
            <a:off x="319089" y="1143000"/>
            <a:ext cx="3676650" cy="1277938"/>
          </a:xfrm>
        </p:spPr>
        <p:txBody>
          <a:bodyPr/>
          <a:lstStyle/>
          <a:p>
            <a:pPr marL="457088" indent="-457088"/>
            <a:endParaRPr lang="en-GB"/>
          </a:p>
        </p:txBody>
      </p:sp>
      <p:pic>
        <p:nvPicPr>
          <p:cNvPr id="19461" name="Picture 4"/>
          <p:cNvPicPr>
            <a:picLocks noChangeAspect="1" noChangeArrowheads="1"/>
          </p:cNvPicPr>
          <p:nvPr/>
        </p:nvPicPr>
        <p:blipFill>
          <a:blip r:embed="rId4" cstate="print"/>
          <a:srcRect/>
          <a:stretch>
            <a:fillRect/>
          </a:stretch>
        </p:blipFill>
        <p:spPr bwMode="auto">
          <a:xfrm>
            <a:off x="1331915" y="3216277"/>
            <a:ext cx="2486025" cy="2733675"/>
          </a:xfrm>
          <a:prstGeom prst="rect">
            <a:avLst/>
          </a:prstGeom>
          <a:noFill/>
          <a:ln w="9525">
            <a:noFill/>
            <a:miter lim="800000"/>
            <a:headEnd/>
            <a:tailEnd/>
          </a:ln>
        </p:spPr>
      </p:pic>
      <p:pic>
        <p:nvPicPr>
          <p:cNvPr id="19462" name="Picture 5"/>
          <p:cNvPicPr>
            <a:picLocks noChangeAspect="1" noChangeArrowheads="1"/>
          </p:cNvPicPr>
          <p:nvPr/>
        </p:nvPicPr>
        <p:blipFill>
          <a:blip r:embed="rId5" cstate="print"/>
          <a:srcRect/>
          <a:stretch>
            <a:fillRect/>
          </a:stretch>
        </p:blipFill>
        <p:spPr bwMode="auto">
          <a:xfrm>
            <a:off x="755650" y="1416050"/>
            <a:ext cx="3048000" cy="1689100"/>
          </a:xfrm>
          <a:prstGeom prst="rect">
            <a:avLst/>
          </a:prstGeom>
          <a:noFill/>
          <a:ln w="9525">
            <a:noFill/>
            <a:miter lim="800000"/>
            <a:headEnd/>
            <a:tailEnd/>
          </a:ln>
        </p:spPr>
      </p:pic>
      <p:sp>
        <p:nvSpPr>
          <p:cNvPr id="19463"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4490429" y="2451557"/>
            <a:ext cx="3724909" cy="3834963"/>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1142976" y="2919107"/>
            <a:ext cx="2435422" cy="3367413"/>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a:t>ImportExport</a:t>
            </a:r>
            <a:endParaRPr lang="en-US" altLang="zh-CN" dirty="0">
              <a:ea typeface="SimSun" pitchFamily="2" charset="-122"/>
            </a:endParaRPr>
          </a:p>
        </p:txBody>
      </p:sp>
      <p:sp>
        <p:nvSpPr>
          <p:cNvPr id="142339" name="Rectangle 3"/>
          <p:cNvSpPr>
            <a:spLocks noGrp="1" noChangeArrowheads="1"/>
          </p:cNvSpPr>
          <p:nvPr>
            <p:ph type="body" idx="1"/>
          </p:nvPr>
        </p:nvSpPr>
        <p:spPr>
          <a:xfrm>
            <a:off x="285720" y="1214422"/>
            <a:ext cx="8858280" cy="1704685"/>
          </a:xfrm>
        </p:spPr>
        <p:txBody>
          <a:bodyPr/>
          <a:lstStyle/>
          <a:p>
            <a:pPr marL="355556" lvl="1" indent="-271430">
              <a:lnSpc>
                <a:spcPct val="80000"/>
              </a:lnSpc>
            </a:pPr>
            <a:r>
              <a:rPr lang="en-US" altLang="zh-CN" dirty="0">
                <a:ea typeface="ＭＳ Ｐゴシック" pitchFamily="34" charset="-128"/>
              </a:rPr>
              <a:t>All, C# </a:t>
            </a:r>
          </a:p>
          <a:p>
            <a:pPr marL="355556" lvl="1" indent="-271430">
              <a:lnSpc>
                <a:spcPct val="80000"/>
              </a:lnSpc>
            </a:pPr>
            <a:r>
              <a:rPr lang="en-US" altLang="zh-CN" dirty="0" err="1">
                <a:ea typeface="ＭＳ Ｐゴシック" pitchFamily="34" charset="-128"/>
              </a:rPr>
              <a:t>ImportExportDWG</a:t>
            </a:r>
            <a:r>
              <a:rPr lang="en-US" altLang="zh-CN" dirty="0">
                <a:ea typeface="ＭＳ Ｐゴシック" pitchFamily="34" charset="-128"/>
              </a:rPr>
              <a:t> was enhanced to handle additional file formats</a:t>
            </a:r>
          </a:p>
          <a:p>
            <a:pPr marL="722224" lvl="2" indent="-271430">
              <a:lnSpc>
                <a:spcPct val="80000"/>
              </a:lnSpc>
            </a:pPr>
            <a:r>
              <a:rPr lang="en-US" dirty="0"/>
              <a:t>Export - </a:t>
            </a:r>
            <a:r>
              <a:rPr lang="en-US" dirty="0" err="1"/>
              <a:t>dwg</a:t>
            </a:r>
            <a:r>
              <a:rPr lang="en-US" dirty="0"/>
              <a:t>, 2D and 3D </a:t>
            </a:r>
            <a:r>
              <a:rPr lang="en-US" dirty="0" err="1"/>
              <a:t>dwf</a:t>
            </a:r>
            <a:r>
              <a:rPr lang="en-US" dirty="0"/>
              <a:t> and </a:t>
            </a:r>
            <a:r>
              <a:rPr lang="en-US" dirty="0" err="1"/>
              <a:t>dwfx</a:t>
            </a:r>
            <a:r>
              <a:rPr lang="en-US" dirty="0"/>
              <a:t>, </a:t>
            </a:r>
            <a:r>
              <a:rPr lang="en-US" dirty="0" err="1"/>
              <a:t>gbxml</a:t>
            </a:r>
            <a:r>
              <a:rPr lang="en-US" dirty="0"/>
              <a:t> and FBX</a:t>
            </a:r>
          </a:p>
          <a:p>
            <a:pPr marL="722224" lvl="2" indent="-271430">
              <a:lnSpc>
                <a:spcPct val="80000"/>
              </a:lnSpc>
            </a:pPr>
            <a:r>
              <a:rPr lang="en-US" dirty="0"/>
              <a:t>Import - </a:t>
            </a:r>
            <a:r>
              <a:rPr lang="en-US" dirty="0" err="1"/>
              <a:t>dwg</a:t>
            </a:r>
            <a:r>
              <a:rPr lang="en-US" dirty="0"/>
              <a:t> and image file</a:t>
            </a:r>
          </a:p>
          <a:p>
            <a:pPr marL="722224" lvl="2" indent="-271430">
              <a:lnSpc>
                <a:spcPct val="80000"/>
              </a:lnSpc>
            </a:pPr>
            <a:r>
              <a:rPr lang="en-US" dirty="0"/>
              <a:t>New API classes added</a:t>
            </a:r>
          </a:p>
        </p:txBody>
      </p:sp>
      <p:sp>
        <p:nvSpPr>
          <p:cNvPr id="7"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6" name="Picture 4"/>
          <p:cNvPicPr>
            <a:picLocks noChangeAspect="1" noChangeArrowheads="1"/>
          </p:cNvPicPr>
          <p:nvPr/>
        </p:nvPicPr>
        <p:blipFill>
          <a:blip r:embed="rId3" cstate="print"/>
          <a:srcRect/>
          <a:stretch>
            <a:fillRect/>
          </a:stretch>
        </p:blipFill>
        <p:spPr bwMode="auto">
          <a:xfrm>
            <a:off x="6723093" y="717548"/>
            <a:ext cx="2206625" cy="2211387"/>
          </a:xfrm>
          <a:prstGeom prst="rect">
            <a:avLst/>
          </a:prstGeom>
          <a:noFill/>
          <a:ln w="9525">
            <a:noFill/>
            <a:miter lim="800000"/>
            <a:headEnd/>
            <a:tailEnd/>
          </a:ln>
        </p:spPr>
      </p:pic>
      <p:sp>
        <p:nvSpPr>
          <p:cNvPr id="20482" name="Rectangle 2"/>
          <p:cNvSpPr>
            <a:spLocks noGrp="1" noChangeArrowheads="1"/>
          </p:cNvSpPr>
          <p:nvPr>
            <p:ph type="title"/>
          </p:nvPr>
        </p:nvSpPr>
        <p:spPr>
          <a:xfrm>
            <a:off x="319088" y="136525"/>
            <a:ext cx="8824912" cy="1143000"/>
          </a:xfrm>
        </p:spPr>
        <p:txBody>
          <a:bodyPr/>
          <a:lstStyle/>
          <a:p>
            <a:pPr eaLnBrk="1" hangingPunct="1"/>
            <a:r>
              <a:rPr lang="en-GB"/>
              <a:t>Create New dimensioning</a:t>
            </a:r>
          </a:p>
        </p:txBody>
      </p:sp>
      <p:sp>
        <p:nvSpPr>
          <p:cNvPr id="20483" name="Rectangle 3"/>
          <p:cNvSpPr>
            <a:spLocks noGrp="1" noChangeArrowheads="1"/>
          </p:cNvSpPr>
          <p:nvPr>
            <p:ph idx="1"/>
          </p:nvPr>
        </p:nvSpPr>
        <p:spPr>
          <a:xfrm>
            <a:off x="319088" y="1416050"/>
            <a:ext cx="8253412" cy="1084256"/>
          </a:xfrm>
        </p:spPr>
        <p:txBody>
          <a:bodyPr/>
          <a:lstStyle/>
          <a:p>
            <a:pPr eaLnBrk="1" hangingPunct="1">
              <a:lnSpc>
                <a:spcPct val="80000"/>
              </a:lnSpc>
              <a:buFontTx/>
              <a:buNone/>
            </a:pPr>
            <a:r>
              <a:rPr lang="en-GB" sz="2400"/>
              <a:t>Create a dimension between two references </a:t>
            </a:r>
          </a:p>
          <a:p>
            <a:pPr eaLnBrk="1" hangingPunct="1">
              <a:lnSpc>
                <a:spcPct val="80000"/>
              </a:lnSpc>
              <a:buFontTx/>
              <a:buNone/>
            </a:pPr>
            <a:r>
              <a:rPr lang="en-GB" sz="2400"/>
              <a:t>CreateDimensions sample</a:t>
            </a:r>
            <a:endParaRPr lang="en-GB" sz="1200" b="1">
              <a:latin typeface="Courier New" pitchFamily="49" charset="0"/>
            </a:endParaRPr>
          </a:p>
        </p:txBody>
      </p:sp>
      <p:sp>
        <p:nvSpPr>
          <p:cNvPr id="20484"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1500166" y="2995264"/>
            <a:ext cx="6181738" cy="278783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lnSpc>
                <a:spcPct val="80000"/>
              </a:lnSpc>
            </a:pPr>
            <a:r>
              <a:rPr lang="en-GB" sz="1200" b="1" dirty="0">
                <a:solidFill>
                  <a:srgbClr val="000000"/>
                </a:solidFill>
                <a:latin typeface="Courier New" pitchFamily="49" charset="0"/>
              </a:rPr>
              <a:t>XYZ p1 = </a:t>
            </a:r>
            <a:r>
              <a:rPr lang="en-GB" sz="1200" b="1" dirty="0" err="1">
                <a:solidFill>
                  <a:srgbClr val="000000"/>
                </a:solidFill>
                <a:latin typeface="Courier New" pitchFamily="49" charset="0"/>
              </a:rPr>
              <a:t>newLine.GetEndPoint</a:t>
            </a:r>
            <a:r>
              <a:rPr lang="en-GB" sz="1200" b="1" dirty="0">
                <a:solidFill>
                  <a:srgbClr val="000000"/>
                </a:solidFill>
                <a:latin typeface="Courier New" pitchFamily="49" charset="0"/>
              </a:rPr>
              <a:t>(0);</a:t>
            </a:r>
          </a:p>
          <a:p>
            <a:pPr>
              <a:lnSpc>
                <a:spcPct val="80000"/>
              </a:lnSpc>
            </a:pPr>
            <a:r>
              <a:rPr lang="en-GB" sz="1200" b="1" dirty="0">
                <a:solidFill>
                  <a:srgbClr val="000000"/>
                </a:solidFill>
                <a:latin typeface="Courier New" pitchFamily="49" charset="0"/>
              </a:rPr>
              <a:t>p1.X += 5;</a:t>
            </a:r>
          </a:p>
          <a:p>
            <a:pPr>
              <a:lnSpc>
                <a:spcPct val="80000"/>
              </a:lnSpc>
            </a:pPr>
            <a:r>
              <a:rPr lang="en-GB" sz="1200" b="1" dirty="0">
                <a:solidFill>
                  <a:srgbClr val="000000"/>
                </a:solidFill>
                <a:latin typeface="Courier New" pitchFamily="49" charset="0"/>
              </a:rPr>
              <a:t>p1.Y += 5;</a:t>
            </a:r>
          </a:p>
          <a:p>
            <a:pPr>
              <a:lnSpc>
                <a:spcPct val="80000"/>
              </a:lnSpc>
            </a:pPr>
            <a:endParaRPr lang="en-GB" sz="1200" b="1" dirty="0">
              <a:solidFill>
                <a:srgbClr val="000000"/>
              </a:solidFill>
              <a:latin typeface="Courier New" pitchFamily="49" charset="0"/>
            </a:endParaRPr>
          </a:p>
          <a:p>
            <a:pPr>
              <a:lnSpc>
                <a:spcPct val="80000"/>
              </a:lnSpc>
            </a:pPr>
            <a:r>
              <a:rPr lang="en-GB" sz="1200" b="1" dirty="0">
                <a:solidFill>
                  <a:srgbClr val="000000"/>
                </a:solidFill>
                <a:latin typeface="Courier New" pitchFamily="49" charset="0"/>
              </a:rPr>
              <a:t>XYZ p2 = </a:t>
            </a:r>
            <a:r>
              <a:rPr lang="en-GB" sz="1200" b="1" dirty="0" err="1">
                <a:solidFill>
                  <a:srgbClr val="000000"/>
                </a:solidFill>
                <a:latin typeface="Courier New" pitchFamily="49" charset="0"/>
              </a:rPr>
              <a:t>newLine</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GetEndPoint</a:t>
            </a:r>
            <a:r>
              <a:rPr lang="en-GB" sz="1200" b="1" dirty="0">
                <a:solidFill>
                  <a:srgbClr val="000000"/>
                </a:solidFill>
                <a:latin typeface="Courier New" pitchFamily="49" charset="0"/>
              </a:rPr>
              <a:t>(1);</a:t>
            </a:r>
          </a:p>
          <a:p>
            <a:pPr>
              <a:lnSpc>
                <a:spcPct val="80000"/>
              </a:lnSpc>
            </a:pPr>
            <a:r>
              <a:rPr lang="en-GB" sz="1200" b="1" dirty="0">
                <a:solidFill>
                  <a:srgbClr val="000000"/>
                </a:solidFill>
                <a:latin typeface="Courier New" pitchFamily="49" charset="0"/>
              </a:rPr>
              <a:t>p2.X += 5;</a:t>
            </a:r>
          </a:p>
          <a:p>
            <a:pPr>
              <a:lnSpc>
                <a:spcPct val="80000"/>
              </a:lnSpc>
            </a:pPr>
            <a:r>
              <a:rPr lang="en-GB" sz="1200" b="1" dirty="0">
                <a:solidFill>
                  <a:srgbClr val="000000"/>
                </a:solidFill>
                <a:latin typeface="Courier New" pitchFamily="49" charset="0"/>
              </a:rPr>
              <a:t>p2.Y += 5;</a:t>
            </a:r>
          </a:p>
          <a:p>
            <a:pPr>
              <a:lnSpc>
                <a:spcPct val="80000"/>
              </a:lnSpc>
            </a:pPr>
            <a:endParaRPr lang="en-GB" sz="1200" b="1" dirty="0">
              <a:solidFill>
                <a:srgbClr val="000000"/>
              </a:solidFill>
              <a:latin typeface="Courier New" pitchFamily="49" charset="0"/>
            </a:endParaRPr>
          </a:p>
          <a:p>
            <a:pPr>
              <a:lnSpc>
                <a:spcPct val="80000"/>
              </a:lnSpc>
            </a:pPr>
            <a:r>
              <a:rPr lang="en-GB" sz="1200" b="1" dirty="0">
                <a:solidFill>
                  <a:srgbClr val="000000"/>
                </a:solidFill>
                <a:latin typeface="Courier New" pitchFamily="49" charset="0"/>
              </a:rPr>
              <a:t>Line newLine2 = </a:t>
            </a:r>
            <a:r>
              <a:rPr lang="en-GB" sz="1200" b="1" dirty="0" err="1">
                <a:solidFill>
                  <a:srgbClr val="000000"/>
                </a:solidFill>
                <a:latin typeface="Courier New" pitchFamily="49" charset="0"/>
              </a:rPr>
              <a:t>Line.CreateBound</a:t>
            </a:r>
            <a:r>
              <a:rPr lang="en-GB" sz="1200" b="1" dirty="0">
                <a:solidFill>
                  <a:srgbClr val="000000"/>
                </a:solidFill>
                <a:latin typeface="Courier New" pitchFamily="49" charset="0"/>
              </a:rPr>
              <a:t>( p1,p2);</a:t>
            </a:r>
          </a:p>
          <a:p>
            <a:pPr>
              <a:lnSpc>
                <a:spcPct val="80000"/>
              </a:lnSpc>
            </a:pPr>
            <a:endParaRPr lang="en-GB" sz="1200" b="1" dirty="0">
              <a:solidFill>
                <a:srgbClr val="000000"/>
              </a:solidFill>
              <a:latin typeface="Courier New" pitchFamily="49" charset="0"/>
            </a:endParaRPr>
          </a:p>
          <a:p>
            <a:pPr>
              <a:lnSpc>
                <a:spcPct val="80000"/>
              </a:lnSpc>
            </a:pPr>
            <a:r>
              <a:rPr lang="en-GB" sz="1200" b="1" dirty="0">
                <a:solidFill>
                  <a:srgbClr val="000000"/>
                </a:solidFill>
                <a:latin typeface="Courier New" pitchFamily="49" charset="0"/>
              </a:rPr>
              <a:t>// set the references</a:t>
            </a:r>
          </a:p>
          <a:p>
            <a:pPr>
              <a:lnSpc>
                <a:spcPct val="80000"/>
              </a:lnSpc>
            </a:pPr>
            <a:r>
              <a:rPr lang="en-GB" sz="1200" b="1" dirty="0">
                <a:solidFill>
                  <a:srgbClr val="000000"/>
                </a:solidFill>
                <a:latin typeface="Courier New" pitchFamily="49" charset="0"/>
              </a:rPr>
              <a:t>. . .</a:t>
            </a:r>
          </a:p>
          <a:p>
            <a:pPr>
              <a:lnSpc>
                <a:spcPct val="80000"/>
              </a:lnSpc>
            </a:pPr>
            <a:endParaRPr lang="en-GB" sz="1200" b="1" dirty="0">
              <a:solidFill>
                <a:srgbClr val="000000"/>
              </a:solidFill>
              <a:latin typeface="Courier New" pitchFamily="49" charset="0"/>
            </a:endParaRPr>
          </a:p>
          <a:p>
            <a:pPr>
              <a:lnSpc>
                <a:spcPct val="80000"/>
              </a:lnSpc>
            </a:pPr>
            <a:r>
              <a:rPr lang="en-GB" sz="1200" b="1" dirty="0">
                <a:solidFill>
                  <a:srgbClr val="000000"/>
                </a:solidFill>
                <a:latin typeface="Courier New" pitchFamily="49" charset="0"/>
              </a:rPr>
              <a:t>// create a </a:t>
            </a:r>
            <a:r>
              <a:rPr lang="en-GB" sz="1200" b="1" dirty="0" err="1">
                <a:solidFill>
                  <a:srgbClr val="000000"/>
                </a:solidFill>
                <a:latin typeface="Courier New" pitchFamily="49" charset="0"/>
              </a:rPr>
              <a:t>dimention</a:t>
            </a:r>
            <a:endParaRPr lang="en-GB" sz="1200" b="1" dirty="0">
              <a:solidFill>
                <a:srgbClr val="000000"/>
              </a:solidFill>
              <a:latin typeface="Courier New" pitchFamily="49" charset="0"/>
            </a:endParaRPr>
          </a:p>
          <a:p>
            <a:pPr>
              <a:lnSpc>
                <a:spcPct val="80000"/>
              </a:lnSpc>
            </a:pPr>
            <a:r>
              <a:rPr lang="en-GB" sz="1200" b="1" dirty="0">
                <a:solidFill>
                  <a:srgbClr val="000000"/>
                </a:solidFill>
                <a:latin typeface="Courier New" pitchFamily="49" charset="0"/>
              </a:rPr>
              <a:t>Dimension </a:t>
            </a:r>
            <a:r>
              <a:rPr lang="en-GB" sz="1200" b="1" dirty="0" err="1">
                <a:solidFill>
                  <a:srgbClr val="000000"/>
                </a:solidFill>
                <a:latin typeface="Courier New" pitchFamily="49" charset="0"/>
              </a:rPr>
              <a:t>newDimension</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rvtDoc.</a:t>
            </a:r>
            <a:r>
              <a:rPr lang="en-GB" sz="1200" b="1" dirty="0" err="1">
                <a:solidFill>
                  <a:srgbClr val="C00000"/>
                </a:solidFill>
                <a:latin typeface="Courier New" pitchFamily="49" charset="0"/>
              </a:rPr>
              <a:t>Create.NewDimension</a:t>
            </a:r>
            <a:r>
              <a:rPr lang="en-GB" sz="1200" b="1" dirty="0">
                <a:solidFill>
                  <a:srgbClr val="000000"/>
                </a:solidFill>
                <a:latin typeface="Courier New" pitchFamily="49" charset="0"/>
              </a:rPr>
              <a:t>( </a:t>
            </a:r>
          </a:p>
          <a:p>
            <a:pPr>
              <a:lnSpc>
                <a:spcPct val="80000"/>
              </a:lnSpc>
            </a:pPr>
            <a:r>
              <a:rPr lang="en-GB" sz="1200" b="1" dirty="0">
                <a:solidFill>
                  <a:srgbClr val="000000"/>
                </a:solidFill>
                <a:latin typeface="Courier New" pitchFamily="49" charset="0"/>
              </a:rPr>
              <a:t>  </a:t>
            </a:r>
            <a:r>
              <a:rPr lang="en-GB" sz="1200" b="1" dirty="0" err="1">
                <a:solidFill>
                  <a:srgbClr val="000000"/>
                </a:solidFill>
                <a:latin typeface="Courier New" pitchFamily="49" charset="0"/>
              </a:rPr>
              <a:t>rvtDoc.ActiveView</a:t>
            </a:r>
            <a:r>
              <a:rPr lang="en-GB" sz="1200" b="1" dirty="0">
                <a:solidFill>
                  <a:srgbClr val="000000"/>
                </a:solidFill>
                <a:latin typeface="Courier New" pitchFamily="49" charset="0"/>
              </a:rPr>
              <a:t>, newLine2, </a:t>
            </a:r>
            <a:r>
              <a:rPr lang="en-GB" sz="1200" b="1" dirty="0" err="1">
                <a:solidFill>
                  <a:srgbClr val="000000"/>
                </a:solidFill>
                <a:latin typeface="Courier New" pitchFamily="49" charset="0"/>
              </a:rPr>
              <a:t>referenceArray</a:t>
            </a:r>
            <a:r>
              <a:rPr lang="en-GB" sz="1200" b="1" dirty="0">
                <a:solidFill>
                  <a:srgbClr val="000000"/>
                </a:solidFill>
                <a:latin typeface="Courier New" pitchFamily="49" charset="0"/>
              </a:rPr>
              <a:t> );</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2844" y="-22"/>
            <a:ext cx="8824912" cy="792145"/>
          </a:xfrm>
        </p:spPr>
        <p:txBody>
          <a:bodyPr/>
          <a:lstStyle/>
          <a:p>
            <a:pPr eaLnBrk="1" hangingPunct="1"/>
            <a:r>
              <a:rPr lang="en-GB"/>
              <a:t>Dimensioning Reference Array</a:t>
            </a:r>
          </a:p>
        </p:txBody>
      </p:sp>
      <p:sp>
        <p:nvSpPr>
          <p:cNvPr id="21507" name="Rectangle 3"/>
          <p:cNvSpPr>
            <a:spLocks noGrp="1" noChangeArrowheads="1"/>
          </p:cNvSpPr>
          <p:nvPr>
            <p:ph idx="1"/>
          </p:nvPr>
        </p:nvSpPr>
        <p:spPr>
          <a:xfrm>
            <a:off x="161636" y="785796"/>
            <a:ext cx="8339454" cy="566791"/>
          </a:xfrm>
        </p:spPr>
        <p:txBody>
          <a:bodyPr/>
          <a:lstStyle/>
          <a:p>
            <a:pPr eaLnBrk="1" hangingPunct="1">
              <a:lnSpc>
                <a:spcPct val="80000"/>
              </a:lnSpc>
              <a:buFontTx/>
              <a:buNone/>
            </a:pPr>
            <a:r>
              <a:rPr lang="en-GB" sz="2400"/>
              <a:t>Create a reference array for a structural wall</a:t>
            </a:r>
            <a:endParaRPr lang="en-GB" sz="1100" b="1">
              <a:latin typeface="Courier New" pitchFamily="49" charset="0"/>
            </a:endParaRPr>
          </a:p>
        </p:txBody>
      </p:sp>
      <p:sp>
        <p:nvSpPr>
          <p:cNvPr id="21508"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703242" y="1507237"/>
            <a:ext cx="7324746" cy="4593749"/>
          </a:xfrm>
          <a:prstGeom prst="roundRect">
            <a:avLst>
              <a:gd name="adj" fmla="val 10709"/>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dirty="0" err="1">
                <a:solidFill>
                  <a:srgbClr val="000000"/>
                </a:solidFill>
                <a:latin typeface="Courier New" pitchFamily="49" charset="0"/>
              </a:rPr>
              <a:t>ReferenceArray</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referenceArray</a:t>
            </a:r>
            <a:r>
              <a:rPr lang="en-GB" sz="1200" b="1" dirty="0">
                <a:solidFill>
                  <a:srgbClr val="000000"/>
                </a:solidFill>
                <a:latin typeface="Courier New" pitchFamily="49" charset="0"/>
              </a:rPr>
              <a:t> = new </a:t>
            </a:r>
            <a:r>
              <a:rPr lang="en-GB" sz="1200" b="1" dirty="0" err="1">
                <a:solidFill>
                  <a:srgbClr val="000000"/>
                </a:solidFill>
                <a:latin typeface="Courier New" pitchFamily="49" charset="0"/>
              </a:rPr>
              <a:t>ReferenceArray</a:t>
            </a:r>
            <a:r>
              <a:rPr lang="en-GB" sz="1200" b="1" dirty="0">
                <a:solidFill>
                  <a:srgbClr val="000000"/>
                </a:solidFill>
                <a:latin typeface="Courier New" pitchFamily="49" charset="0"/>
              </a:rPr>
              <a:t>();</a:t>
            </a:r>
          </a:p>
          <a:p>
            <a:endParaRPr lang="en-GB" sz="1200" b="1" dirty="0">
              <a:solidFill>
                <a:srgbClr val="000000"/>
              </a:solidFill>
              <a:latin typeface="Courier New" pitchFamily="49" charset="0"/>
            </a:endParaRPr>
          </a:p>
          <a:p>
            <a:r>
              <a:rPr lang="en-GB" sz="1200" b="1" dirty="0">
                <a:solidFill>
                  <a:srgbClr val="000000"/>
                </a:solidFill>
                <a:latin typeface="Courier New" pitchFamily="49" charset="0"/>
              </a:rPr>
              <a:t>            Options </a:t>
            </a:r>
            <a:r>
              <a:rPr lang="en-GB" sz="1200" b="1" dirty="0" err="1">
                <a:solidFill>
                  <a:srgbClr val="000000"/>
                </a:solidFill>
                <a:latin typeface="Courier New" pitchFamily="49" charset="0"/>
              </a:rPr>
              <a:t>options</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rvtApp.Create.NewGeometryOptions</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options.ComputeReferences</a:t>
            </a:r>
            <a:r>
              <a:rPr lang="en-GB" sz="1200" b="1" dirty="0">
                <a:solidFill>
                  <a:srgbClr val="000000"/>
                </a:solidFill>
                <a:latin typeface="Courier New" pitchFamily="49" charset="0"/>
              </a:rPr>
              <a:t> = true;</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options.View</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rvtDoc.ActiveView</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GeometryElement</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geomElem</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wallTemp.get_Geometry</a:t>
            </a:r>
            <a:r>
              <a:rPr lang="en-GB" sz="1200" b="1" dirty="0">
                <a:solidFill>
                  <a:srgbClr val="000000"/>
                </a:solidFill>
                <a:latin typeface="Courier New" pitchFamily="49" charset="0"/>
              </a:rPr>
              <a:t>(options);</a:t>
            </a:r>
          </a:p>
          <a:p>
            <a:endParaRPr lang="en-GB" sz="1200" b="1" dirty="0">
              <a:solidFill>
                <a:srgbClr val="000000"/>
              </a:solidFill>
              <a:latin typeface="Courier New" pitchFamily="49" charset="0"/>
            </a:endParaRPr>
          </a:p>
          <a:p>
            <a:r>
              <a:rPr lang="en-GB" sz="1200" b="1" dirty="0">
                <a:solidFill>
                  <a:srgbClr val="000000"/>
                </a:solidFill>
                <a:latin typeface="Courier New" pitchFamily="49" charset="0"/>
              </a:rPr>
              <a:t>            foreach(</a:t>
            </a:r>
            <a:r>
              <a:rPr lang="en-GB" sz="1200" b="1" dirty="0" err="1">
                <a:solidFill>
                  <a:srgbClr val="000000"/>
                </a:solidFill>
                <a:latin typeface="Courier New" pitchFamily="49" charset="0"/>
              </a:rPr>
              <a:t>GeometryObject</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geoObject</a:t>
            </a:r>
            <a:r>
              <a:rPr lang="en-GB" sz="1200" b="1" dirty="0">
                <a:solidFill>
                  <a:srgbClr val="000000"/>
                </a:solidFill>
                <a:latin typeface="Courier New" pitchFamily="49" charset="0"/>
              </a:rPr>
              <a:t> in </a:t>
            </a:r>
            <a:r>
              <a:rPr lang="en-GB" sz="1200" b="1" dirty="0" err="1">
                <a:solidFill>
                  <a:srgbClr val="000000"/>
                </a:solidFill>
                <a:latin typeface="Courier New" pitchFamily="49" charset="0"/>
              </a:rPr>
              <a:t>geomElem</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Curve </a:t>
            </a:r>
            <a:r>
              <a:rPr lang="en-GB" sz="1200" b="1" dirty="0" err="1">
                <a:solidFill>
                  <a:srgbClr val="000000"/>
                </a:solidFill>
                <a:latin typeface="Courier New" pitchFamily="49" charset="0"/>
              </a:rPr>
              <a:t>curve</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geoObject</a:t>
            </a:r>
            <a:r>
              <a:rPr lang="en-GB" sz="1200" b="1" dirty="0">
                <a:solidFill>
                  <a:srgbClr val="000000"/>
                </a:solidFill>
                <a:latin typeface="Courier New" pitchFamily="49" charset="0"/>
              </a:rPr>
              <a:t> as Curve;</a:t>
            </a:r>
          </a:p>
          <a:p>
            <a:r>
              <a:rPr lang="en-GB" sz="1200" b="1" dirty="0">
                <a:solidFill>
                  <a:srgbClr val="000000"/>
                </a:solidFill>
                <a:latin typeface="Courier New" pitchFamily="49" charset="0"/>
              </a:rPr>
              <a:t>                if (null != curve)</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//find the two upright lines beside the line</a:t>
            </a:r>
          </a:p>
          <a:p>
            <a:r>
              <a:rPr lang="en-GB" sz="1200" b="1" dirty="0">
                <a:solidFill>
                  <a:srgbClr val="000000"/>
                </a:solidFill>
                <a:latin typeface="Courier New" pitchFamily="49" charset="0"/>
              </a:rPr>
              <a:t>                    if (</a:t>
            </a:r>
            <a:r>
              <a:rPr lang="en-GB" sz="1200" b="1" dirty="0" err="1">
                <a:solidFill>
                  <a:srgbClr val="000000"/>
                </a:solidFill>
                <a:latin typeface="Courier New" pitchFamily="49" charset="0"/>
              </a:rPr>
              <a:t>Validata</a:t>
            </a:r>
            <a:r>
              <a:rPr lang="en-GB" sz="1200" b="1" dirty="0">
                <a:solidFill>
                  <a:srgbClr val="000000"/>
                </a:solidFill>
                <a:latin typeface="Courier New" pitchFamily="49" charset="0"/>
              </a:rPr>
              <a:t>(</a:t>
            </a:r>
            <a:r>
              <a:rPr lang="en-GB" sz="1200" b="1" dirty="0" err="1">
                <a:solidFill>
                  <a:srgbClr val="000000"/>
                </a:solidFill>
                <a:latin typeface="Courier New" pitchFamily="49" charset="0"/>
              </a:rPr>
              <a:t>newLine</a:t>
            </a:r>
            <a:r>
              <a:rPr lang="en-GB" sz="1200" b="1" dirty="0">
                <a:solidFill>
                  <a:srgbClr val="000000"/>
                </a:solidFill>
                <a:latin typeface="Courier New" pitchFamily="49" charset="0"/>
              </a:rPr>
              <a:t>, curve as Line))</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referenceArray.Append</a:t>
            </a:r>
            <a:r>
              <a:rPr lang="en-GB" sz="1200" b="1" dirty="0">
                <a:solidFill>
                  <a:srgbClr val="000000"/>
                </a:solidFill>
                <a:latin typeface="Courier New" pitchFamily="49" charset="0"/>
              </a:rPr>
              <a:t>(</a:t>
            </a:r>
            <a:r>
              <a:rPr lang="en-GB" sz="1200" b="1" dirty="0" err="1">
                <a:solidFill>
                  <a:srgbClr val="000000"/>
                </a:solidFill>
                <a:latin typeface="Courier New" pitchFamily="49" charset="0"/>
              </a:rPr>
              <a:t>curve.Reference</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if (2 == </a:t>
            </a:r>
            <a:r>
              <a:rPr lang="en-GB" sz="1200" b="1" dirty="0" err="1">
                <a:solidFill>
                  <a:srgbClr val="000000"/>
                </a:solidFill>
                <a:latin typeface="Courier New" pitchFamily="49" charset="0"/>
              </a:rPr>
              <a:t>referenceArray.Size</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break;</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19088" y="136527"/>
            <a:ext cx="8824912" cy="792145"/>
          </a:xfrm>
        </p:spPr>
        <p:txBody>
          <a:bodyPr/>
          <a:lstStyle/>
          <a:p>
            <a:pPr eaLnBrk="1" hangingPunct="1"/>
            <a:r>
              <a:rPr lang="en-GB"/>
              <a:t>Dimension Creation Tips</a:t>
            </a:r>
            <a:endParaRPr lang="en-GB" sz="2400">
              <a:solidFill>
                <a:srgbClr val="00458B"/>
              </a:solidFill>
            </a:endParaRPr>
          </a:p>
        </p:txBody>
      </p:sp>
      <p:sp>
        <p:nvSpPr>
          <p:cNvPr id="22531" name="Rectangle 3"/>
          <p:cNvSpPr>
            <a:spLocks noGrp="1" noChangeArrowheads="1"/>
          </p:cNvSpPr>
          <p:nvPr>
            <p:ph idx="1"/>
          </p:nvPr>
        </p:nvSpPr>
        <p:spPr>
          <a:xfrm>
            <a:off x="311782" y="1076261"/>
            <a:ext cx="8617936" cy="1924113"/>
          </a:xfrm>
        </p:spPr>
        <p:txBody>
          <a:bodyPr/>
          <a:lstStyle/>
          <a:p>
            <a:pPr eaLnBrk="1" hangingPunct="1">
              <a:lnSpc>
                <a:spcPct val="80000"/>
              </a:lnSpc>
              <a:buFontTx/>
              <a:buNone/>
            </a:pPr>
            <a:r>
              <a:rPr lang="en-GB" sz="2400"/>
              <a:t>Extend the sample to work with other elements than structural wall</a:t>
            </a:r>
          </a:p>
          <a:p>
            <a:pPr eaLnBrk="1" hangingPunct="1">
              <a:lnSpc>
                <a:spcPct val="80000"/>
              </a:lnSpc>
              <a:buFontTx/>
              <a:buNone/>
            </a:pPr>
            <a:r>
              <a:rPr lang="en-GB" sz="2400"/>
              <a:t>Architectural wall cannot get reference from edge</a:t>
            </a:r>
          </a:p>
          <a:p>
            <a:pPr eaLnBrk="1" hangingPunct="1">
              <a:lnSpc>
                <a:spcPct val="80000"/>
              </a:lnSpc>
              <a:buFontTx/>
              <a:buNone/>
            </a:pPr>
            <a:r>
              <a:rPr lang="en-GB" sz="2400"/>
              <a:t>Use face instead - not all geometry has reference</a:t>
            </a:r>
            <a:endParaRPr lang="en-GB" sz="1000" b="1">
              <a:latin typeface="Courier New" pitchFamily="49" charset="0"/>
            </a:endParaRPr>
          </a:p>
        </p:txBody>
      </p:sp>
      <p:sp>
        <p:nvSpPr>
          <p:cNvPr id="22532"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7" name="Rounded Rectangle 6"/>
          <p:cNvSpPr/>
          <p:nvPr/>
        </p:nvSpPr>
        <p:spPr bwMode="auto">
          <a:xfrm>
            <a:off x="461964" y="2285994"/>
            <a:ext cx="8396316" cy="3986456"/>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dirty="0">
                <a:solidFill>
                  <a:srgbClr val="000000"/>
                </a:solidFill>
                <a:latin typeface="Courier New" pitchFamily="49" charset="0"/>
              </a:rPr>
              <a:t>Solid </a:t>
            </a:r>
            <a:r>
              <a:rPr lang="en-GB" sz="1200" b="1" dirty="0" err="1">
                <a:solidFill>
                  <a:srgbClr val="000000"/>
                </a:solidFill>
                <a:latin typeface="Courier New" pitchFamily="49" charset="0"/>
              </a:rPr>
              <a:t>solid</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geoObject</a:t>
            </a:r>
            <a:r>
              <a:rPr lang="en-GB" sz="1200" b="1" dirty="0">
                <a:solidFill>
                  <a:srgbClr val="000000"/>
                </a:solidFill>
                <a:latin typeface="Courier New" pitchFamily="49" charset="0"/>
              </a:rPr>
              <a:t> as Solid;</a:t>
            </a:r>
          </a:p>
          <a:p>
            <a:r>
              <a:rPr lang="en-GB" sz="1200" b="1" dirty="0">
                <a:solidFill>
                  <a:srgbClr val="000000"/>
                </a:solidFill>
                <a:latin typeface="Courier New" pitchFamily="49" charset="0"/>
              </a:rPr>
              <a:t>if(null != solid)</a:t>
            </a:r>
          </a:p>
          <a:p>
            <a:r>
              <a:rPr lang="en-GB" sz="1200" b="1" dirty="0">
                <a:solidFill>
                  <a:srgbClr val="000000"/>
                </a:solidFill>
                <a:latin typeface="Courier New" pitchFamily="49" charset="0"/>
              </a:rPr>
              <a:t>{</a:t>
            </a:r>
          </a:p>
          <a:p>
            <a:pPr marL="0" lvl="1"/>
            <a:r>
              <a:rPr lang="en-GB" sz="1200" b="1" dirty="0">
                <a:solidFill>
                  <a:srgbClr val="000000"/>
                </a:solidFill>
                <a:latin typeface="Courier New" pitchFamily="49" charset="0"/>
              </a:rPr>
              <a:t>  </a:t>
            </a:r>
            <a:r>
              <a:rPr lang="en-GB" sz="1200" b="1" dirty="0" err="1">
                <a:solidFill>
                  <a:srgbClr val="000000"/>
                </a:solidFill>
                <a:latin typeface="Courier New" pitchFamily="49" charset="0"/>
              </a:rPr>
              <a:t>FaceArrayIterator</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faceItor</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solid.Faces.ForwardIterator</a:t>
            </a:r>
            <a:r>
              <a:rPr lang="en-GB" sz="1200" b="1" dirty="0">
                <a:solidFill>
                  <a:srgbClr val="000000"/>
                </a:solidFill>
                <a:latin typeface="Courier New" pitchFamily="49" charset="0"/>
              </a:rPr>
              <a:t>();</a:t>
            </a:r>
          </a:p>
          <a:p>
            <a:pPr marL="0" lvl="1"/>
            <a:r>
              <a:rPr lang="en-GB" sz="1200" b="1" dirty="0">
                <a:solidFill>
                  <a:srgbClr val="000000"/>
                </a:solidFill>
                <a:latin typeface="Courier New" pitchFamily="49" charset="0"/>
              </a:rPr>
              <a:t>  while (</a:t>
            </a:r>
            <a:r>
              <a:rPr lang="en-GB" sz="1200" b="1" dirty="0" err="1">
                <a:solidFill>
                  <a:srgbClr val="000000"/>
                </a:solidFill>
                <a:latin typeface="Courier New" pitchFamily="49" charset="0"/>
              </a:rPr>
              <a:t>faceItor.MoveNext</a:t>
            </a:r>
            <a:r>
              <a:rPr lang="en-GB" sz="1200" b="1" dirty="0">
                <a:solidFill>
                  <a:srgbClr val="000000"/>
                </a:solidFill>
                <a:latin typeface="Courier New" pitchFamily="49" charset="0"/>
              </a:rPr>
              <a:t>())</a:t>
            </a:r>
          </a:p>
          <a:p>
            <a:pPr marL="0" lvl="1"/>
            <a:r>
              <a:rPr lang="en-GB" sz="1200" b="1" dirty="0">
                <a:solidFill>
                  <a:srgbClr val="000000"/>
                </a:solidFill>
                <a:latin typeface="Courier New" pitchFamily="49" charset="0"/>
              </a:rPr>
              <a:t>  {</a:t>
            </a:r>
          </a:p>
          <a:p>
            <a:pPr marL="0" lvl="2"/>
            <a:r>
              <a:rPr lang="en-GB" sz="1200" b="1" dirty="0">
                <a:solidFill>
                  <a:srgbClr val="000000"/>
                </a:solidFill>
                <a:latin typeface="Courier New" pitchFamily="49" charset="0"/>
              </a:rPr>
              <a:t>    </a:t>
            </a:r>
            <a:r>
              <a:rPr lang="en-GB" sz="1200" b="1" dirty="0" err="1">
                <a:solidFill>
                  <a:srgbClr val="000000"/>
                </a:solidFill>
                <a:latin typeface="Courier New" pitchFamily="49" charset="0"/>
              </a:rPr>
              <a:t>PlanarFace</a:t>
            </a:r>
            <a:r>
              <a:rPr lang="en-GB" sz="1200" b="1" dirty="0">
                <a:solidFill>
                  <a:srgbClr val="000000"/>
                </a:solidFill>
                <a:latin typeface="Courier New" pitchFamily="49" charset="0"/>
              </a:rPr>
              <a:t> face = </a:t>
            </a:r>
            <a:r>
              <a:rPr lang="en-GB" sz="1200" b="1" dirty="0" err="1">
                <a:solidFill>
                  <a:srgbClr val="000000"/>
                </a:solidFill>
                <a:latin typeface="Courier New" pitchFamily="49" charset="0"/>
              </a:rPr>
              <a:t>faceItor.Current</a:t>
            </a:r>
            <a:r>
              <a:rPr lang="en-GB" sz="1200" b="1" dirty="0">
                <a:solidFill>
                  <a:srgbClr val="000000"/>
                </a:solidFill>
                <a:latin typeface="Courier New" pitchFamily="49" charset="0"/>
              </a:rPr>
              <a:t> as </a:t>
            </a:r>
            <a:r>
              <a:rPr lang="en-GB" sz="1200" b="1" dirty="0" err="1">
                <a:solidFill>
                  <a:srgbClr val="000000"/>
                </a:solidFill>
                <a:latin typeface="Courier New" pitchFamily="49" charset="0"/>
              </a:rPr>
              <a:t>PlanarFace</a:t>
            </a:r>
            <a:r>
              <a:rPr lang="en-GB" sz="1200" b="1" dirty="0">
                <a:solidFill>
                  <a:srgbClr val="000000"/>
                </a:solidFill>
                <a:latin typeface="Courier New" pitchFamily="49" charset="0"/>
              </a:rPr>
              <a:t>;</a:t>
            </a:r>
          </a:p>
          <a:p>
            <a:pPr marL="0" lvl="2"/>
            <a:r>
              <a:rPr lang="en-GB" sz="1200" b="1" dirty="0">
                <a:solidFill>
                  <a:srgbClr val="000000"/>
                </a:solidFill>
                <a:latin typeface="Courier New" pitchFamily="49" charset="0"/>
              </a:rPr>
              <a:t>    if (null != face)</a:t>
            </a:r>
          </a:p>
          <a:p>
            <a:pPr marL="0" lvl="2"/>
            <a:r>
              <a:rPr lang="en-GB" sz="1200" b="1" dirty="0">
                <a:solidFill>
                  <a:srgbClr val="000000"/>
                </a:solidFill>
                <a:latin typeface="Courier New" pitchFamily="49" charset="0"/>
              </a:rPr>
              <a:t>    {</a:t>
            </a:r>
          </a:p>
          <a:p>
            <a:pPr marL="0" lvl="3"/>
            <a:r>
              <a:rPr lang="en-GB" sz="1200" b="1" dirty="0">
                <a:solidFill>
                  <a:srgbClr val="00B050"/>
                </a:solidFill>
                <a:latin typeface="Courier New" pitchFamily="49" charset="0"/>
              </a:rPr>
              <a:t>      // find the two upright lines beside the line. </a:t>
            </a:r>
          </a:p>
          <a:p>
            <a:pPr marL="0" lvl="3"/>
            <a:r>
              <a:rPr lang="en-GB" sz="1200" b="1" dirty="0">
                <a:solidFill>
                  <a:srgbClr val="00B050"/>
                </a:solidFill>
                <a:latin typeface="Courier New" pitchFamily="49" charset="0"/>
              </a:rPr>
              <a:t>      // NOTE: overloading this function. We pick up the face in term of its Normal.</a:t>
            </a:r>
          </a:p>
          <a:p>
            <a:pPr marL="0" lvl="3"/>
            <a:r>
              <a:rPr lang="en-GB" sz="1200" b="1" dirty="0">
                <a:solidFill>
                  <a:srgbClr val="000000"/>
                </a:solidFill>
                <a:latin typeface="Courier New" pitchFamily="49" charset="0"/>
              </a:rPr>
              <a:t>      if (</a:t>
            </a:r>
            <a:r>
              <a:rPr lang="en-GB" sz="1200" b="1" dirty="0" err="1">
                <a:solidFill>
                  <a:srgbClr val="000000"/>
                </a:solidFill>
                <a:latin typeface="Courier New" pitchFamily="49" charset="0"/>
              </a:rPr>
              <a:t>Validata</a:t>
            </a:r>
            <a:r>
              <a:rPr lang="en-GB" sz="1200" b="1" dirty="0">
                <a:solidFill>
                  <a:srgbClr val="000000"/>
                </a:solidFill>
                <a:latin typeface="Courier New" pitchFamily="49" charset="0"/>
              </a:rPr>
              <a:t>(</a:t>
            </a:r>
            <a:r>
              <a:rPr lang="en-GB" sz="1200" b="1" dirty="0" err="1">
                <a:solidFill>
                  <a:srgbClr val="000000"/>
                </a:solidFill>
                <a:latin typeface="Courier New" pitchFamily="49" charset="0"/>
              </a:rPr>
              <a:t>newLine</a:t>
            </a:r>
            <a:r>
              <a:rPr lang="en-GB" sz="1200" b="1" dirty="0">
                <a:solidFill>
                  <a:srgbClr val="000000"/>
                </a:solidFill>
                <a:latin typeface="Courier New" pitchFamily="49" charset="0"/>
              </a:rPr>
              <a:t>, </a:t>
            </a:r>
            <a:r>
              <a:rPr lang="en-GB" sz="1200" b="1" dirty="0" err="1">
                <a:solidFill>
                  <a:srgbClr val="C00000"/>
                </a:solidFill>
                <a:latin typeface="Courier New" pitchFamily="49" charset="0"/>
              </a:rPr>
              <a:t>face.Normal</a:t>
            </a:r>
            <a:r>
              <a:rPr lang="en-GB" sz="1200" b="1" dirty="0">
                <a:solidFill>
                  <a:srgbClr val="000000"/>
                </a:solidFill>
                <a:latin typeface="Courier New" pitchFamily="49" charset="0"/>
              </a:rPr>
              <a:t>))</a:t>
            </a:r>
          </a:p>
          <a:p>
            <a:pPr marL="0" lvl="3"/>
            <a:r>
              <a:rPr lang="en-GB" sz="1200" b="1" dirty="0">
                <a:solidFill>
                  <a:srgbClr val="000000"/>
                </a:solidFill>
                <a:latin typeface="Courier New" pitchFamily="49" charset="0"/>
              </a:rPr>
              <a:t>      {</a:t>
            </a:r>
          </a:p>
          <a:p>
            <a:pPr marL="0" lvl="3"/>
            <a:r>
              <a:rPr lang="en-GB" sz="1200" b="1" dirty="0">
                <a:solidFill>
                  <a:srgbClr val="000000"/>
                </a:solidFill>
                <a:latin typeface="Courier New" pitchFamily="49" charset="0"/>
              </a:rPr>
              <a:t>        </a:t>
            </a:r>
            <a:r>
              <a:rPr lang="en-GB" sz="1200" b="1" dirty="0" err="1">
                <a:solidFill>
                  <a:srgbClr val="000000"/>
                </a:solidFill>
                <a:latin typeface="Courier New" pitchFamily="49" charset="0"/>
              </a:rPr>
              <a:t>referenceArray.Append</a:t>
            </a:r>
            <a:r>
              <a:rPr lang="en-GB" sz="1200" b="1" dirty="0">
                <a:solidFill>
                  <a:srgbClr val="000000"/>
                </a:solidFill>
                <a:latin typeface="Courier New" pitchFamily="49" charset="0"/>
              </a:rPr>
              <a:t>(</a:t>
            </a:r>
            <a:r>
              <a:rPr lang="en-GB" sz="1200" b="1" dirty="0" err="1">
                <a:solidFill>
                  <a:srgbClr val="000000"/>
                </a:solidFill>
                <a:latin typeface="Courier New" pitchFamily="49" charset="0"/>
              </a:rPr>
              <a:t>face.Reference</a:t>
            </a:r>
            <a:r>
              <a:rPr lang="en-GB" sz="1200" b="1" dirty="0">
                <a:solidFill>
                  <a:srgbClr val="000000"/>
                </a:solidFill>
                <a:latin typeface="Courier New" pitchFamily="49" charset="0"/>
              </a:rPr>
              <a:t>);</a:t>
            </a:r>
          </a:p>
          <a:p>
            <a:pPr marL="0" lvl="3"/>
            <a:r>
              <a:rPr lang="en-GB" sz="1200" b="1" dirty="0">
                <a:solidFill>
                  <a:srgbClr val="000000"/>
                </a:solidFill>
                <a:latin typeface="Courier New" pitchFamily="49" charset="0"/>
              </a:rPr>
              <a:t>      }</a:t>
            </a:r>
          </a:p>
          <a:p>
            <a:pPr marL="0" lvl="3"/>
            <a:r>
              <a:rPr lang="en-GB" sz="1200" b="1" dirty="0">
                <a:solidFill>
                  <a:srgbClr val="000000"/>
                </a:solidFill>
                <a:latin typeface="Courier New" pitchFamily="49" charset="0"/>
              </a:rPr>
              <a:t>      if (2 == </a:t>
            </a:r>
            <a:r>
              <a:rPr lang="en-GB" sz="1200" b="1" dirty="0" err="1">
                <a:solidFill>
                  <a:srgbClr val="000000"/>
                </a:solidFill>
                <a:latin typeface="Courier New" pitchFamily="49" charset="0"/>
              </a:rPr>
              <a:t>referenceArray.Size</a:t>
            </a:r>
            <a:r>
              <a:rPr lang="en-GB" sz="1200" b="1" dirty="0">
                <a:solidFill>
                  <a:srgbClr val="000000"/>
                </a:solidFill>
                <a:latin typeface="Courier New" pitchFamily="49" charset="0"/>
              </a:rPr>
              <a:t>)</a:t>
            </a:r>
          </a:p>
          <a:p>
            <a:pPr marL="0" lvl="3"/>
            <a:r>
              <a:rPr lang="en-GB" sz="1200" b="1" dirty="0">
                <a:solidFill>
                  <a:srgbClr val="000000"/>
                </a:solidFill>
                <a:latin typeface="Courier New" pitchFamily="49" charset="0"/>
              </a:rPr>
              <a:t>      {</a:t>
            </a:r>
          </a:p>
          <a:p>
            <a:pPr marL="0" lvl="3"/>
            <a:r>
              <a:rPr lang="en-GB" sz="1200" b="1" dirty="0">
                <a:solidFill>
                  <a:srgbClr val="000000"/>
                </a:solidFill>
                <a:latin typeface="Courier New" pitchFamily="49" charset="0"/>
              </a:rPr>
              <a:t>        break;</a:t>
            </a:r>
          </a:p>
          <a:p>
            <a:pPr marL="0" lvl="3"/>
            <a:r>
              <a:rPr lang="en-GB" sz="1200" b="1" dirty="0">
                <a:solidFill>
                  <a:srgbClr val="00B050"/>
                </a:solidFill>
                <a:latin typeface="Courier New" pitchFamily="49" charset="0"/>
              </a:rPr>
              <a:t>        // . . . </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19088" y="136527"/>
            <a:ext cx="8824912" cy="792145"/>
          </a:xfrm>
        </p:spPr>
        <p:txBody>
          <a:bodyPr/>
          <a:lstStyle/>
          <a:p>
            <a:pPr eaLnBrk="1" hangingPunct="1"/>
            <a:r>
              <a:rPr lang="en-GB"/>
              <a:t>Rebar dimensioning</a:t>
            </a:r>
            <a:endParaRPr lang="en-GB" sz="2400"/>
          </a:p>
        </p:txBody>
      </p:sp>
      <p:sp>
        <p:nvSpPr>
          <p:cNvPr id="18435" name="Rectangle 3"/>
          <p:cNvSpPr>
            <a:spLocks noGrp="1" noChangeArrowheads="1"/>
          </p:cNvSpPr>
          <p:nvPr>
            <p:ph idx="1"/>
          </p:nvPr>
        </p:nvSpPr>
        <p:spPr>
          <a:xfrm>
            <a:off x="311782" y="1076261"/>
            <a:ext cx="7689242" cy="1281169"/>
          </a:xfrm>
        </p:spPr>
        <p:txBody>
          <a:bodyPr/>
          <a:lstStyle/>
          <a:p>
            <a:pPr eaLnBrk="1" hangingPunct="1">
              <a:lnSpc>
                <a:spcPct val="80000"/>
              </a:lnSpc>
              <a:buFontTx/>
              <a:buNone/>
            </a:pPr>
            <a:r>
              <a:rPr lang="en-GB" sz="2400"/>
              <a:t>Extending the sample to work with rebar </a:t>
            </a:r>
          </a:p>
          <a:p>
            <a:pPr eaLnBrk="1" hangingPunct="1">
              <a:lnSpc>
                <a:spcPct val="80000"/>
              </a:lnSpc>
              <a:buFontTx/>
              <a:buNone/>
            </a:pPr>
            <a:r>
              <a:rPr lang="en-GB" sz="2400"/>
              <a:t>Need to dig into geometry elements ...</a:t>
            </a:r>
          </a:p>
          <a:p>
            <a:pPr>
              <a:lnSpc>
                <a:spcPct val="80000"/>
              </a:lnSpc>
            </a:pPr>
            <a:r>
              <a:rPr lang="en-US" sz="1600">
                <a:solidFill>
                  <a:srgbClr val="7F7F7F"/>
                </a:solidFill>
              </a:rPr>
              <a:t>SPR #125909  API wish: create dimension between a column edge and a rebar center</a:t>
            </a:r>
            <a:endParaRPr lang="en-GB" sz="1200" b="1">
              <a:latin typeface="Courier New" pitchFamily="49" charset="0"/>
            </a:endParaRPr>
          </a:p>
        </p:txBody>
      </p:sp>
      <p:sp>
        <p:nvSpPr>
          <p:cNvPr id="23556"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7" name="Rounded Rectangle 6"/>
          <p:cNvSpPr/>
          <p:nvPr/>
        </p:nvSpPr>
        <p:spPr bwMode="auto">
          <a:xfrm>
            <a:off x="857224" y="2604306"/>
            <a:ext cx="6967556" cy="3169211"/>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dirty="0">
                <a:solidFill>
                  <a:srgbClr val="000000"/>
                </a:solidFill>
                <a:latin typeface="Courier New" pitchFamily="49" charset="0"/>
              </a:rPr>
              <a:t>// get rebar reference</a:t>
            </a:r>
          </a:p>
          <a:p>
            <a:r>
              <a:rPr lang="en-GB" sz="1200" b="1" dirty="0">
                <a:solidFill>
                  <a:srgbClr val="000000"/>
                </a:solidFill>
                <a:latin typeface="Courier New" pitchFamily="49" charset="0"/>
              </a:rPr>
              <a:t>if (</a:t>
            </a:r>
            <a:r>
              <a:rPr lang="en-GB" sz="1200" b="1" dirty="0" err="1">
                <a:solidFill>
                  <a:srgbClr val="000000"/>
                </a:solidFill>
                <a:latin typeface="Courier New" pitchFamily="49" charset="0"/>
              </a:rPr>
              <a:t>m_rebar</a:t>
            </a:r>
            <a:r>
              <a:rPr lang="en-GB" sz="1200" b="1" dirty="0">
                <a:solidFill>
                  <a:srgbClr val="000000"/>
                </a:solidFill>
                <a:latin typeface="Courier New" pitchFamily="49" charset="0"/>
              </a:rPr>
              <a:t> != null)</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GeometryElement</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gelement</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m_rebar.get_Geometry</a:t>
            </a:r>
            <a:r>
              <a:rPr lang="en-GB" sz="1200" b="1" dirty="0">
                <a:solidFill>
                  <a:srgbClr val="000000"/>
                </a:solidFill>
                <a:latin typeface="Courier New" pitchFamily="49" charset="0"/>
              </a:rPr>
              <a:t>(options);</a:t>
            </a:r>
          </a:p>
          <a:p>
            <a:r>
              <a:rPr lang="en-GB" sz="1200" b="1" dirty="0">
                <a:solidFill>
                  <a:srgbClr val="000000"/>
                </a:solidFill>
                <a:latin typeface="Courier New" pitchFamily="49" charset="0"/>
              </a:rPr>
              <a:t>                foreach(</a:t>
            </a:r>
            <a:r>
              <a:rPr lang="en-GB" sz="1200" b="1" dirty="0" err="1">
                <a:solidFill>
                  <a:srgbClr val="000000"/>
                </a:solidFill>
                <a:latin typeface="Courier New" pitchFamily="49" charset="0"/>
              </a:rPr>
              <a:t>GeometryObject</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geoObject</a:t>
            </a:r>
            <a:r>
              <a:rPr lang="en-GB" sz="1200" b="1" dirty="0">
                <a:solidFill>
                  <a:srgbClr val="000000"/>
                </a:solidFill>
                <a:latin typeface="Courier New" pitchFamily="49" charset="0"/>
              </a:rPr>
              <a:t> in </a:t>
            </a:r>
            <a:r>
              <a:rPr lang="en-GB" sz="1200" b="1" dirty="0" err="1">
                <a:solidFill>
                  <a:srgbClr val="000000"/>
                </a:solidFill>
                <a:latin typeface="Courier New" pitchFamily="49" charset="0"/>
              </a:rPr>
              <a:t>gelement</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Line </a:t>
            </a:r>
            <a:r>
              <a:rPr lang="en-GB" sz="1200" b="1" dirty="0" err="1">
                <a:solidFill>
                  <a:srgbClr val="000000"/>
                </a:solidFill>
                <a:latin typeface="Courier New" pitchFamily="49" charset="0"/>
              </a:rPr>
              <a:t>line</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geoObject</a:t>
            </a:r>
            <a:r>
              <a:rPr lang="en-GB" sz="1200" b="1" dirty="0">
                <a:solidFill>
                  <a:srgbClr val="000000"/>
                </a:solidFill>
                <a:latin typeface="Courier New" pitchFamily="49" charset="0"/>
              </a:rPr>
              <a:t> as Line;</a:t>
            </a:r>
          </a:p>
          <a:p>
            <a:r>
              <a:rPr lang="en-GB" sz="1200" b="1" dirty="0">
                <a:solidFill>
                  <a:srgbClr val="000000"/>
                </a:solidFill>
                <a:latin typeface="Courier New" pitchFamily="49" charset="0"/>
              </a:rPr>
              <a:t>                    if (line != null &amp;&amp; </a:t>
            </a:r>
            <a:r>
              <a:rPr lang="en-GB" sz="1200" b="1" dirty="0" err="1">
                <a:solidFill>
                  <a:srgbClr val="000000"/>
                </a:solidFill>
                <a:latin typeface="Courier New" pitchFamily="49" charset="0"/>
              </a:rPr>
              <a:t>line.Reference</a:t>
            </a:r>
            <a:r>
              <a:rPr lang="en-GB" sz="1200" b="1" dirty="0">
                <a:solidFill>
                  <a:srgbClr val="000000"/>
                </a:solidFill>
                <a:latin typeface="Courier New" pitchFamily="49" charset="0"/>
              </a:rPr>
              <a:t> != null)</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referenceArray.Append</a:t>
            </a:r>
            <a:r>
              <a:rPr lang="en-GB" sz="1200" b="1" dirty="0">
                <a:solidFill>
                  <a:srgbClr val="000000"/>
                </a:solidFill>
                <a:latin typeface="Courier New" pitchFamily="49" charset="0"/>
              </a:rPr>
              <a:t>(</a:t>
            </a:r>
            <a:r>
              <a:rPr lang="en-GB" sz="1200" b="1" dirty="0" err="1">
                <a:solidFill>
                  <a:srgbClr val="000000"/>
                </a:solidFill>
                <a:latin typeface="Courier New" pitchFamily="49" charset="0"/>
              </a:rPr>
              <a:t>line.Reference</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a:t>
            </a:r>
          </a:p>
          <a:p>
            <a:endParaRPr lang="en-GB" sz="1200" b="1" dirty="0">
              <a:solidFill>
                <a:srgbClr val="000000"/>
              </a:solidFill>
              <a:latin typeface="Courier New" pitchFamily="49" charset="0"/>
            </a:endParaRP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19088" y="142875"/>
            <a:ext cx="8824912" cy="1143000"/>
          </a:xfrm>
        </p:spPr>
        <p:txBody>
          <a:bodyPr/>
          <a:lstStyle/>
          <a:p>
            <a:pPr eaLnBrk="1" hangingPunct="1"/>
            <a:r>
              <a:rPr lang="en-GB"/>
              <a:t>Add Tags</a:t>
            </a:r>
          </a:p>
        </p:txBody>
      </p:sp>
      <p:sp>
        <p:nvSpPr>
          <p:cNvPr id="24581" name="Rectangle 3"/>
          <p:cNvSpPr>
            <a:spLocks noGrp="1" noChangeArrowheads="1"/>
          </p:cNvSpPr>
          <p:nvPr>
            <p:ph idx="1"/>
          </p:nvPr>
        </p:nvSpPr>
        <p:spPr>
          <a:xfrm>
            <a:off x="319088" y="1381125"/>
            <a:ext cx="8062912" cy="5119688"/>
          </a:xfrm>
        </p:spPr>
        <p:txBody>
          <a:bodyPr/>
          <a:lstStyle/>
          <a:p>
            <a:pPr eaLnBrk="1" hangingPunct="1">
              <a:lnSpc>
                <a:spcPct val="80000"/>
              </a:lnSpc>
              <a:buFontTx/>
              <a:buNone/>
            </a:pPr>
            <a:r>
              <a:rPr lang="en-GB" sz="2400"/>
              <a:t>Simple Tag sample in RvtMgdDbg’s Test Framework</a:t>
            </a:r>
          </a:p>
        </p:txBody>
      </p:sp>
      <p:pic>
        <p:nvPicPr>
          <p:cNvPr id="24579" name="Picture 5"/>
          <p:cNvPicPr>
            <a:picLocks noChangeAspect="1" noChangeArrowheads="1"/>
          </p:cNvPicPr>
          <p:nvPr/>
        </p:nvPicPr>
        <p:blipFill>
          <a:blip r:embed="rId3" cstate="print"/>
          <a:srcRect/>
          <a:stretch>
            <a:fillRect/>
          </a:stretch>
        </p:blipFill>
        <p:spPr bwMode="auto">
          <a:xfrm>
            <a:off x="7072332" y="357167"/>
            <a:ext cx="1436687" cy="1817687"/>
          </a:xfrm>
          <a:prstGeom prst="rect">
            <a:avLst/>
          </a:prstGeom>
          <a:noFill/>
          <a:ln w="9525">
            <a:noFill/>
            <a:miter lim="800000"/>
            <a:headEnd/>
            <a:tailEnd/>
          </a:ln>
        </p:spPr>
      </p:pic>
      <p:sp>
        <p:nvSpPr>
          <p:cNvPr id="24580" name="Text Box 6"/>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357158" y="2942581"/>
            <a:ext cx="8047055" cy="2147654"/>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dirty="0">
                <a:solidFill>
                  <a:srgbClr val="000000"/>
                </a:solidFill>
                <a:latin typeface="Courier New" pitchFamily="49" charset="0"/>
                <a:cs typeface="Courier New" pitchFamily="49" charset="0"/>
              </a:rPr>
              <a:t>if( </a:t>
            </a:r>
            <a:r>
              <a:rPr lang="en-GB" sz="1200" b="1" dirty="0" err="1">
                <a:solidFill>
                  <a:srgbClr val="000000"/>
                </a:solidFill>
                <a:latin typeface="Courier New" pitchFamily="49" charset="0"/>
                <a:cs typeface="Courier New" pitchFamily="49" charset="0"/>
              </a:rPr>
              <a:t>elem</a:t>
            </a:r>
            <a:r>
              <a:rPr lang="en-GB" sz="1200" b="1" dirty="0">
                <a:solidFill>
                  <a:srgbClr val="000000"/>
                </a:solidFill>
                <a:latin typeface="Courier New" pitchFamily="49" charset="0"/>
                <a:cs typeface="Courier New" pitchFamily="49" charset="0"/>
              </a:rPr>
              <a:t> is Rebar )</a:t>
            </a:r>
          </a:p>
          <a:p>
            <a:r>
              <a:rPr lang="en-GB" sz="1200" b="1" dirty="0">
                <a:solidFill>
                  <a:srgbClr val="000000"/>
                </a:solidFill>
                <a:latin typeface="Courier New" pitchFamily="49" charset="0"/>
                <a:cs typeface="Courier New" pitchFamily="49" charset="0"/>
              </a:rPr>
              <a:t>{</a:t>
            </a:r>
          </a:p>
          <a:p>
            <a:r>
              <a:rPr lang="en-GB" sz="1200" b="1" dirty="0">
                <a:solidFill>
                  <a:srgbClr val="000000"/>
                </a:solidFill>
                <a:latin typeface="Courier New" pitchFamily="49" charset="0"/>
                <a:cs typeface="Courier New" pitchFamily="49" charset="0"/>
              </a:rPr>
              <a:t>  // Cast to Rebar and get its first curve</a:t>
            </a:r>
          </a:p>
          <a:p>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Revit.Elements.Rebar</a:t>
            </a:r>
            <a:r>
              <a:rPr lang="en-GB" sz="1200" b="1" dirty="0">
                <a:solidFill>
                  <a:srgbClr val="000000"/>
                </a:solidFill>
                <a:latin typeface="Courier New" pitchFamily="49" charset="0"/>
                <a:cs typeface="Courier New" pitchFamily="49" charset="0"/>
              </a:rPr>
              <a:t> rebar = </a:t>
            </a:r>
            <a:r>
              <a:rPr lang="en-GB" sz="1200" b="1" dirty="0" err="1">
                <a:solidFill>
                  <a:srgbClr val="000000"/>
                </a:solidFill>
                <a:latin typeface="Courier New" pitchFamily="49" charset="0"/>
                <a:cs typeface="Courier New" pitchFamily="49" charset="0"/>
              </a:rPr>
              <a:t>elem</a:t>
            </a:r>
            <a:r>
              <a:rPr lang="en-GB" sz="1200" b="1" dirty="0">
                <a:solidFill>
                  <a:srgbClr val="000000"/>
                </a:solidFill>
                <a:latin typeface="Courier New" pitchFamily="49" charset="0"/>
                <a:cs typeface="Courier New" pitchFamily="49" charset="0"/>
              </a:rPr>
              <a:t> as Rebar;</a:t>
            </a:r>
          </a:p>
          <a:p>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Revit.Geometry.Curve</a:t>
            </a:r>
            <a:r>
              <a:rPr lang="en-GB" sz="1200" b="1" dirty="0">
                <a:solidFill>
                  <a:srgbClr val="000000"/>
                </a:solidFill>
                <a:latin typeface="Courier New" pitchFamily="49" charset="0"/>
                <a:cs typeface="Courier New" pitchFamily="49" charset="0"/>
              </a:rPr>
              <a:t> curve = rebar. </a:t>
            </a:r>
            <a:r>
              <a:rPr lang="en-GB" sz="1200" b="1" dirty="0" err="1">
                <a:solidFill>
                  <a:srgbClr val="000000"/>
                </a:solidFill>
                <a:latin typeface="Courier New" pitchFamily="49" charset="0"/>
                <a:cs typeface="Courier New" pitchFamily="49" charset="0"/>
              </a:rPr>
              <a:t>GetCenterlineCurves</a:t>
            </a:r>
            <a:r>
              <a:rPr lang="en-GB" sz="1200" b="1" dirty="0">
                <a:solidFill>
                  <a:srgbClr val="000000"/>
                </a:solidFill>
                <a:latin typeface="Courier New" pitchFamily="49" charset="0"/>
                <a:cs typeface="Courier New" pitchFamily="49" charset="0"/>
              </a:rPr>
              <a:t>().</a:t>
            </a:r>
            <a:r>
              <a:rPr lang="en-GB" sz="1200" b="1" dirty="0" err="1">
                <a:solidFill>
                  <a:srgbClr val="000000"/>
                </a:solidFill>
                <a:latin typeface="Courier New" pitchFamily="49" charset="0"/>
                <a:cs typeface="Courier New" pitchFamily="49" charset="0"/>
              </a:rPr>
              <a:t>get_Item</a:t>
            </a:r>
            <a:r>
              <a:rPr lang="en-GB" sz="1200" b="1" dirty="0">
                <a:solidFill>
                  <a:srgbClr val="000000"/>
                </a:solidFill>
                <a:latin typeface="Courier New" pitchFamily="49" charset="0"/>
                <a:cs typeface="Courier New" pitchFamily="49" charset="0"/>
              </a:rPr>
              <a:t>(0);</a:t>
            </a:r>
          </a:p>
          <a:p>
            <a:endParaRPr lang="en-GB" sz="1200" b="1" dirty="0">
              <a:solidFill>
                <a:srgbClr val="000000"/>
              </a:solidFill>
              <a:latin typeface="Courier New" pitchFamily="49" charset="0"/>
              <a:cs typeface="Courier New" pitchFamily="49" charset="0"/>
            </a:endParaRPr>
          </a:p>
          <a:p>
            <a:r>
              <a:rPr lang="en-GB" sz="1200" b="1" dirty="0">
                <a:solidFill>
                  <a:srgbClr val="000000"/>
                </a:solidFill>
                <a:latin typeface="Courier New" pitchFamily="49" charset="0"/>
                <a:cs typeface="Courier New" pitchFamily="49" charset="0"/>
              </a:rPr>
              <a:t>  // Create a rebar tag at the first end point of the first curve</a:t>
            </a:r>
          </a:p>
          <a:p>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IndependentTag</a:t>
            </a:r>
            <a:r>
              <a:rPr lang="en-GB" sz="1200" b="1" dirty="0">
                <a:solidFill>
                  <a:srgbClr val="000000"/>
                </a:solidFill>
                <a:latin typeface="Courier New" pitchFamily="49" charset="0"/>
                <a:cs typeface="Courier New" pitchFamily="49" charset="0"/>
              </a:rPr>
              <a:t> tag = </a:t>
            </a:r>
            <a:r>
              <a:rPr lang="en-GB" sz="1200" b="1" dirty="0" err="1">
                <a:solidFill>
                  <a:srgbClr val="000000"/>
                </a:solidFill>
                <a:latin typeface="Courier New" pitchFamily="49" charset="0"/>
                <a:cs typeface="Courier New" pitchFamily="49" charset="0"/>
              </a:rPr>
              <a:t>IndependentTag</a:t>
            </a:r>
            <a:r>
              <a:rPr lang="en-GB" sz="1200" b="1" dirty="0">
                <a:solidFill>
                  <a:srgbClr val="000000"/>
                </a:solidFill>
                <a:latin typeface="Courier New" pitchFamily="49" charset="0"/>
                <a:cs typeface="Courier New" pitchFamily="49" charset="0"/>
              </a:rPr>
              <a:t> Create( Document </a:t>
            </a:r>
            <a:r>
              <a:rPr lang="en-GB" sz="1200" b="1" dirty="0" err="1">
                <a:solidFill>
                  <a:srgbClr val="000000"/>
                </a:solidFill>
                <a:latin typeface="Courier New" pitchFamily="49" charset="0"/>
                <a:cs typeface="Courier New" pitchFamily="49" charset="0"/>
              </a:rPr>
              <a:t>document</a:t>
            </a:r>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ElementId</a:t>
            </a:r>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symId</a:t>
            </a:r>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ElementId</a:t>
            </a:r>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ownerDBViewId</a:t>
            </a:r>
            <a:r>
              <a:rPr lang="en-GB" sz="1200" b="1" dirty="0">
                <a:solidFill>
                  <a:srgbClr val="000000"/>
                </a:solidFill>
                <a:latin typeface="Courier New" pitchFamily="49" charset="0"/>
                <a:cs typeface="Courier New" pitchFamily="49" charset="0"/>
              </a:rPr>
              <a:t>, Reference </a:t>
            </a:r>
            <a:r>
              <a:rPr lang="en-GB" sz="1200" b="1" dirty="0" err="1">
                <a:solidFill>
                  <a:srgbClr val="000000"/>
                </a:solidFill>
                <a:latin typeface="Courier New" pitchFamily="49" charset="0"/>
                <a:cs typeface="Courier New" pitchFamily="49" charset="0"/>
              </a:rPr>
              <a:t>referenceToTag</a:t>
            </a:r>
            <a:r>
              <a:rPr lang="en-GB" sz="1200" b="1" dirty="0">
                <a:solidFill>
                  <a:srgbClr val="000000"/>
                </a:solidFill>
                <a:latin typeface="Courier New" pitchFamily="49" charset="0"/>
                <a:cs typeface="Courier New" pitchFamily="49" charset="0"/>
              </a:rPr>
              <a:t>, bool </a:t>
            </a:r>
            <a:r>
              <a:rPr lang="en-GB" sz="1200" b="1" dirty="0" err="1">
                <a:solidFill>
                  <a:srgbClr val="000000"/>
                </a:solidFill>
                <a:latin typeface="Courier New" pitchFamily="49" charset="0"/>
                <a:cs typeface="Courier New" pitchFamily="49" charset="0"/>
              </a:rPr>
              <a:t>addLeader</a:t>
            </a:r>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TagOrientation</a:t>
            </a:r>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tagOrientation</a:t>
            </a:r>
            <a:r>
              <a:rPr lang="en-GB" sz="1200" b="1" dirty="0">
                <a:solidFill>
                  <a:srgbClr val="000000"/>
                </a:solidFill>
                <a:latin typeface="Courier New" pitchFamily="49" charset="0"/>
                <a:cs typeface="Courier New" pitchFamily="49" charset="0"/>
              </a:rPr>
              <a:t>, XYZ </a:t>
            </a:r>
            <a:r>
              <a:rPr lang="en-GB" sz="1200" b="1" dirty="0" err="1">
                <a:solidFill>
                  <a:srgbClr val="000000"/>
                </a:solidFill>
                <a:latin typeface="Courier New" pitchFamily="49" charset="0"/>
                <a:cs typeface="Courier New" pitchFamily="49" charset="0"/>
              </a:rPr>
              <a:t>pnt</a:t>
            </a:r>
            <a:r>
              <a:rPr lang="en-GB" sz="1200" b="1" dirty="0">
                <a:solidFill>
                  <a:srgbClr val="000000"/>
                </a:solidFill>
                <a:latin typeface="Courier New" pitchFamily="49" charset="0"/>
                <a:cs typeface="Courier New" pitchFamily="49" charset="0"/>
              </a:rPr>
              <a:t> )</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19088" y="136525"/>
            <a:ext cx="8824912" cy="1143000"/>
          </a:xfrm>
        </p:spPr>
        <p:txBody>
          <a:bodyPr/>
          <a:lstStyle/>
          <a:p>
            <a:pPr eaLnBrk="1" hangingPunct="1"/>
            <a:r>
              <a:rPr lang="en-GB" dirty="0"/>
              <a:t>Add Text</a:t>
            </a:r>
          </a:p>
        </p:txBody>
      </p:sp>
      <p:sp>
        <p:nvSpPr>
          <p:cNvPr id="25603" name="Rectangle 3"/>
          <p:cNvSpPr>
            <a:spLocks noGrp="1" noChangeArrowheads="1"/>
          </p:cNvSpPr>
          <p:nvPr>
            <p:ph idx="1"/>
          </p:nvPr>
        </p:nvSpPr>
        <p:spPr>
          <a:xfrm>
            <a:off x="311782" y="1076260"/>
            <a:ext cx="4974598" cy="582656"/>
          </a:xfrm>
        </p:spPr>
        <p:txBody>
          <a:bodyPr/>
          <a:lstStyle/>
          <a:p>
            <a:pPr eaLnBrk="1" hangingPunct="1">
              <a:lnSpc>
                <a:spcPct val="80000"/>
              </a:lnSpc>
              <a:buFontTx/>
              <a:buNone/>
            </a:pPr>
            <a:endParaRPr lang="en-GB" sz="2400"/>
          </a:p>
        </p:txBody>
      </p:sp>
      <p:pic>
        <p:nvPicPr>
          <p:cNvPr id="25604" name="Picture 4"/>
          <p:cNvPicPr>
            <a:picLocks noChangeAspect="1" noChangeArrowheads="1"/>
          </p:cNvPicPr>
          <p:nvPr/>
        </p:nvPicPr>
        <p:blipFill>
          <a:blip r:embed="rId3" cstate="print"/>
          <a:srcRect/>
          <a:stretch>
            <a:fillRect/>
          </a:stretch>
        </p:blipFill>
        <p:spPr bwMode="auto">
          <a:xfrm>
            <a:off x="4857752" y="71415"/>
            <a:ext cx="2965450" cy="1587500"/>
          </a:xfrm>
          <a:prstGeom prst="rect">
            <a:avLst/>
          </a:prstGeom>
          <a:noFill/>
          <a:ln w="9525">
            <a:noFill/>
            <a:miter lim="800000"/>
            <a:headEnd/>
            <a:tailEnd/>
          </a:ln>
        </p:spPr>
      </p:pic>
      <p:sp>
        <p:nvSpPr>
          <p:cNvPr id="25605"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366740" y="1685617"/>
            <a:ext cx="7562846" cy="459938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dirty="0">
                <a:solidFill>
                  <a:srgbClr val="000000"/>
                </a:solidFill>
                <a:latin typeface="Courier New" pitchFamily="49" charset="0"/>
              </a:rPr>
              <a:t>if( </a:t>
            </a:r>
            <a:r>
              <a:rPr lang="en-GB" sz="1200" b="1" dirty="0" err="1">
                <a:solidFill>
                  <a:srgbClr val="000000"/>
                </a:solidFill>
                <a:latin typeface="Courier New" pitchFamily="49" charset="0"/>
              </a:rPr>
              <a:t>elem</a:t>
            </a:r>
            <a:r>
              <a:rPr lang="en-GB" sz="1200" b="1" dirty="0">
                <a:solidFill>
                  <a:srgbClr val="000000"/>
                </a:solidFill>
                <a:latin typeface="Courier New" pitchFamily="49" charset="0"/>
              </a:rPr>
              <a:t> is Rebar )</a:t>
            </a:r>
          </a:p>
          <a:p>
            <a:r>
              <a:rPr lang="en-GB" sz="1200" b="1" dirty="0">
                <a:solidFill>
                  <a:srgbClr val="000000"/>
                </a:solidFill>
                <a:latin typeface="Courier New" pitchFamily="49" charset="0"/>
              </a:rPr>
              <a:t>{</a:t>
            </a:r>
          </a:p>
          <a:p>
            <a:r>
              <a:rPr lang="en-GB" sz="1200" b="1" dirty="0">
                <a:solidFill>
                  <a:srgbClr val="00B050"/>
                </a:solidFill>
                <a:latin typeface="Courier New" pitchFamily="49" charset="0"/>
              </a:rPr>
              <a:t>  // cast to Rebar and get its first curve</a:t>
            </a:r>
          </a:p>
          <a:p>
            <a:r>
              <a:rPr lang="en-GB" sz="1200" b="1" dirty="0" err="1">
                <a:solidFill>
                  <a:srgbClr val="000000"/>
                </a:solidFill>
                <a:latin typeface="Courier New" pitchFamily="49" charset="0"/>
              </a:rPr>
              <a:t>Autodesk.Revit.DB.Structure.Rebar</a:t>
            </a:r>
            <a:r>
              <a:rPr lang="en-GB" sz="1200" b="1" dirty="0">
                <a:solidFill>
                  <a:srgbClr val="000000"/>
                </a:solidFill>
                <a:latin typeface="Courier New" pitchFamily="49" charset="0"/>
              </a:rPr>
              <a:t> rebar = </a:t>
            </a:r>
            <a:r>
              <a:rPr lang="en-GB" sz="1200" b="1" dirty="0" err="1">
                <a:solidFill>
                  <a:srgbClr val="000000"/>
                </a:solidFill>
                <a:latin typeface="Courier New" pitchFamily="49" charset="0"/>
              </a:rPr>
              <a:t>elem</a:t>
            </a:r>
            <a:r>
              <a:rPr lang="en-GB" sz="1200" b="1" dirty="0">
                <a:solidFill>
                  <a:srgbClr val="000000"/>
                </a:solidFill>
                <a:latin typeface="Courier New" pitchFamily="49" charset="0"/>
              </a:rPr>
              <a:t> as </a:t>
            </a:r>
            <a:r>
              <a:rPr lang="en-GB" sz="1200" b="1" dirty="0" err="1">
                <a:solidFill>
                  <a:srgbClr val="000000"/>
                </a:solidFill>
                <a:latin typeface="Courier New" pitchFamily="49" charset="0"/>
              </a:rPr>
              <a:t>Autodesk.Revit.DB.Structure.Rebar</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IList</a:t>
            </a:r>
            <a:r>
              <a:rPr lang="en-GB" sz="1200" b="1" dirty="0">
                <a:solidFill>
                  <a:srgbClr val="000000"/>
                </a:solidFill>
                <a:latin typeface="Courier New" pitchFamily="49" charset="0"/>
              </a:rPr>
              <a:t>&lt;Curve&gt; curves = </a:t>
            </a:r>
            <a:r>
              <a:rPr lang="en-GB" sz="1200" b="1" dirty="0" err="1">
                <a:solidFill>
                  <a:srgbClr val="000000"/>
                </a:solidFill>
                <a:latin typeface="Courier New" pitchFamily="49" charset="0"/>
              </a:rPr>
              <a:t>rebar.GetCenterlineCurves</a:t>
            </a:r>
            <a:r>
              <a:rPr lang="en-GB" sz="1200" b="1" dirty="0">
                <a:solidFill>
                  <a:srgbClr val="000000"/>
                </a:solidFill>
                <a:latin typeface="Courier New" pitchFamily="49" charset="0"/>
              </a:rPr>
              <a:t>(false,false,false,MultiplanarOption.IncludeAllMultiplanarCurves,barPositionIndex); </a:t>
            </a:r>
          </a:p>
          <a:p>
            <a:r>
              <a:rPr lang="en-GB" sz="1200" b="1" dirty="0">
                <a:solidFill>
                  <a:srgbClr val="000000"/>
                </a:solidFill>
                <a:latin typeface="Courier New" pitchFamily="49" charset="0"/>
              </a:rPr>
              <a:t>Curve </a:t>
            </a:r>
            <a:r>
              <a:rPr lang="en-GB" sz="1200" b="1" dirty="0" err="1">
                <a:solidFill>
                  <a:srgbClr val="000000"/>
                </a:solidFill>
                <a:latin typeface="Courier New" pitchFamily="49" charset="0"/>
              </a:rPr>
              <a:t>curve</a:t>
            </a:r>
            <a:r>
              <a:rPr lang="en-GB" sz="1200" b="1" dirty="0">
                <a:solidFill>
                  <a:srgbClr val="000000"/>
                </a:solidFill>
                <a:latin typeface="Courier New" pitchFamily="49" charset="0"/>
              </a:rPr>
              <a:t> = curves[0];</a:t>
            </a:r>
          </a:p>
          <a:p>
            <a:r>
              <a:rPr lang="en-GB" sz="1200" b="1" dirty="0">
                <a:solidFill>
                  <a:srgbClr val="00B050"/>
                </a:solidFill>
                <a:latin typeface="Courier New" pitchFamily="49" charset="0"/>
              </a:rPr>
              <a:t>  // calculate arguments</a:t>
            </a:r>
          </a:p>
          <a:p>
            <a:r>
              <a:rPr lang="en-GB" sz="1200" b="1" dirty="0">
                <a:solidFill>
                  <a:srgbClr val="00B050"/>
                </a:solidFill>
                <a:latin typeface="Courier New" pitchFamily="49" charset="0"/>
              </a:rPr>
              <a:t>  </a:t>
            </a:r>
            <a:r>
              <a:rPr lang="en-GB" sz="1200" b="1" dirty="0">
                <a:solidFill>
                  <a:srgbClr val="000000"/>
                </a:solidFill>
                <a:latin typeface="Courier New" pitchFamily="49" charset="0"/>
              </a:rPr>
              <a:t>XYZ origin = </a:t>
            </a:r>
            <a:r>
              <a:rPr lang="en-GB" sz="1200" b="1" dirty="0" err="1">
                <a:solidFill>
                  <a:srgbClr val="000000"/>
                </a:solidFill>
                <a:latin typeface="Courier New" pitchFamily="49" charset="0"/>
              </a:rPr>
              <a:t>curve.GetEndPoint</a:t>
            </a:r>
            <a:r>
              <a:rPr lang="en-GB" sz="1200" b="1" dirty="0">
                <a:solidFill>
                  <a:srgbClr val="000000"/>
                </a:solidFill>
                <a:latin typeface="Courier New" pitchFamily="49" charset="0"/>
              </a:rPr>
              <a:t>(0);</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origin.X</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curve.Length</a:t>
            </a:r>
            <a:r>
              <a:rPr lang="en-GB" sz="1200" b="1" dirty="0">
                <a:solidFill>
                  <a:srgbClr val="000000"/>
                </a:solidFill>
                <a:latin typeface="Courier New" pitchFamily="49" charset="0"/>
              </a:rPr>
              <a:t> * 10; </a:t>
            </a:r>
          </a:p>
          <a:p>
            <a:r>
              <a:rPr lang="en-GB" sz="1200" b="1" dirty="0">
                <a:solidFill>
                  <a:srgbClr val="000000"/>
                </a:solidFill>
                <a:latin typeface="Courier New" pitchFamily="49" charset="0"/>
              </a:rPr>
              <a:t>  XYZ </a:t>
            </a:r>
            <a:r>
              <a:rPr lang="en-GB" sz="1200" b="1" dirty="0" err="1">
                <a:solidFill>
                  <a:srgbClr val="000000"/>
                </a:solidFill>
                <a:latin typeface="Courier New" pitchFamily="49" charset="0"/>
              </a:rPr>
              <a:t>baseVec</a:t>
            </a:r>
            <a:r>
              <a:rPr lang="en-GB" sz="1200" b="1" dirty="0">
                <a:solidFill>
                  <a:srgbClr val="000000"/>
                </a:solidFill>
                <a:latin typeface="Courier New" pitchFamily="49" charset="0"/>
              </a:rPr>
              <a:t> = new XYZ(1, 0, 0); </a:t>
            </a:r>
          </a:p>
          <a:p>
            <a:r>
              <a:rPr lang="en-GB" sz="1200" b="1" dirty="0">
                <a:solidFill>
                  <a:srgbClr val="000000"/>
                </a:solidFill>
                <a:latin typeface="Courier New" pitchFamily="49" charset="0"/>
              </a:rPr>
              <a:t>  XYZ </a:t>
            </a:r>
            <a:r>
              <a:rPr lang="en-GB" sz="1200" b="1" dirty="0" err="1">
                <a:solidFill>
                  <a:srgbClr val="000000"/>
                </a:solidFill>
                <a:latin typeface="Courier New" pitchFamily="49" charset="0"/>
              </a:rPr>
              <a:t>upVec</a:t>
            </a:r>
            <a:r>
              <a:rPr lang="en-GB" sz="1200" b="1" dirty="0">
                <a:solidFill>
                  <a:srgbClr val="000000"/>
                </a:solidFill>
                <a:latin typeface="Courier New" pitchFamily="49" charset="0"/>
              </a:rPr>
              <a:t> = new XYZ(0, 0, 1); </a:t>
            </a:r>
          </a:p>
          <a:p>
            <a:r>
              <a:rPr lang="en-GB" sz="1200" b="1" dirty="0">
                <a:solidFill>
                  <a:srgbClr val="000000"/>
                </a:solidFill>
                <a:latin typeface="Courier New" pitchFamily="49" charset="0"/>
              </a:rPr>
              <a:t>  double </a:t>
            </a:r>
            <a:r>
              <a:rPr lang="en-GB" sz="1200" b="1" dirty="0" err="1">
                <a:solidFill>
                  <a:srgbClr val="000000"/>
                </a:solidFill>
                <a:latin typeface="Courier New" pitchFamily="49" charset="0"/>
              </a:rPr>
              <a:t>textSize</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curve.Length</a:t>
            </a:r>
            <a:r>
              <a:rPr lang="en-GB" sz="1200" b="1" dirty="0">
                <a:solidFill>
                  <a:srgbClr val="000000"/>
                </a:solidFill>
                <a:latin typeface="Courier New" pitchFamily="49" charset="0"/>
              </a:rPr>
              <a:t> / 10; </a:t>
            </a:r>
          </a:p>
          <a:p>
            <a:r>
              <a:rPr lang="en-GB" sz="1200" b="1" dirty="0">
                <a:solidFill>
                  <a:srgbClr val="000000"/>
                </a:solidFill>
                <a:latin typeface="Courier New" pitchFamily="49" charset="0"/>
              </a:rPr>
              <a:t>  double </a:t>
            </a:r>
            <a:r>
              <a:rPr lang="en-GB" sz="1200" b="1" dirty="0" err="1">
                <a:solidFill>
                  <a:srgbClr val="000000"/>
                </a:solidFill>
                <a:latin typeface="Courier New" pitchFamily="49" charset="0"/>
              </a:rPr>
              <a:t>lineWidth</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curve.Length</a:t>
            </a:r>
            <a:r>
              <a:rPr lang="en-GB" sz="1200" b="1" dirty="0">
                <a:solidFill>
                  <a:srgbClr val="000000"/>
                </a:solidFill>
                <a:latin typeface="Courier New" pitchFamily="49" charset="0"/>
              </a:rPr>
              <a:t> / 50; </a:t>
            </a:r>
          </a:p>
          <a:p>
            <a:r>
              <a:rPr lang="en-GB" sz="1200" b="1" dirty="0">
                <a:solidFill>
                  <a:srgbClr val="000000"/>
                </a:solidFill>
                <a:latin typeface="Courier New" pitchFamily="49" charset="0"/>
              </a:rPr>
              <a:t>  string </a:t>
            </a:r>
            <a:r>
              <a:rPr lang="en-GB" sz="1200" b="1" dirty="0" err="1">
                <a:solidFill>
                  <a:srgbClr val="000000"/>
                </a:solidFill>
                <a:latin typeface="Courier New" pitchFamily="49" charset="0"/>
              </a:rPr>
              <a:t>strText</a:t>
            </a:r>
            <a:r>
              <a:rPr lang="en-GB" sz="1200" b="1" dirty="0">
                <a:solidFill>
                  <a:srgbClr val="000000"/>
                </a:solidFill>
                <a:latin typeface="Courier New" pitchFamily="49" charset="0"/>
              </a:rPr>
              <a:t> = "This is " + </a:t>
            </a:r>
            <a:r>
              <a:rPr lang="en-GB" sz="1200" b="1" dirty="0" err="1">
                <a:solidFill>
                  <a:srgbClr val="000000"/>
                </a:solidFill>
                <a:latin typeface="Courier New" pitchFamily="49" charset="0"/>
              </a:rPr>
              <a:t>rebar.Category.Name</a:t>
            </a:r>
            <a:r>
              <a:rPr lang="en-GB" sz="1200" b="1" dirty="0">
                <a:solidFill>
                  <a:srgbClr val="000000"/>
                </a:solidFill>
                <a:latin typeface="Courier New" pitchFamily="49" charset="0"/>
              </a:rPr>
              <a:t> + " : " + </a:t>
            </a:r>
            <a:r>
              <a:rPr lang="en-GB" sz="1200" b="1" dirty="0" err="1">
                <a:solidFill>
                  <a:srgbClr val="000000"/>
                </a:solidFill>
                <a:latin typeface="Courier New" pitchFamily="49" charset="0"/>
              </a:rPr>
              <a:t>rebar.Name</a:t>
            </a:r>
            <a:endParaRPr lang="en-GB" sz="1200" b="1" dirty="0">
              <a:solidFill>
                <a:srgbClr val="000000"/>
              </a:solidFill>
              <a:latin typeface="Courier New" pitchFamily="49" charset="0"/>
            </a:endParaRPr>
          </a:p>
          <a:p>
            <a:r>
              <a:rPr lang="en-GB" sz="1200" b="1" dirty="0">
                <a:solidFill>
                  <a:srgbClr val="00B050"/>
                </a:solidFill>
                <a:latin typeface="Courier New" pitchFamily="49" charset="0"/>
              </a:rPr>
              <a:t>  // create the text</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Autodesk.Revit.DB.TextNote</a:t>
            </a:r>
            <a:r>
              <a:rPr lang="en-GB" sz="1200" b="1" dirty="0">
                <a:solidFill>
                  <a:srgbClr val="000000"/>
                </a:solidFill>
                <a:latin typeface="Courier New" pitchFamily="49" charset="0"/>
              </a:rPr>
              <a:t> text = </a:t>
            </a:r>
            <a:r>
              <a:rPr lang="en-GB" sz="1200" b="1" dirty="0" err="1">
                <a:solidFill>
                  <a:srgbClr val="000000"/>
                </a:solidFill>
                <a:latin typeface="Courier New" pitchFamily="49" charset="0"/>
              </a:rPr>
              <a:t>TextNote.Create</a:t>
            </a:r>
            <a:r>
              <a:rPr lang="en-GB" sz="1200" b="1" dirty="0">
                <a:solidFill>
                  <a:srgbClr val="000000"/>
                </a:solidFill>
                <a:latin typeface="Courier New" pitchFamily="49" charset="0"/>
              </a:rPr>
              <a:t>(document, </a:t>
            </a:r>
            <a:r>
              <a:rPr lang="en-GB" sz="1200" b="1" dirty="0" err="1">
                <a:solidFill>
                  <a:srgbClr val="000000"/>
                </a:solidFill>
                <a:latin typeface="Courier New" pitchFamily="49" charset="0"/>
              </a:rPr>
              <a:t>ElementId</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viewId</a:t>
            </a:r>
            <a:r>
              <a:rPr lang="en-GB" sz="1200" b="1" dirty="0">
                <a:solidFill>
                  <a:srgbClr val="000000"/>
                </a:solidFill>
                <a:latin typeface="Courier New" pitchFamily="49" charset="0"/>
              </a:rPr>
              <a:t>, XYZ position, double width, string text, </a:t>
            </a:r>
            <a:r>
              <a:rPr lang="en-GB" sz="1200" b="1" dirty="0" err="1">
                <a:solidFill>
                  <a:srgbClr val="000000"/>
                </a:solidFill>
                <a:latin typeface="Courier New" pitchFamily="49" charset="0"/>
              </a:rPr>
              <a:t>TextNoteOptions</a:t>
            </a:r>
            <a:r>
              <a:rPr lang="en-GB" sz="1200" b="1" dirty="0">
                <a:solidFill>
                  <a:srgbClr val="000000"/>
                </a:solidFill>
                <a:latin typeface="Courier New" pitchFamily="49" charset="0"/>
              </a:rPr>
              <a:t> options);  </a:t>
            </a:r>
            <a:r>
              <a:rPr lang="en-GB" sz="1200" b="1" dirty="0" err="1">
                <a:solidFill>
                  <a:srgbClr val="000000"/>
                </a:solidFill>
                <a:latin typeface="Courier New" pitchFamily="49" charset="0"/>
              </a:rPr>
              <a:t>text.Width</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curve.Length</a:t>
            </a:r>
            <a:r>
              <a:rPr lang="en-GB" sz="1200" b="1" dirty="0">
                <a:solidFill>
                  <a:srgbClr val="000000"/>
                </a:solidFill>
                <a:latin typeface="Courier New" pitchFamily="49" charset="0"/>
              </a:rPr>
              <a:t> * 10; </a:t>
            </a:r>
            <a:r>
              <a:rPr lang="en-GB" sz="1200" b="1" dirty="0">
                <a:solidFill>
                  <a:srgbClr val="00B050"/>
                </a:solidFill>
                <a:latin typeface="Courier New" pitchFamily="49" charset="0"/>
              </a:rPr>
              <a:t>// set the width of the text</a:t>
            </a:r>
          </a:p>
          <a:p>
            <a:r>
              <a:rPr lang="en-GB" sz="1200" b="1" dirty="0">
                <a:solidFill>
                  <a:srgbClr val="000000"/>
                </a:solidFill>
                <a:latin typeface="Courier New" pitchFamily="49" charset="0"/>
              </a:rPr>
              <a:t>}</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22868" y="1263560"/>
            <a:ext cx="8328368" cy="733595"/>
          </a:xfrm>
        </p:spPr>
        <p:txBody>
          <a:bodyPr/>
          <a:lstStyle/>
          <a:p>
            <a:pPr algn="ctr"/>
            <a:r>
              <a:rPr lang="en-GB" sz="3600"/>
              <a:t>Thank you very much! </a:t>
            </a:r>
          </a:p>
        </p:txBody>
      </p:sp>
      <p:sp>
        <p:nvSpPr>
          <p:cNvPr id="74755" name="Rectangle 3"/>
          <p:cNvSpPr>
            <a:spLocks noGrp="1" noChangeArrowheads="1"/>
          </p:cNvSpPr>
          <p:nvPr>
            <p:ph idx="1"/>
          </p:nvPr>
        </p:nvSpPr>
        <p:spPr>
          <a:xfrm>
            <a:off x="311782" y="2406567"/>
            <a:ext cx="8339454" cy="1022434"/>
          </a:xfrm>
        </p:spPr>
        <p:txBody>
          <a:bodyPr/>
          <a:lstStyle/>
          <a:p>
            <a:pPr algn="ctr"/>
            <a:r>
              <a:rPr lang="en-US" sz="2400"/>
              <a:t>Thank you for your interest and attention!</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Line 2"/>
          <p:cNvSpPr>
            <a:spLocks noChangeShapeType="1"/>
          </p:cNvSpPr>
          <p:nvPr/>
        </p:nvSpPr>
        <p:spPr bwMode="auto">
          <a:xfrm flipV="1">
            <a:off x="8102569" y="5105400"/>
            <a:ext cx="442913" cy="0"/>
          </a:xfrm>
          <a:prstGeom prst="line">
            <a:avLst/>
          </a:prstGeom>
          <a:noFill/>
          <a:ln w="38100">
            <a:solidFill>
              <a:srgbClr val="EE0066"/>
            </a:solidFill>
            <a:round/>
            <a:headEnd/>
            <a:tailEnd/>
          </a:ln>
        </p:spPr>
        <p:txBody>
          <a:bodyPr lIns="91405" tIns="45703" rIns="91405" bIns="45703"/>
          <a:lstStyle/>
          <a:p>
            <a:endParaRPr lang="en-GB"/>
          </a:p>
        </p:txBody>
      </p:sp>
      <p:sp>
        <p:nvSpPr>
          <p:cNvPr id="9219" name="Line 3"/>
          <p:cNvSpPr>
            <a:spLocks noChangeShapeType="1"/>
          </p:cNvSpPr>
          <p:nvPr/>
        </p:nvSpPr>
        <p:spPr bwMode="auto">
          <a:xfrm flipV="1">
            <a:off x="214282" y="5083175"/>
            <a:ext cx="442912" cy="0"/>
          </a:xfrm>
          <a:prstGeom prst="line">
            <a:avLst/>
          </a:prstGeom>
          <a:noFill/>
          <a:ln w="38100">
            <a:solidFill>
              <a:srgbClr val="EE0066"/>
            </a:solidFill>
            <a:round/>
            <a:headEnd/>
            <a:tailEnd/>
          </a:ln>
        </p:spPr>
        <p:txBody>
          <a:bodyPr lIns="91405" tIns="45703" rIns="91405" bIns="45703"/>
          <a:lstStyle/>
          <a:p>
            <a:endParaRPr lang="en-GB"/>
          </a:p>
        </p:txBody>
      </p:sp>
      <p:sp>
        <p:nvSpPr>
          <p:cNvPr id="9220" name="Line 4"/>
          <p:cNvSpPr>
            <a:spLocks noChangeShapeType="1"/>
          </p:cNvSpPr>
          <p:nvPr/>
        </p:nvSpPr>
        <p:spPr bwMode="auto">
          <a:xfrm flipV="1">
            <a:off x="7165944" y="2716216"/>
            <a:ext cx="349250" cy="269875"/>
          </a:xfrm>
          <a:prstGeom prst="line">
            <a:avLst/>
          </a:prstGeom>
          <a:noFill/>
          <a:ln w="38100">
            <a:solidFill>
              <a:srgbClr val="EE0066"/>
            </a:solidFill>
            <a:round/>
            <a:headEnd/>
            <a:tailEnd/>
          </a:ln>
        </p:spPr>
        <p:txBody>
          <a:bodyPr lIns="91405" tIns="45703" rIns="91405" bIns="45703"/>
          <a:lstStyle/>
          <a:p>
            <a:endParaRPr lang="en-GB"/>
          </a:p>
        </p:txBody>
      </p:sp>
      <p:sp>
        <p:nvSpPr>
          <p:cNvPr id="9221" name="PubPieSlice"/>
          <p:cNvSpPr>
            <a:spLocks noEditPoints="1" noChangeArrowheads="1"/>
          </p:cNvSpPr>
          <p:nvPr/>
        </p:nvSpPr>
        <p:spPr bwMode="auto">
          <a:xfrm>
            <a:off x="404782" y="16589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59"/>
                </a:moveTo>
                <a:cubicBezTo>
                  <a:pt x="21599" y="10839"/>
                  <a:pt x="21600" y="10819"/>
                  <a:pt x="21600" y="10800"/>
                </a:cubicBezTo>
                <a:cubicBezTo>
                  <a:pt x="21600" y="4835"/>
                  <a:pt x="16764" y="0"/>
                  <a:pt x="10800" y="0"/>
                </a:cubicBezTo>
                <a:cubicBezTo>
                  <a:pt x="4837" y="-1"/>
                  <a:pt x="3" y="4831"/>
                  <a:pt x="0" y="10794"/>
                </a:cubicBezTo>
                <a:lnTo>
                  <a:pt x="10800" y="10800"/>
                </a:lnTo>
                <a:close/>
              </a:path>
            </a:pathLst>
          </a:custGeom>
          <a:noFill/>
          <a:ln w="38100">
            <a:solidFill>
              <a:srgbClr val="EE0066"/>
            </a:solidFill>
            <a:miter lim="800000"/>
            <a:headEnd/>
            <a:tailEnd/>
          </a:ln>
        </p:spPr>
        <p:txBody>
          <a:bodyPr lIns="91405" tIns="45703" rIns="91405" bIns="45703"/>
          <a:lstStyle/>
          <a:p>
            <a:endParaRPr lang="en-GB" sz="2000">
              <a:solidFill>
                <a:schemeClr val="tx1"/>
              </a:solidFill>
            </a:endParaRPr>
          </a:p>
        </p:txBody>
      </p:sp>
      <p:sp>
        <p:nvSpPr>
          <p:cNvPr id="9222" name="PubPieSlice"/>
          <p:cNvSpPr>
            <a:spLocks noEditPoints="1" noChangeArrowheads="1"/>
          </p:cNvSpPr>
          <p:nvPr/>
        </p:nvSpPr>
        <p:spPr bwMode="auto">
          <a:xfrm>
            <a:off x="580995" y="1843089"/>
            <a:ext cx="7542213" cy="65230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07"/>
                </a:moveTo>
                <a:cubicBezTo>
                  <a:pt x="21599" y="10804"/>
                  <a:pt x="21600" y="10802"/>
                  <a:pt x="21600" y="10800"/>
                </a:cubicBezTo>
                <a:cubicBezTo>
                  <a:pt x="21600" y="4835"/>
                  <a:pt x="16764" y="0"/>
                  <a:pt x="10800" y="0"/>
                </a:cubicBezTo>
                <a:cubicBezTo>
                  <a:pt x="4837" y="-1"/>
                  <a:pt x="3" y="4831"/>
                  <a:pt x="0" y="10794"/>
                </a:cubicBezTo>
                <a:lnTo>
                  <a:pt x="10800" y="10800"/>
                </a:lnTo>
                <a:close/>
              </a:path>
            </a:pathLst>
          </a:custGeom>
          <a:solidFill>
            <a:srgbClr val="00AADD">
              <a:alpha val="74901"/>
            </a:srgbClr>
          </a:solidFill>
          <a:ln w="38100">
            <a:solidFill>
              <a:srgbClr val="00AADD"/>
            </a:solidFill>
            <a:miter lim="800000"/>
            <a:headEnd/>
            <a:tailEnd/>
          </a:ln>
        </p:spPr>
        <p:txBody>
          <a:bodyPr lIns="91405" tIns="45703" rIns="91405" bIns="45703"/>
          <a:lstStyle/>
          <a:p>
            <a:endParaRPr lang="en-GB" sz="2000">
              <a:solidFill>
                <a:schemeClr val="tx1"/>
              </a:solidFill>
            </a:endParaRPr>
          </a:p>
        </p:txBody>
      </p:sp>
      <p:sp>
        <p:nvSpPr>
          <p:cNvPr id="1073159" name="Rectangle 7"/>
          <p:cNvSpPr>
            <a:spLocks noChangeArrowheads="1"/>
          </p:cNvSpPr>
          <p:nvPr/>
        </p:nvSpPr>
        <p:spPr bwMode="auto">
          <a:xfrm>
            <a:off x="1858932" y="2776538"/>
            <a:ext cx="1000125"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Designer</a:t>
            </a:r>
          </a:p>
        </p:txBody>
      </p:sp>
      <p:sp>
        <p:nvSpPr>
          <p:cNvPr id="9224" name="Rectangle 8"/>
          <p:cNvSpPr>
            <a:spLocks noGrp="1" noChangeArrowheads="1"/>
          </p:cNvSpPr>
          <p:nvPr>
            <p:ph type="title" idx="4294967295"/>
          </p:nvPr>
        </p:nvSpPr>
        <p:spPr>
          <a:xfrm>
            <a:off x="293688" y="136525"/>
            <a:ext cx="8850312" cy="1143000"/>
          </a:xfrm>
          <a:prstGeom prst="rect">
            <a:avLst/>
          </a:prstGeom>
          <a:noFill/>
        </p:spPr>
        <p:txBody>
          <a:bodyPr lIns="91405" tIns="45703" rIns="91405" bIns="45703"/>
          <a:lstStyle/>
          <a:p>
            <a:pPr algn="l" eaLnBrk="1" hangingPunct="1"/>
            <a:r>
              <a:rPr lang="en-US" sz="4800" dirty="0"/>
              <a:t>Structural Market Definition</a:t>
            </a:r>
          </a:p>
        </p:txBody>
      </p:sp>
      <p:sp>
        <p:nvSpPr>
          <p:cNvPr id="9225" name="PubPieSlice"/>
          <p:cNvSpPr>
            <a:spLocks noEditPoints="1" noChangeArrowheads="1"/>
          </p:cNvSpPr>
          <p:nvPr/>
        </p:nvSpPr>
        <p:spPr bwMode="auto">
          <a:xfrm>
            <a:off x="1800194" y="2930525"/>
            <a:ext cx="5105400" cy="4343400"/>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72"/>
                </a:moveTo>
                <a:cubicBezTo>
                  <a:pt x="21585" y="4818"/>
                  <a:pt x="16754" y="0"/>
                  <a:pt x="10800" y="0"/>
                </a:cubicBezTo>
                <a:cubicBezTo>
                  <a:pt x="4837" y="-1"/>
                  <a:pt x="3" y="4831"/>
                  <a:pt x="0" y="10794"/>
                </a:cubicBezTo>
                <a:lnTo>
                  <a:pt x="10800" y="10800"/>
                </a:lnTo>
                <a:close/>
              </a:path>
            </a:pathLst>
          </a:custGeom>
          <a:solidFill>
            <a:schemeClr val="hlink">
              <a:alpha val="79999"/>
            </a:schemeClr>
          </a:solidFill>
          <a:ln w="38100">
            <a:solidFill>
              <a:schemeClr val="hlink"/>
            </a:solidFill>
            <a:miter lim="800000"/>
            <a:headEnd/>
            <a:tailEnd/>
          </a:ln>
        </p:spPr>
        <p:txBody>
          <a:bodyPr lIns="91405" tIns="45703" rIns="91405" bIns="45703"/>
          <a:lstStyle/>
          <a:p>
            <a:endParaRPr lang="en-GB" sz="2000">
              <a:solidFill>
                <a:schemeClr val="tx1"/>
              </a:solidFill>
            </a:endParaRPr>
          </a:p>
        </p:txBody>
      </p:sp>
      <p:sp>
        <p:nvSpPr>
          <p:cNvPr id="9226" name="Line 10"/>
          <p:cNvSpPr>
            <a:spLocks noChangeShapeType="1"/>
          </p:cNvSpPr>
          <p:nvPr/>
        </p:nvSpPr>
        <p:spPr bwMode="auto">
          <a:xfrm flipH="1" flipV="1">
            <a:off x="2755872" y="3395664"/>
            <a:ext cx="1635125" cy="1709737"/>
          </a:xfrm>
          <a:prstGeom prst="line">
            <a:avLst/>
          </a:prstGeom>
          <a:noFill/>
          <a:ln w="38100">
            <a:solidFill>
              <a:schemeClr val="tx1"/>
            </a:solidFill>
            <a:round/>
            <a:headEnd/>
            <a:tailEnd/>
          </a:ln>
        </p:spPr>
        <p:txBody>
          <a:bodyPr lIns="91405" tIns="45703" rIns="91405" bIns="45703"/>
          <a:lstStyle/>
          <a:p>
            <a:endParaRPr lang="en-GB"/>
          </a:p>
        </p:txBody>
      </p:sp>
      <p:sp>
        <p:nvSpPr>
          <p:cNvPr id="9227" name="AutoShape 11"/>
          <p:cNvSpPr>
            <a:spLocks noChangeArrowheads="1"/>
          </p:cNvSpPr>
          <p:nvPr/>
        </p:nvSpPr>
        <p:spPr bwMode="auto">
          <a:xfrm rot="19044175">
            <a:off x="2913032" y="3833813"/>
            <a:ext cx="701675" cy="217487"/>
          </a:xfrm>
          <a:prstGeom prst="leftRightArrow">
            <a:avLst>
              <a:gd name="adj1" fmla="val 50000"/>
              <a:gd name="adj2" fmla="val 64526"/>
            </a:avLst>
          </a:prstGeom>
          <a:solidFill>
            <a:schemeClr val="bg1"/>
          </a:solidFill>
          <a:ln w="9525">
            <a:noFill/>
            <a:miter lim="800000"/>
            <a:headEnd/>
            <a:tailEnd/>
          </a:ln>
        </p:spPr>
        <p:txBody>
          <a:bodyPr wrap="none" lIns="91405" tIns="45703" rIns="91405" bIns="45703" anchor="ctr"/>
          <a:lstStyle/>
          <a:p>
            <a:endParaRPr lang="en-GB" sz="2000">
              <a:solidFill>
                <a:schemeClr val="tx1"/>
              </a:solidFill>
            </a:endParaRPr>
          </a:p>
        </p:txBody>
      </p:sp>
      <p:sp>
        <p:nvSpPr>
          <p:cNvPr id="1073164" name="Rectangle 12"/>
          <p:cNvSpPr>
            <a:spLocks noChangeArrowheads="1"/>
          </p:cNvSpPr>
          <p:nvPr/>
        </p:nvSpPr>
        <p:spPr bwMode="auto">
          <a:xfrm>
            <a:off x="2111344" y="4427539"/>
            <a:ext cx="1146397"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Structural </a:t>
            </a:r>
          </a:p>
          <a:p>
            <a:pPr algn="ctr">
              <a:lnSpc>
                <a:spcPct val="85000"/>
              </a:lnSpc>
              <a:defRPr/>
            </a:pPr>
            <a:r>
              <a:rPr lang="en-US" sz="1500" b="1"/>
              <a:t>Analysis</a:t>
            </a:r>
          </a:p>
        </p:txBody>
      </p:sp>
      <p:sp>
        <p:nvSpPr>
          <p:cNvPr id="1073165" name="Rectangle 13"/>
          <p:cNvSpPr>
            <a:spLocks noChangeArrowheads="1"/>
          </p:cNvSpPr>
          <p:nvPr/>
        </p:nvSpPr>
        <p:spPr bwMode="auto">
          <a:xfrm>
            <a:off x="3582959" y="3163889"/>
            <a:ext cx="1584016"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Construction</a:t>
            </a:r>
          </a:p>
          <a:p>
            <a:pPr algn="ctr">
              <a:lnSpc>
                <a:spcPct val="85000"/>
              </a:lnSpc>
              <a:defRPr/>
            </a:pPr>
            <a:r>
              <a:rPr lang="en-US" sz="1500" b="1"/>
              <a:t>Documentation</a:t>
            </a:r>
          </a:p>
        </p:txBody>
      </p:sp>
      <p:sp>
        <p:nvSpPr>
          <p:cNvPr id="1073166" name="Rectangle 14"/>
          <p:cNvSpPr>
            <a:spLocks noChangeArrowheads="1"/>
          </p:cNvSpPr>
          <p:nvPr/>
        </p:nvSpPr>
        <p:spPr bwMode="auto">
          <a:xfrm>
            <a:off x="954058" y="3886200"/>
            <a:ext cx="998537"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Engineer</a:t>
            </a:r>
          </a:p>
        </p:txBody>
      </p:sp>
      <p:sp>
        <p:nvSpPr>
          <p:cNvPr id="1073167" name="Rectangle 15"/>
          <p:cNvSpPr>
            <a:spLocks noChangeArrowheads="1"/>
          </p:cNvSpPr>
          <p:nvPr/>
        </p:nvSpPr>
        <p:spPr bwMode="auto">
          <a:xfrm>
            <a:off x="4746595" y="2274888"/>
            <a:ext cx="811213"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Drafter</a:t>
            </a:r>
          </a:p>
        </p:txBody>
      </p:sp>
      <p:sp>
        <p:nvSpPr>
          <p:cNvPr id="9232" name="Line 16"/>
          <p:cNvSpPr>
            <a:spLocks noChangeShapeType="1"/>
          </p:cNvSpPr>
          <p:nvPr/>
        </p:nvSpPr>
        <p:spPr bwMode="auto">
          <a:xfrm flipH="1" flipV="1">
            <a:off x="1038194" y="3294064"/>
            <a:ext cx="1143000" cy="647700"/>
          </a:xfrm>
          <a:prstGeom prst="line">
            <a:avLst/>
          </a:prstGeom>
          <a:noFill/>
          <a:ln w="38100">
            <a:solidFill>
              <a:schemeClr val="tx1"/>
            </a:solidFill>
            <a:round/>
            <a:headEnd/>
            <a:tailEnd/>
          </a:ln>
        </p:spPr>
        <p:txBody>
          <a:bodyPr lIns="91405" tIns="45703" rIns="91405" bIns="45703"/>
          <a:lstStyle/>
          <a:p>
            <a:endParaRPr lang="en-GB"/>
          </a:p>
        </p:txBody>
      </p:sp>
      <p:sp>
        <p:nvSpPr>
          <p:cNvPr id="9233" name="Line 17"/>
          <p:cNvSpPr>
            <a:spLocks noChangeShapeType="1"/>
          </p:cNvSpPr>
          <p:nvPr/>
        </p:nvSpPr>
        <p:spPr bwMode="auto">
          <a:xfrm flipH="1" flipV="1">
            <a:off x="3144808" y="1892301"/>
            <a:ext cx="438150" cy="1114425"/>
          </a:xfrm>
          <a:prstGeom prst="line">
            <a:avLst/>
          </a:prstGeom>
          <a:noFill/>
          <a:ln w="38100">
            <a:solidFill>
              <a:schemeClr val="tx1"/>
            </a:solidFill>
            <a:round/>
            <a:headEnd/>
            <a:tailEnd/>
          </a:ln>
        </p:spPr>
        <p:txBody>
          <a:bodyPr lIns="91405" tIns="45703" rIns="91405" bIns="45703"/>
          <a:lstStyle/>
          <a:p>
            <a:endParaRPr lang="en-GB"/>
          </a:p>
        </p:txBody>
      </p:sp>
      <p:grpSp>
        <p:nvGrpSpPr>
          <p:cNvPr id="9234" name="Group 18"/>
          <p:cNvGrpSpPr>
            <a:grpSpLocks/>
          </p:cNvGrpSpPr>
          <p:nvPr/>
        </p:nvGrpSpPr>
        <p:grpSpPr bwMode="auto">
          <a:xfrm>
            <a:off x="1419197" y="2019304"/>
            <a:ext cx="1400175" cy="400050"/>
            <a:chOff x="1119" y="1319"/>
            <a:chExt cx="882" cy="252"/>
          </a:xfrm>
        </p:grpSpPr>
        <p:sp>
          <p:nvSpPr>
            <p:cNvPr id="9251" name="Rectangle 19"/>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9252" name="Text Box 20"/>
            <p:cNvSpPr txBox="1">
              <a:spLocks noChangeArrowheads="1"/>
            </p:cNvSpPr>
            <p:nvPr/>
          </p:nvSpPr>
          <p:spPr bwMode="auto">
            <a:xfrm rot="19855714">
              <a:off x="1119" y="1319"/>
              <a:ext cx="882" cy="252"/>
            </a:xfrm>
            <a:prstGeom prst="rect">
              <a:avLst/>
            </a:prstGeom>
            <a:solidFill>
              <a:schemeClr val="bg1"/>
            </a:solidFill>
            <a:ln w="9525">
              <a:noFill/>
              <a:miter lim="800000"/>
              <a:headEnd/>
              <a:tailEnd/>
            </a:ln>
            <a:scene3d>
              <a:camera prst="orthographicFront"/>
              <a:lightRig rig="threePt" dir="t"/>
            </a:scene3d>
            <a:sp3d contourW="12700">
              <a:contourClr>
                <a:schemeClr val="bg1"/>
              </a:contourClr>
            </a:sp3d>
          </p:spPr>
          <p:txBody>
            <a:bodyPr>
              <a:spAutoFit/>
            </a:bodyPr>
            <a:lstStyle/>
            <a:p>
              <a:pPr algn="ctr"/>
              <a:r>
                <a:rPr lang="en-US" sz="2000" b="1">
                  <a:solidFill>
                    <a:srgbClr val="EE0066"/>
                  </a:solidFill>
                </a:rPr>
                <a:t>Design</a:t>
              </a:r>
            </a:p>
          </p:txBody>
        </p:sp>
      </p:grpSp>
      <p:grpSp>
        <p:nvGrpSpPr>
          <p:cNvPr id="9235" name="Group 21"/>
          <p:cNvGrpSpPr>
            <a:grpSpLocks/>
          </p:cNvGrpSpPr>
          <p:nvPr/>
        </p:nvGrpSpPr>
        <p:grpSpPr bwMode="auto">
          <a:xfrm>
            <a:off x="855633" y="5484842"/>
            <a:ext cx="7008808" cy="400050"/>
            <a:chOff x="643" y="3648"/>
            <a:chExt cx="4415" cy="252"/>
          </a:xfrm>
        </p:grpSpPr>
        <p:sp>
          <p:nvSpPr>
            <p:cNvPr id="9245" name="AutoShape 23"/>
            <p:cNvSpPr>
              <a:spLocks noChangeArrowheads="1"/>
            </p:cNvSpPr>
            <p:nvPr/>
          </p:nvSpPr>
          <p:spPr bwMode="auto">
            <a:xfrm>
              <a:off x="3707" y="3738"/>
              <a:ext cx="339" cy="97"/>
            </a:xfrm>
            <a:prstGeom prst="leftRightArrow">
              <a:avLst>
                <a:gd name="adj1" fmla="val 35417"/>
                <a:gd name="adj2" fmla="val 56096"/>
              </a:avLst>
            </a:prstGeom>
            <a:solidFill>
              <a:schemeClr val="tx1"/>
            </a:solidFill>
            <a:ln w="9525">
              <a:solidFill>
                <a:schemeClr val="tx1"/>
              </a:solidFill>
              <a:miter lim="800000"/>
              <a:headEnd/>
              <a:tailEnd/>
            </a:ln>
          </p:spPr>
          <p:txBody>
            <a:bodyPr wrap="none" anchor="ctr"/>
            <a:lstStyle/>
            <a:p>
              <a:endParaRPr lang="en-GB" sz="2000">
                <a:solidFill>
                  <a:schemeClr val="tx1"/>
                </a:solidFill>
              </a:endParaRPr>
            </a:p>
          </p:txBody>
        </p:sp>
        <p:sp>
          <p:nvSpPr>
            <p:cNvPr id="9246" name="Text Box 24"/>
            <p:cNvSpPr txBox="1">
              <a:spLocks noChangeArrowheads="1"/>
            </p:cNvSpPr>
            <p:nvPr/>
          </p:nvSpPr>
          <p:spPr bwMode="auto">
            <a:xfrm>
              <a:off x="766" y="3648"/>
              <a:ext cx="831" cy="252"/>
            </a:xfrm>
            <a:prstGeom prst="rect">
              <a:avLst/>
            </a:prstGeom>
            <a:noFill/>
            <a:ln w="9525">
              <a:noFill/>
              <a:miter lim="800000"/>
              <a:headEnd/>
              <a:tailEnd/>
            </a:ln>
          </p:spPr>
          <p:txBody>
            <a:bodyPr wrap="none">
              <a:spAutoFit/>
            </a:bodyPr>
            <a:lstStyle/>
            <a:p>
              <a:r>
                <a:rPr lang="en-US" sz="2000">
                  <a:solidFill>
                    <a:schemeClr val="tx1"/>
                  </a:solidFill>
                  <a:latin typeface="+mj-lt"/>
                </a:rPr>
                <a:t>User Types</a:t>
              </a:r>
            </a:p>
          </p:txBody>
        </p:sp>
        <p:sp>
          <p:nvSpPr>
            <p:cNvPr id="9247" name="Rectangle 25"/>
            <p:cNvSpPr>
              <a:spLocks noChangeArrowheads="1"/>
            </p:cNvSpPr>
            <p:nvPr/>
          </p:nvSpPr>
          <p:spPr bwMode="auto">
            <a:xfrm>
              <a:off x="2175" y="3727"/>
              <a:ext cx="102" cy="102"/>
            </a:xfrm>
            <a:prstGeom prst="rect">
              <a:avLst/>
            </a:prstGeom>
            <a:solidFill>
              <a:schemeClr val="hlink">
                <a:alpha val="70195"/>
              </a:schemeClr>
            </a:solidFill>
            <a:ln w="9525">
              <a:solidFill>
                <a:schemeClr val="hlink"/>
              </a:solidFill>
              <a:miter lim="800000"/>
              <a:headEnd/>
              <a:tailEnd/>
            </a:ln>
          </p:spPr>
          <p:txBody>
            <a:bodyPr wrap="none" anchor="ctr"/>
            <a:lstStyle/>
            <a:p>
              <a:endParaRPr lang="en-GB" sz="2000">
                <a:solidFill>
                  <a:schemeClr val="tx1"/>
                </a:solidFill>
              </a:endParaRPr>
            </a:p>
          </p:txBody>
        </p:sp>
        <p:sp>
          <p:nvSpPr>
            <p:cNvPr id="9248" name="Text Box 26"/>
            <p:cNvSpPr txBox="1">
              <a:spLocks noChangeArrowheads="1"/>
            </p:cNvSpPr>
            <p:nvPr/>
          </p:nvSpPr>
          <p:spPr bwMode="auto">
            <a:xfrm>
              <a:off x="2300" y="3648"/>
              <a:ext cx="1037" cy="252"/>
            </a:xfrm>
            <a:prstGeom prst="rect">
              <a:avLst/>
            </a:prstGeom>
            <a:noFill/>
            <a:ln w="9525">
              <a:noFill/>
              <a:miter lim="800000"/>
              <a:headEnd/>
              <a:tailEnd/>
            </a:ln>
          </p:spPr>
          <p:txBody>
            <a:bodyPr wrap="none">
              <a:spAutoFit/>
            </a:bodyPr>
            <a:lstStyle/>
            <a:p>
              <a:r>
                <a:rPr lang="en-US" sz="2000">
                  <a:solidFill>
                    <a:schemeClr val="tx1"/>
                  </a:solidFill>
                  <a:latin typeface="+mj-lt"/>
                </a:rPr>
                <a:t>Industry Tasks</a:t>
              </a:r>
            </a:p>
          </p:txBody>
        </p:sp>
        <p:sp>
          <p:nvSpPr>
            <p:cNvPr id="9249" name="Rectangle 27"/>
            <p:cNvSpPr>
              <a:spLocks noChangeArrowheads="1"/>
            </p:cNvSpPr>
            <p:nvPr/>
          </p:nvSpPr>
          <p:spPr bwMode="auto">
            <a:xfrm>
              <a:off x="643" y="3727"/>
              <a:ext cx="102" cy="102"/>
            </a:xfrm>
            <a:prstGeom prst="rect">
              <a:avLst/>
            </a:prstGeom>
            <a:solidFill>
              <a:srgbClr val="00AADD">
                <a:alpha val="79999"/>
              </a:srgbClr>
            </a:solidFill>
            <a:ln w="9525">
              <a:solidFill>
                <a:srgbClr val="00AADD"/>
              </a:solidFill>
              <a:miter lim="800000"/>
              <a:headEnd/>
              <a:tailEnd/>
            </a:ln>
          </p:spPr>
          <p:txBody>
            <a:bodyPr wrap="none" anchor="ctr"/>
            <a:lstStyle/>
            <a:p>
              <a:endParaRPr lang="en-GB" sz="2000">
                <a:solidFill>
                  <a:schemeClr val="tx1"/>
                </a:solidFill>
              </a:endParaRPr>
            </a:p>
          </p:txBody>
        </p:sp>
        <p:sp>
          <p:nvSpPr>
            <p:cNvPr id="9250" name="Text Box 28"/>
            <p:cNvSpPr txBox="1">
              <a:spLocks noChangeArrowheads="1"/>
            </p:cNvSpPr>
            <p:nvPr/>
          </p:nvSpPr>
          <p:spPr bwMode="auto">
            <a:xfrm>
              <a:off x="4087" y="3648"/>
              <a:ext cx="971" cy="252"/>
            </a:xfrm>
            <a:prstGeom prst="rect">
              <a:avLst/>
            </a:prstGeom>
            <a:noFill/>
            <a:ln w="9525">
              <a:noFill/>
              <a:miter lim="800000"/>
              <a:headEnd/>
              <a:tailEnd/>
            </a:ln>
          </p:spPr>
          <p:txBody>
            <a:bodyPr wrap="none">
              <a:spAutoFit/>
            </a:bodyPr>
            <a:lstStyle/>
            <a:p>
              <a:r>
                <a:rPr lang="en-US" sz="2000">
                  <a:solidFill>
                    <a:schemeClr val="tx1"/>
                  </a:solidFill>
                  <a:latin typeface="+mj-lt"/>
                </a:rPr>
                <a:t>Coordination</a:t>
              </a:r>
            </a:p>
          </p:txBody>
        </p:sp>
      </p:grpSp>
      <p:sp>
        <p:nvSpPr>
          <p:cNvPr id="9236" name="Line 29"/>
          <p:cNvSpPr>
            <a:spLocks noChangeShapeType="1"/>
          </p:cNvSpPr>
          <p:nvPr/>
        </p:nvSpPr>
        <p:spPr bwMode="auto">
          <a:xfrm flipV="1">
            <a:off x="4390994" y="2986088"/>
            <a:ext cx="2774950" cy="2119312"/>
          </a:xfrm>
          <a:prstGeom prst="line">
            <a:avLst/>
          </a:prstGeom>
          <a:noFill/>
          <a:ln w="38100">
            <a:solidFill>
              <a:schemeClr val="tx1"/>
            </a:solidFill>
            <a:round/>
            <a:headEnd/>
            <a:tailEnd/>
          </a:ln>
        </p:spPr>
        <p:txBody>
          <a:bodyPr lIns="91405" tIns="45703" rIns="91405" bIns="45703"/>
          <a:lstStyle/>
          <a:p>
            <a:endParaRPr lang="en-GB"/>
          </a:p>
        </p:txBody>
      </p:sp>
      <p:sp>
        <p:nvSpPr>
          <p:cNvPr id="1073182" name="Rectangle 30"/>
          <p:cNvSpPr>
            <a:spLocks noChangeArrowheads="1"/>
          </p:cNvSpPr>
          <p:nvPr/>
        </p:nvSpPr>
        <p:spPr bwMode="auto">
          <a:xfrm>
            <a:off x="6676995" y="4016377"/>
            <a:ext cx="1404481" cy="484714"/>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Contractor</a:t>
            </a:r>
          </a:p>
          <a:p>
            <a:pPr algn="ctr">
              <a:lnSpc>
                <a:spcPct val="85000"/>
              </a:lnSpc>
              <a:defRPr/>
            </a:pPr>
            <a:r>
              <a:rPr lang="en-US" sz="1500" b="1"/>
              <a:t>Steel Detailer</a:t>
            </a:r>
          </a:p>
        </p:txBody>
      </p:sp>
      <p:sp>
        <p:nvSpPr>
          <p:cNvPr id="1073183" name="Rectangle 31"/>
          <p:cNvSpPr>
            <a:spLocks noChangeArrowheads="1"/>
          </p:cNvSpPr>
          <p:nvPr/>
        </p:nvSpPr>
        <p:spPr bwMode="auto">
          <a:xfrm>
            <a:off x="5229195" y="4427539"/>
            <a:ext cx="1614474"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Fabrication and</a:t>
            </a:r>
          </a:p>
          <a:p>
            <a:pPr algn="ctr">
              <a:lnSpc>
                <a:spcPct val="85000"/>
              </a:lnSpc>
              <a:defRPr/>
            </a:pPr>
            <a:r>
              <a:rPr lang="en-US" sz="1500" b="1"/>
              <a:t>Shop Drawings</a:t>
            </a:r>
          </a:p>
        </p:txBody>
      </p:sp>
      <p:sp>
        <p:nvSpPr>
          <p:cNvPr id="9239" name="AutoShape 32"/>
          <p:cNvSpPr>
            <a:spLocks noChangeArrowheads="1"/>
          </p:cNvSpPr>
          <p:nvPr/>
        </p:nvSpPr>
        <p:spPr bwMode="auto">
          <a:xfrm rot="3187806">
            <a:off x="5325241" y="3960022"/>
            <a:ext cx="701675" cy="217487"/>
          </a:xfrm>
          <a:prstGeom prst="leftRightArrow">
            <a:avLst>
              <a:gd name="adj1" fmla="val 50000"/>
              <a:gd name="adj2" fmla="val 64526"/>
            </a:avLst>
          </a:prstGeom>
          <a:solidFill>
            <a:schemeClr val="bg1"/>
          </a:solidFill>
          <a:ln w="9525">
            <a:noFill/>
            <a:miter lim="800000"/>
            <a:headEnd/>
            <a:tailEnd/>
          </a:ln>
        </p:spPr>
        <p:txBody>
          <a:bodyPr wrap="none" lIns="91405" tIns="45703" rIns="91405" bIns="45703" anchor="ctr"/>
          <a:lstStyle/>
          <a:p>
            <a:endParaRPr lang="en-GB" sz="2000">
              <a:solidFill>
                <a:schemeClr val="tx1"/>
              </a:solidFill>
            </a:endParaRPr>
          </a:p>
        </p:txBody>
      </p:sp>
      <p:grpSp>
        <p:nvGrpSpPr>
          <p:cNvPr id="9240" name="Group 33"/>
          <p:cNvGrpSpPr>
            <a:grpSpLocks/>
          </p:cNvGrpSpPr>
          <p:nvPr/>
        </p:nvGrpSpPr>
        <p:grpSpPr bwMode="auto">
          <a:xfrm rot="5400000">
            <a:off x="7128638" y="3388514"/>
            <a:ext cx="1747838" cy="400050"/>
            <a:chOff x="1128" y="1319"/>
            <a:chExt cx="882" cy="252"/>
          </a:xfrm>
        </p:grpSpPr>
        <p:sp>
          <p:nvSpPr>
            <p:cNvPr id="9242" name="Rectangle 34"/>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9243" name="Text Box 35"/>
            <p:cNvSpPr txBox="1">
              <a:spLocks noChangeArrowheads="1"/>
            </p:cNvSpPr>
            <p:nvPr/>
          </p:nvSpPr>
          <p:spPr bwMode="auto">
            <a:xfrm rot="19855714">
              <a:off x="1128" y="1319"/>
              <a:ext cx="882" cy="252"/>
            </a:xfrm>
            <a:prstGeom prst="rect">
              <a:avLst/>
            </a:prstGeom>
            <a:solidFill>
              <a:schemeClr val="bg1"/>
            </a:solidFill>
            <a:ln w="9525">
              <a:noFill/>
              <a:miter lim="800000"/>
              <a:headEnd/>
              <a:tailEnd/>
            </a:ln>
          </p:spPr>
          <p:txBody>
            <a:bodyPr>
              <a:spAutoFit/>
            </a:bodyPr>
            <a:lstStyle/>
            <a:p>
              <a:pPr algn="ctr"/>
              <a:r>
                <a:rPr lang="en-US" sz="2000" b="1">
                  <a:solidFill>
                    <a:srgbClr val="EE0066"/>
                  </a:solidFill>
                </a:rPr>
                <a:t>Fabrication</a:t>
              </a:r>
            </a:p>
          </p:txBody>
        </p:sp>
      </p:grpSp>
      <p:sp>
        <p:nvSpPr>
          <p:cNvPr id="9241" name="Text Box 3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spTree>
    <p:extLst>
      <p:ext uri="{BB962C8B-B14F-4D97-AF65-F5344CB8AC3E}">
        <p14:creationId xmlns:p14="http://schemas.microsoft.com/office/powerpoint/2010/main" val="2526474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PubPieSlice"/>
          <p:cNvSpPr>
            <a:spLocks noEditPoints="1" noChangeArrowheads="1"/>
          </p:cNvSpPr>
          <p:nvPr/>
        </p:nvSpPr>
        <p:spPr bwMode="auto">
          <a:xfrm>
            <a:off x="404782" y="16208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59"/>
                </a:moveTo>
                <a:cubicBezTo>
                  <a:pt x="21599" y="10839"/>
                  <a:pt x="21600" y="10819"/>
                  <a:pt x="21600" y="10800"/>
                </a:cubicBezTo>
                <a:cubicBezTo>
                  <a:pt x="21600" y="4835"/>
                  <a:pt x="16764" y="0"/>
                  <a:pt x="10800" y="0"/>
                </a:cubicBezTo>
                <a:cubicBezTo>
                  <a:pt x="4837" y="-1"/>
                  <a:pt x="3" y="4831"/>
                  <a:pt x="0" y="10794"/>
                </a:cubicBezTo>
                <a:lnTo>
                  <a:pt x="10800" y="10800"/>
                </a:lnTo>
                <a:close/>
              </a:path>
            </a:pathLst>
          </a:custGeom>
          <a:noFill/>
          <a:ln w="38100">
            <a:solidFill>
              <a:srgbClr val="808080"/>
            </a:solidFill>
            <a:miter lim="800000"/>
            <a:headEnd/>
            <a:tailEnd/>
          </a:ln>
        </p:spPr>
        <p:txBody>
          <a:bodyPr lIns="91405" tIns="45703" rIns="91405" bIns="45703"/>
          <a:lstStyle/>
          <a:p>
            <a:endParaRPr lang="en-GB" sz="2000">
              <a:solidFill>
                <a:schemeClr val="tx1"/>
              </a:solidFill>
            </a:endParaRPr>
          </a:p>
        </p:txBody>
      </p:sp>
      <p:sp>
        <p:nvSpPr>
          <p:cNvPr id="10243" name="PubPieSlice"/>
          <p:cNvSpPr>
            <a:spLocks noEditPoints="1" noChangeArrowheads="1"/>
          </p:cNvSpPr>
          <p:nvPr/>
        </p:nvSpPr>
        <p:spPr bwMode="auto">
          <a:xfrm>
            <a:off x="371474" y="16208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18989" y="3758"/>
                </a:moveTo>
                <a:cubicBezTo>
                  <a:pt x="16937" y="1372"/>
                  <a:pt x="13946" y="0"/>
                  <a:pt x="10800" y="0"/>
                </a:cubicBezTo>
                <a:cubicBezTo>
                  <a:pt x="4837" y="-1"/>
                  <a:pt x="3" y="4831"/>
                  <a:pt x="0" y="10794"/>
                </a:cubicBezTo>
                <a:lnTo>
                  <a:pt x="10800" y="10800"/>
                </a:lnTo>
                <a:close/>
              </a:path>
            </a:pathLst>
          </a:custGeom>
          <a:noFill/>
          <a:ln w="38100">
            <a:solidFill>
              <a:srgbClr val="EE0066"/>
            </a:solidFill>
            <a:miter lim="800000"/>
            <a:headEnd/>
            <a:tailEnd/>
          </a:ln>
        </p:spPr>
        <p:txBody>
          <a:bodyPr lIns="91405" tIns="45703" rIns="91405" bIns="45703"/>
          <a:lstStyle/>
          <a:p>
            <a:endParaRPr lang="en-GB" sz="2000">
              <a:solidFill>
                <a:schemeClr val="tx1"/>
              </a:solidFill>
            </a:endParaRPr>
          </a:p>
        </p:txBody>
      </p:sp>
      <p:sp>
        <p:nvSpPr>
          <p:cNvPr id="10244" name="PubPieSlice"/>
          <p:cNvSpPr>
            <a:spLocks noEditPoints="1" noChangeArrowheads="1"/>
          </p:cNvSpPr>
          <p:nvPr/>
        </p:nvSpPr>
        <p:spPr bwMode="auto">
          <a:xfrm>
            <a:off x="509557" y="1843089"/>
            <a:ext cx="7542213" cy="65230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20"/>
                </a:moveTo>
                <a:cubicBezTo>
                  <a:pt x="21599" y="10813"/>
                  <a:pt x="21600" y="10806"/>
                  <a:pt x="21600" y="10800"/>
                </a:cubicBezTo>
                <a:cubicBezTo>
                  <a:pt x="21600" y="4835"/>
                  <a:pt x="16764" y="0"/>
                  <a:pt x="10800" y="0"/>
                </a:cubicBezTo>
                <a:cubicBezTo>
                  <a:pt x="4837" y="-1"/>
                  <a:pt x="3" y="4831"/>
                  <a:pt x="0" y="10794"/>
                </a:cubicBezTo>
                <a:lnTo>
                  <a:pt x="10800" y="10800"/>
                </a:lnTo>
                <a:close/>
              </a:path>
            </a:pathLst>
          </a:custGeom>
          <a:solidFill>
            <a:srgbClr val="00AADD">
              <a:alpha val="74901"/>
            </a:srgbClr>
          </a:solid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0245" name="Line 5"/>
          <p:cNvSpPr>
            <a:spLocks noChangeShapeType="1"/>
          </p:cNvSpPr>
          <p:nvPr/>
        </p:nvSpPr>
        <p:spPr bwMode="auto">
          <a:xfrm flipV="1">
            <a:off x="142844" y="5054600"/>
            <a:ext cx="442912" cy="0"/>
          </a:xfrm>
          <a:prstGeom prst="line">
            <a:avLst/>
          </a:prstGeom>
          <a:noFill/>
          <a:ln w="38100">
            <a:solidFill>
              <a:srgbClr val="EE0066"/>
            </a:solidFill>
            <a:round/>
            <a:headEnd/>
            <a:tailEnd/>
          </a:ln>
        </p:spPr>
        <p:txBody>
          <a:bodyPr lIns="91405" tIns="45703" rIns="91405" bIns="45703"/>
          <a:lstStyle/>
          <a:p>
            <a:endParaRPr lang="en-GB"/>
          </a:p>
        </p:txBody>
      </p:sp>
      <p:sp>
        <p:nvSpPr>
          <p:cNvPr id="10246" name="Line 6"/>
          <p:cNvSpPr>
            <a:spLocks noChangeShapeType="1"/>
          </p:cNvSpPr>
          <p:nvPr/>
        </p:nvSpPr>
        <p:spPr bwMode="auto">
          <a:xfrm flipV="1">
            <a:off x="7161181" y="2659066"/>
            <a:ext cx="349250" cy="269875"/>
          </a:xfrm>
          <a:prstGeom prst="line">
            <a:avLst/>
          </a:prstGeom>
          <a:noFill/>
          <a:ln w="38100">
            <a:solidFill>
              <a:srgbClr val="EE0066"/>
            </a:solidFill>
            <a:round/>
            <a:headEnd/>
            <a:tailEnd/>
          </a:ln>
        </p:spPr>
        <p:txBody>
          <a:bodyPr lIns="91405" tIns="45703" rIns="91405" bIns="45703"/>
          <a:lstStyle/>
          <a:p>
            <a:endParaRPr lang="en-GB"/>
          </a:p>
        </p:txBody>
      </p:sp>
      <p:sp>
        <p:nvSpPr>
          <p:cNvPr id="1161223" name="Rectangle 7"/>
          <p:cNvSpPr>
            <a:spLocks noChangeArrowheads="1"/>
          </p:cNvSpPr>
          <p:nvPr/>
        </p:nvSpPr>
        <p:spPr bwMode="auto">
          <a:xfrm>
            <a:off x="1825594" y="2747963"/>
            <a:ext cx="1000125"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Designer</a:t>
            </a:r>
          </a:p>
        </p:txBody>
      </p:sp>
      <p:sp>
        <p:nvSpPr>
          <p:cNvPr id="10248" name="Rectangle 8"/>
          <p:cNvSpPr>
            <a:spLocks noGrp="1" noChangeArrowheads="1"/>
          </p:cNvSpPr>
          <p:nvPr>
            <p:ph type="title" idx="4294967295"/>
          </p:nvPr>
        </p:nvSpPr>
        <p:spPr>
          <a:xfrm>
            <a:off x="293688" y="136525"/>
            <a:ext cx="8850312" cy="1143000"/>
          </a:xfrm>
          <a:prstGeom prst="rect">
            <a:avLst/>
          </a:prstGeom>
          <a:noFill/>
        </p:spPr>
        <p:txBody>
          <a:bodyPr lIns="91405" tIns="45703" rIns="91405" bIns="45703"/>
          <a:lstStyle/>
          <a:p>
            <a:pPr algn="l" eaLnBrk="1" hangingPunct="1"/>
            <a:r>
              <a:rPr lang="en-US" sz="4800" dirty="0"/>
              <a:t>Tasks and User Focus</a:t>
            </a:r>
          </a:p>
        </p:txBody>
      </p:sp>
      <p:sp>
        <p:nvSpPr>
          <p:cNvPr id="1161225" name="Rectangle 9"/>
          <p:cNvSpPr>
            <a:spLocks noChangeArrowheads="1"/>
          </p:cNvSpPr>
          <p:nvPr/>
        </p:nvSpPr>
        <p:spPr bwMode="auto">
          <a:xfrm>
            <a:off x="741331" y="4205288"/>
            <a:ext cx="998538"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Engineer</a:t>
            </a:r>
          </a:p>
        </p:txBody>
      </p:sp>
      <p:sp>
        <p:nvSpPr>
          <p:cNvPr id="1161226" name="Rectangle 10"/>
          <p:cNvSpPr>
            <a:spLocks noChangeArrowheads="1"/>
          </p:cNvSpPr>
          <p:nvPr/>
        </p:nvSpPr>
        <p:spPr bwMode="auto">
          <a:xfrm>
            <a:off x="4533869" y="2317750"/>
            <a:ext cx="811212"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Drafter</a:t>
            </a:r>
          </a:p>
        </p:txBody>
      </p:sp>
      <p:sp>
        <p:nvSpPr>
          <p:cNvPr id="10251" name="Line 11"/>
          <p:cNvSpPr>
            <a:spLocks noChangeShapeType="1"/>
          </p:cNvSpPr>
          <p:nvPr/>
        </p:nvSpPr>
        <p:spPr bwMode="auto">
          <a:xfrm flipH="1" flipV="1">
            <a:off x="966756" y="3294064"/>
            <a:ext cx="1143000" cy="647700"/>
          </a:xfrm>
          <a:prstGeom prst="line">
            <a:avLst/>
          </a:prstGeom>
          <a:noFill/>
          <a:ln w="38100">
            <a:solidFill>
              <a:schemeClr val="tx1"/>
            </a:solidFill>
            <a:round/>
            <a:headEnd/>
            <a:tailEnd/>
          </a:ln>
        </p:spPr>
        <p:txBody>
          <a:bodyPr lIns="91405" tIns="45703" rIns="91405" bIns="45703"/>
          <a:lstStyle/>
          <a:p>
            <a:endParaRPr lang="en-GB"/>
          </a:p>
        </p:txBody>
      </p:sp>
      <p:sp>
        <p:nvSpPr>
          <p:cNvPr id="10252" name="Line 12"/>
          <p:cNvSpPr>
            <a:spLocks noChangeShapeType="1"/>
          </p:cNvSpPr>
          <p:nvPr/>
        </p:nvSpPr>
        <p:spPr bwMode="auto">
          <a:xfrm flipH="1" flipV="1">
            <a:off x="3073370" y="1892301"/>
            <a:ext cx="438150" cy="1114425"/>
          </a:xfrm>
          <a:prstGeom prst="line">
            <a:avLst/>
          </a:prstGeom>
          <a:noFill/>
          <a:ln w="38100">
            <a:solidFill>
              <a:schemeClr val="tx1"/>
            </a:solidFill>
            <a:round/>
            <a:headEnd/>
            <a:tailEnd/>
          </a:ln>
        </p:spPr>
        <p:txBody>
          <a:bodyPr lIns="91405" tIns="45703" rIns="91405" bIns="45703"/>
          <a:lstStyle/>
          <a:p>
            <a:endParaRPr lang="en-GB"/>
          </a:p>
        </p:txBody>
      </p:sp>
      <p:grpSp>
        <p:nvGrpSpPr>
          <p:cNvPr id="10253" name="Group 13"/>
          <p:cNvGrpSpPr>
            <a:grpSpLocks/>
          </p:cNvGrpSpPr>
          <p:nvPr/>
        </p:nvGrpSpPr>
        <p:grpSpPr bwMode="auto">
          <a:xfrm>
            <a:off x="1347759" y="2019304"/>
            <a:ext cx="1400175" cy="400050"/>
            <a:chOff x="1119" y="1319"/>
            <a:chExt cx="882" cy="252"/>
          </a:xfrm>
          <a:effectLst>
            <a:outerShdw blurRad="50800" dir="5400000" algn="ctr" rotWithShape="0">
              <a:schemeClr val="bg1"/>
            </a:outerShdw>
          </a:effectLst>
        </p:grpSpPr>
        <p:sp>
          <p:nvSpPr>
            <p:cNvPr id="10269" name="Rectangle 14"/>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10270" name="Text Box 15"/>
            <p:cNvSpPr txBox="1">
              <a:spLocks noChangeArrowheads="1"/>
            </p:cNvSpPr>
            <p:nvPr/>
          </p:nvSpPr>
          <p:spPr bwMode="auto">
            <a:xfrm rot="19855714">
              <a:off x="1119" y="1319"/>
              <a:ext cx="882" cy="252"/>
            </a:xfrm>
            <a:prstGeom prst="rect">
              <a:avLst/>
            </a:prstGeom>
            <a:solidFill>
              <a:schemeClr val="bg1"/>
            </a:solidFill>
            <a:ln w="9525">
              <a:solidFill>
                <a:schemeClr val="bg1"/>
              </a:solidFill>
              <a:miter lim="800000"/>
              <a:headEnd/>
              <a:tailEnd/>
            </a:ln>
          </p:spPr>
          <p:txBody>
            <a:bodyPr>
              <a:spAutoFit/>
            </a:bodyPr>
            <a:lstStyle/>
            <a:p>
              <a:pPr algn="ctr"/>
              <a:r>
                <a:rPr lang="en-US" sz="2000" b="1">
                  <a:solidFill>
                    <a:srgbClr val="EE0066"/>
                  </a:solidFill>
                </a:rPr>
                <a:t>Design</a:t>
              </a:r>
            </a:p>
          </p:txBody>
        </p:sp>
      </p:grpSp>
      <p:sp>
        <p:nvSpPr>
          <p:cNvPr id="10254" name="Text Box 16"/>
          <p:cNvSpPr txBox="1">
            <a:spLocks noChangeArrowheads="1"/>
          </p:cNvSpPr>
          <p:nvPr/>
        </p:nvSpPr>
        <p:spPr bwMode="auto">
          <a:xfrm>
            <a:off x="961973" y="5429264"/>
            <a:ext cx="2392059" cy="400075"/>
          </a:xfrm>
          <a:prstGeom prst="rect">
            <a:avLst/>
          </a:prstGeom>
          <a:noFill/>
          <a:ln w="9525">
            <a:noFill/>
            <a:miter lim="800000"/>
            <a:headEnd/>
            <a:tailEnd/>
          </a:ln>
        </p:spPr>
        <p:txBody>
          <a:bodyPr wrap="none" lIns="91405" tIns="45703" rIns="91405" bIns="45703">
            <a:spAutoFit/>
          </a:bodyPr>
          <a:lstStyle/>
          <a:p>
            <a:r>
              <a:rPr lang="en-US" sz="2000">
                <a:solidFill>
                  <a:schemeClr val="tx1"/>
                </a:solidFill>
                <a:latin typeface="+mj-lt"/>
              </a:rPr>
              <a:t>Revit Structure Focus</a:t>
            </a:r>
          </a:p>
        </p:txBody>
      </p:sp>
      <p:sp>
        <p:nvSpPr>
          <p:cNvPr id="10255" name="Rectangle 17"/>
          <p:cNvSpPr>
            <a:spLocks noChangeArrowheads="1"/>
          </p:cNvSpPr>
          <p:nvPr/>
        </p:nvSpPr>
        <p:spPr bwMode="auto">
          <a:xfrm>
            <a:off x="768322" y="5561539"/>
            <a:ext cx="161925" cy="161925"/>
          </a:xfrm>
          <a:prstGeom prst="rect">
            <a:avLst/>
          </a:prstGeom>
          <a:solidFill>
            <a:srgbClr val="00AADD">
              <a:alpha val="79999"/>
            </a:srgbClr>
          </a:solidFill>
          <a:ln w="9525">
            <a:solidFill>
              <a:srgbClr val="00AADD"/>
            </a:solidFill>
            <a:miter lim="800000"/>
            <a:headEnd/>
            <a:tailEnd/>
          </a:ln>
        </p:spPr>
        <p:txBody>
          <a:bodyPr wrap="none" lIns="91405" tIns="45703" rIns="91405" bIns="45703" anchor="ctr"/>
          <a:lstStyle/>
          <a:p>
            <a:endParaRPr lang="en-GB" sz="2000">
              <a:solidFill>
                <a:schemeClr val="tx1"/>
              </a:solidFill>
            </a:endParaRPr>
          </a:p>
        </p:txBody>
      </p:sp>
      <p:sp>
        <p:nvSpPr>
          <p:cNvPr id="1161234" name="Rectangle 18"/>
          <p:cNvSpPr>
            <a:spLocks noChangeArrowheads="1"/>
          </p:cNvSpPr>
          <p:nvPr/>
        </p:nvSpPr>
        <p:spPr bwMode="auto">
          <a:xfrm>
            <a:off x="3679797" y="3492502"/>
            <a:ext cx="1584016"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Construction</a:t>
            </a:r>
          </a:p>
          <a:p>
            <a:pPr algn="ctr">
              <a:lnSpc>
                <a:spcPct val="85000"/>
              </a:lnSpc>
              <a:defRPr/>
            </a:pPr>
            <a:r>
              <a:rPr lang="en-US" sz="1500" b="1"/>
              <a:t>Documentation</a:t>
            </a:r>
          </a:p>
        </p:txBody>
      </p:sp>
      <p:sp>
        <p:nvSpPr>
          <p:cNvPr id="10257" name="Line 19"/>
          <p:cNvSpPr>
            <a:spLocks noChangeShapeType="1"/>
          </p:cNvSpPr>
          <p:nvPr/>
        </p:nvSpPr>
        <p:spPr bwMode="auto">
          <a:xfrm flipH="1" flipV="1">
            <a:off x="2700309" y="3384550"/>
            <a:ext cx="1584325" cy="1690688"/>
          </a:xfrm>
          <a:prstGeom prst="line">
            <a:avLst/>
          </a:prstGeom>
          <a:noFill/>
          <a:ln w="38100">
            <a:solidFill>
              <a:schemeClr val="tx1"/>
            </a:solidFill>
            <a:round/>
            <a:headEnd/>
            <a:tailEnd/>
          </a:ln>
        </p:spPr>
        <p:txBody>
          <a:bodyPr lIns="91405" tIns="45703" rIns="91405" bIns="45703"/>
          <a:lstStyle/>
          <a:p>
            <a:endParaRPr lang="en-GB"/>
          </a:p>
        </p:txBody>
      </p:sp>
      <p:sp>
        <p:nvSpPr>
          <p:cNvPr id="10258" name="PubPieSlice"/>
          <p:cNvSpPr>
            <a:spLocks noChangeAspect="1" noEditPoints="1" noChangeArrowheads="1"/>
          </p:cNvSpPr>
          <p:nvPr/>
        </p:nvSpPr>
        <p:spPr bwMode="auto">
          <a:xfrm>
            <a:off x="442881" y="1828801"/>
            <a:ext cx="7658100" cy="6513513"/>
          </a:xfrm>
          <a:custGeom>
            <a:avLst/>
            <a:gdLst>
              <a:gd name="T0" fmla="*/ 2147483647 w 21600"/>
              <a:gd name="T1" fmla="*/ 2147483647 h 21600"/>
              <a:gd name="T2" fmla="*/ 2147483647 w 21600"/>
              <a:gd name="T3" fmla="*/ 2147483647 h 21600"/>
              <a:gd name="T4" fmla="*/ 2147483647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72"/>
                </a:moveTo>
                <a:cubicBezTo>
                  <a:pt x="21593" y="8157"/>
                  <a:pt x="20637" y="5633"/>
                  <a:pt x="18911" y="3668"/>
                </a:cubicBezTo>
                <a:lnTo>
                  <a:pt x="10800" y="10800"/>
                </a:lnTo>
                <a:close/>
              </a:path>
            </a:pathLst>
          </a:custGeom>
          <a:solidFill>
            <a:schemeClr val="bg2">
              <a:alpha val="70979"/>
            </a:schemeClr>
          </a:solid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0259" name="PubPieSlice"/>
          <p:cNvSpPr>
            <a:spLocks noEditPoints="1" noChangeArrowheads="1"/>
          </p:cNvSpPr>
          <p:nvPr/>
        </p:nvSpPr>
        <p:spPr bwMode="auto">
          <a:xfrm>
            <a:off x="1760506" y="2906713"/>
            <a:ext cx="5105400" cy="4343400"/>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25"/>
                </a:moveTo>
                <a:cubicBezTo>
                  <a:pt x="21559" y="4790"/>
                  <a:pt x="16735" y="0"/>
                  <a:pt x="10800" y="0"/>
                </a:cubicBezTo>
                <a:cubicBezTo>
                  <a:pt x="4835" y="0"/>
                  <a:pt x="0" y="4835"/>
                  <a:pt x="0" y="10800"/>
                </a:cubicBezTo>
                <a:cubicBezTo>
                  <a:pt x="-1" y="10815"/>
                  <a:pt x="0" y="10831"/>
                  <a:pt x="0" y="10846"/>
                </a:cubicBezTo>
                <a:lnTo>
                  <a:pt x="10800" y="10800"/>
                </a:lnTo>
                <a:close/>
              </a:path>
            </a:pathLst>
          </a:custGeom>
          <a:no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161238" name="Rectangle 22"/>
          <p:cNvSpPr>
            <a:spLocks noChangeArrowheads="1"/>
          </p:cNvSpPr>
          <p:nvPr/>
        </p:nvSpPr>
        <p:spPr bwMode="auto">
          <a:xfrm>
            <a:off x="6653182" y="4016377"/>
            <a:ext cx="1404481"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Contractor</a:t>
            </a:r>
          </a:p>
          <a:p>
            <a:pPr algn="ctr">
              <a:lnSpc>
                <a:spcPct val="85000"/>
              </a:lnSpc>
              <a:defRPr/>
            </a:pPr>
            <a:r>
              <a:rPr lang="en-US" sz="1500" b="1">
                <a:solidFill>
                  <a:srgbClr val="333333"/>
                </a:solidFill>
              </a:rPr>
              <a:t>Steel Detailer</a:t>
            </a:r>
          </a:p>
        </p:txBody>
      </p:sp>
      <p:sp>
        <p:nvSpPr>
          <p:cNvPr id="1161239" name="Rectangle 23"/>
          <p:cNvSpPr>
            <a:spLocks noChangeArrowheads="1"/>
          </p:cNvSpPr>
          <p:nvPr/>
        </p:nvSpPr>
        <p:spPr bwMode="auto">
          <a:xfrm>
            <a:off x="5000628" y="4500570"/>
            <a:ext cx="1614474"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Fabrication and</a:t>
            </a:r>
          </a:p>
          <a:p>
            <a:pPr algn="ctr">
              <a:lnSpc>
                <a:spcPct val="85000"/>
              </a:lnSpc>
              <a:defRPr/>
            </a:pPr>
            <a:r>
              <a:rPr lang="en-US" sz="1500" b="1">
                <a:solidFill>
                  <a:srgbClr val="333333"/>
                </a:solidFill>
              </a:rPr>
              <a:t>Shop Drawings</a:t>
            </a:r>
          </a:p>
        </p:txBody>
      </p:sp>
      <p:sp>
        <p:nvSpPr>
          <p:cNvPr id="10268" name="Text Box 26"/>
          <p:cNvSpPr txBox="1">
            <a:spLocks noChangeArrowheads="1"/>
          </p:cNvSpPr>
          <p:nvPr/>
        </p:nvSpPr>
        <p:spPr bwMode="auto">
          <a:xfrm rot="3655714">
            <a:off x="7107819" y="3294741"/>
            <a:ext cx="1588653" cy="400110"/>
          </a:xfrm>
          <a:prstGeom prst="rect">
            <a:avLst/>
          </a:prstGeom>
          <a:solidFill>
            <a:schemeClr val="bg1"/>
          </a:solidFill>
          <a:ln w="9525">
            <a:noFill/>
            <a:miter lim="800000"/>
            <a:headEnd/>
            <a:tailEnd/>
          </a:ln>
          <a:effectLst>
            <a:outerShdw blurRad="50800" dir="5400000" algn="ctr" rotWithShape="0">
              <a:schemeClr val="bg1"/>
            </a:outerShdw>
          </a:effectLst>
        </p:spPr>
        <p:txBody>
          <a:bodyPr wrap="square">
            <a:spAutoFit/>
          </a:bodyPr>
          <a:lstStyle/>
          <a:p>
            <a:pPr algn="ctr"/>
            <a:r>
              <a:rPr lang="en-US" sz="2000" b="1">
                <a:solidFill>
                  <a:schemeClr val="bg1">
                    <a:lumMod val="50000"/>
                  </a:schemeClr>
                </a:solidFill>
              </a:rPr>
              <a:t>Fabrication</a:t>
            </a:r>
          </a:p>
        </p:txBody>
      </p:sp>
      <p:sp>
        <p:nvSpPr>
          <p:cNvPr id="10263" name="PubPieSlice"/>
          <p:cNvSpPr>
            <a:spLocks noChangeAspect="1" noEditPoints="1" noChangeArrowheads="1"/>
          </p:cNvSpPr>
          <p:nvPr/>
        </p:nvSpPr>
        <p:spPr bwMode="auto">
          <a:xfrm>
            <a:off x="2254219" y="3349628"/>
            <a:ext cx="4064000" cy="3457575"/>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4048" y="2370"/>
                </a:moveTo>
                <a:cubicBezTo>
                  <a:pt x="1491" y="4418"/>
                  <a:pt x="1" y="7517"/>
                  <a:pt x="0" y="10794"/>
                </a:cubicBezTo>
                <a:lnTo>
                  <a:pt x="10800" y="10800"/>
                </a:lnTo>
                <a:close/>
              </a:path>
            </a:pathLst>
          </a:custGeom>
          <a:solidFill>
            <a:schemeClr val="bg2">
              <a:alpha val="70979"/>
            </a:schemeClr>
          </a:solidFill>
          <a:ln w="38100">
            <a:solidFill>
              <a:schemeClr val="tx1"/>
            </a:solidFill>
            <a:prstDash val="dash"/>
            <a:miter lim="800000"/>
            <a:headEnd/>
            <a:tailEnd/>
          </a:ln>
        </p:spPr>
        <p:txBody>
          <a:bodyPr lIns="91405" tIns="45703" rIns="91405" bIns="45703"/>
          <a:lstStyle/>
          <a:p>
            <a:endParaRPr lang="en-GB" sz="2000">
              <a:solidFill>
                <a:schemeClr val="tx1"/>
              </a:solidFill>
            </a:endParaRPr>
          </a:p>
        </p:txBody>
      </p:sp>
      <p:sp>
        <p:nvSpPr>
          <p:cNvPr id="1161244" name="Rectangle 28"/>
          <p:cNvSpPr>
            <a:spLocks noChangeArrowheads="1"/>
          </p:cNvSpPr>
          <p:nvPr/>
        </p:nvSpPr>
        <p:spPr bwMode="auto">
          <a:xfrm>
            <a:off x="2439713" y="4491038"/>
            <a:ext cx="1146397"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Structural </a:t>
            </a:r>
          </a:p>
          <a:p>
            <a:pPr algn="ctr">
              <a:lnSpc>
                <a:spcPct val="85000"/>
              </a:lnSpc>
              <a:defRPr/>
            </a:pPr>
            <a:r>
              <a:rPr lang="en-US" sz="1500" b="1">
                <a:solidFill>
                  <a:srgbClr val="333333"/>
                </a:solidFill>
              </a:rPr>
              <a:t>Analysis</a:t>
            </a:r>
          </a:p>
        </p:txBody>
      </p:sp>
      <p:sp>
        <p:nvSpPr>
          <p:cNvPr id="1161245" name="Rectangle 29"/>
          <p:cNvSpPr>
            <a:spLocks noChangeArrowheads="1"/>
          </p:cNvSpPr>
          <p:nvPr/>
        </p:nvSpPr>
        <p:spPr bwMode="auto">
          <a:xfrm rot="18266995">
            <a:off x="1786701" y="4040982"/>
            <a:ext cx="1017587" cy="285750"/>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Modeling</a:t>
            </a:r>
          </a:p>
        </p:txBody>
      </p:sp>
      <p:sp>
        <p:nvSpPr>
          <p:cNvPr id="10266" name="Text Box 30"/>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19088" y="136525"/>
            <a:ext cx="7924800" cy="1143000"/>
          </a:xfrm>
        </p:spPr>
        <p:txBody>
          <a:bodyPr/>
          <a:lstStyle/>
          <a:p>
            <a:pPr eaLnBrk="1" hangingPunct="1"/>
            <a:r>
              <a:rPr lang="en-GB" dirty="0"/>
              <a:t>Issues to Address</a:t>
            </a:r>
          </a:p>
        </p:txBody>
      </p:sp>
      <p:sp>
        <p:nvSpPr>
          <p:cNvPr id="11267" name="Rectangle 3"/>
          <p:cNvSpPr>
            <a:spLocks noGrp="1" noChangeArrowheads="1"/>
          </p:cNvSpPr>
          <p:nvPr>
            <p:ph idx="1"/>
          </p:nvPr>
        </p:nvSpPr>
        <p:spPr>
          <a:xfrm>
            <a:off x="319088" y="1398588"/>
            <a:ext cx="8140700" cy="4619625"/>
          </a:xfrm>
        </p:spPr>
        <p:txBody>
          <a:bodyPr/>
          <a:lstStyle/>
          <a:p>
            <a:pPr marL="0" indent="0"/>
            <a:r>
              <a:rPr lang="en-GB" dirty="0"/>
              <a:t>Problems addressed by Revit Structure</a:t>
            </a:r>
          </a:p>
          <a:p>
            <a:pPr marL="342774" lvl="1" indent="-228516"/>
            <a:r>
              <a:rPr lang="en-GB" dirty="0"/>
              <a:t>Same information is duplicated for different tasks</a:t>
            </a:r>
          </a:p>
          <a:p>
            <a:pPr marL="342774" lvl="1" indent="-228516"/>
            <a:r>
              <a:rPr lang="en-GB" dirty="0"/>
              <a:t>Lack of coordination tools</a:t>
            </a:r>
          </a:p>
          <a:p>
            <a:pPr marL="685546" lvl="2" indent="-228516"/>
            <a:r>
              <a:rPr lang="en-GB" sz="2400" dirty="0"/>
              <a:t>Between drafters and engineers</a:t>
            </a:r>
          </a:p>
          <a:p>
            <a:pPr marL="685546" lvl="2" indent="-228516"/>
            <a:r>
              <a:rPr lang="en-GB" sz="2400" dirty="0"/>
              <a:t>Between architects and engineers</a:t>
            </a:r>
          </a:p>
          <a:p>
            <a:pPr marL="342774" lvl="1" indent="-228516"/>
            <a:r>
              <a:rPr lang="en-GB" dirty="0"/>
              <a:t>Lack of standard software modelling platform</a:t>
            </a:r>
          </a:p>
          <a:p>
            <a:pPr marL="0" indent="0"/>
            <a:r>
              <a:rPr lang="en-GB" dirty="0"/>
              <a:t>How are these problems addressed?</a:t>
            </a:r>
          </a:p>
        </p:txBody>
      </p:sp>
      <p:sp>
        <p:nvSpPr>
          <p:cNvPr id="1126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19088" y="136525"/>
            <a:ext cx="7924800" cy="1143000"/>
          </a:xfrm>
        </p:spPr>
        <p:txBody>
          <a:bodyPr/>
          <a:lstStyle/>
          <a:p>
            <a:pPr eaLnBrk="1" hangingPunct="1"/>
            <a:r>
              <a:rPr lang="en-GB" dirty="0"/>
              <a:t>Introduction</a:t>
            </a:r>
          </a:p>
        </p:txBody>
      </p:sp>
      <p:pic>
        <p:nvPicPr>
          <p:cNvPr id="12291" name="Picture 3"/>
          <p:cNvPicPr>
            <a:picLocks noChangeAspect="1" noChangeArrowheads="1"/>
          </p:cNvPicPr>
          <p:nvPr/>
        </p:nvPicPr>
        <p:blipFill>
          <a:blip r:embed="rId3" cstate="print"/>
          <a:srcRect/>
          <a:stretch>
            <a:fillRect/>
          </a:stretch>
        </p:blipFill>
        <p:spPr bwMode="auto">
          <a:xfrm>
            <a:off x="1331640" y="1000111"/>
            <a:ext cx="7126287" cy="5126037"/>
          </a:xfrm>
          <a:prstGeom prst="rect">
            <a:avLst/>
          </a:prstGeom>
          <a:noFill/>
          <a:ln w="9525" algn="ctr">
            <a:noFill/>
            <a:miter lim="800000"/>
            <a:headEnd/>
            <a:tailEnd/>
          </a:ln>
        </p:spPr>
      </p:pic>
      <p:sp>
        <p:nvSpPr>
          <p:cNvPr id="122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31" name="Group 19"/>
          <p:cNvGrpSpPr>
            <a:grpSpLocks/>
          </p:cNvGrpSpPr>
          <p:nvPr/>
        </p:nvGrpSpPr>
        <p:grpSpPr bwMode="auto">
          <a:xfrm>
            <a:off x="2970213" y="4357697"/>
            <a:ext cx="3262312" cy="1965325"/>
            <a:chOff x="1929" y="2832"/>
            <a:chExt cx="2055" cy="1238"/>
          </a:xfrm>
        </p:grpSpPr>
        <p:pic>
          <p:nvPicPr>
            <p:cNvPr id="13338" name="Picture 20"/>
            <p:cNvPicPr>
              <a:picLocks noChangeAspect="1" noChangeArrowheads="1"/>
            </p:cNvPicPr>
            <p:nvPr/>
          </p:nvPicPr>
          <p:blipFill>
            <a:blip r:embed="rId11" cstate="print"/>
            <a:srcRect/>
            <a:stretch>
              <a:fillRect/>
            </a:stretch>
          </p:blipFill>
          <p:spPr bwMode="auto">
            <a:xfrm>
              <a:off x="1929" y="3329"/>
              <a:ext cx="970" cy="733"/>
            </a:xfrm>
            <a:prstGeom prst="rect">
              <a:avLst/>
            </a:prstGeom>
            <a:noFill/>
            <a:ln w="9525">
              <a:noFill/>
              <a:miter lim="800000"/>
              <a:headEnd/>
              <a:tailEnd/>
            </a:ln>
          </p:spPr>
        </p:pic>
        <p:pic>
          <p:nvPicPr>
            <p:cNvPr id="13339" name="Picture 21"/>
            <p:cNvPicPr>
              <a:picLocks noChangeAspect="1" noChangeArrowheads="1"/>
            </p:cNvPicPr>
            <p:nvPr/>
          </p:nvPicPr>
          <p:blipFill>
            <a:blip r:embed="rId12" cstate="print"/>
            <a:srcRect/>
            <a:stretch>
              <a:fillRect/>
            </a:stretch>
          </p:blipFill>
          <p:spPr bwMode="auto">
            <a:xfrm>
              <a:off x="3066" y="3329"/>
              <a:ext cx="918" cy="741"/>
            </a:xfrm>
            <a:prstGeom prst="rect">
              <a:avLst/>
            </a:prstGeom>
            <a:noFill/>
            <a:ln w="9525">
              <a:noFill/>
              <a:miter lim="800000"/>
              <a:headEnd/>
              <a:tailEnd/>
            </a:ln>
          </p:spPr>
        </p:pic>
        <p:sp>
          <p:nvSpPr>
            <p:cNvPr id="13340" name="AutoShape 22"/>
            <p:cNvSpPr>
              <a:spLocks noChangeArrowheads="1"/>
            </p:cNvSpPr>
            <p:nvPr/>
          </p:nvSpPr>
          <p:spPr bwMode="auto">
            <a:xfrm>
              <a:off x="3312" y="2832"/>
              <a:ext cx="192" cy="466"/>
            </a:xfrm>
            <a:prstGeom prst="downArrow">
              <a:avLst>
                <a:gd name="adj1" fmla="val 50000"/>
                <a:gd name="adj2" fmla="val 60677"/>
              </a:avLst>
            </a:prstGeom>
            <a:solidFill>
              <a:srgbClr val="808080"/>
            </a:solidFill>
            <a:ln w="9525">
              <a:solidFill>
                <a:schemeClr val="tx1"/>
              </a:solidFill>
              <a:miter lim="800000"/>
              <a:headEnd/>
              <a:tailEnd/>
            </a:ln>
          </p:spPr>
          <p:txBody>
            <a:bodyPr wrap="none" anchor="ctr"/>
            <a:lstStyle/>
            <a:p>
              <a:endParaRPr lang="en-GB" sz="2000">
                <a:solidFill>
                  <a:schemeClr val="tx1"/>
                </a:solidFill>
              </a:endParaRPr>
            </a:p>
          </p:txBody>
        </p:sp>
        <p:sp>
          <p:nvSpPr>
            <p:cNvPr id="13341" name="AutoShape 23"/>
            <p:cNvSpPr>
              <a:spLocks noChangeArrowheads="1"/>
            </p:cNvSpPr>
            <p:nvPr/>
          </p:nvSpPr>
          <p:spPr bwMode="auto">
            <a:xfrm>
              <a:off x="2496" y="2832"/>
              <a:ext cx="192" cy="466"/>
            </a:xfrm>
            <a:prstGeom prst="downArrow">
              <a:avLst>
                <a:gd name="adj1" fmla="val 50000"/>
                <a:gd name="adj2" fmla="val 60677"/>
              </a:avLst>
            </a:prstGeom>
            <a:solidFill>
              <a:srgbClr val="808080"/>
            </a:solidFill>
            <a:ln w="9525">
              <a:solidFill>
                <a:schemeClr val="tx1"/>
              </a:solidFill>
              <a:miter lim="800000"/>
              <a:headEnd/>
              <a:tailEnd/>
            </a:ln>
          </p:spPr>
          <p:txBody>
            <a:bodyPr wrap="none" anchor="ctr"/>
            <a:lstStyle/>
            <a:p>
              <a:endParaRPr lang="en-GB" sz="2000">
                <a:solidFill>
                  <a:schemeClr val="tx1"/>
                </a:solidFill>
              </a:endParaRPr>
            </a:p>
          </p:txBody>
        </p:sp>
      </p:grpSp>
      <p:sp>
        <p:nvSpPr>
          <p:cNvPr id="13314" name="Text Box 2"/>
          <p:cNvSpPr txBox="1">
            <a:spLocks noChangeArrowheads="1"/>
          </p:cNvSpPr>
          <p:nvPr/>
        </p:nvSpPr>
        <p:spPr bwMode="auto">
          <a:xfrm>
            <a:off x="3359151" y="2587620"/>
            <a:ext cx="766360" cy="200476"/>
          </a:xfrm>
          <a:prstGeom prst="rect">
            <a:avLst/>
          </a:prstGeom>
          <a:noFill/>
          <a:ln w="9525">
            <a:noFill/>
            <a:miter lim="800000"/>
            <a:headEnd/>
            <a:tailEnd/>
          </a:ln>
        </p:spPr>
        <p:txBody>
          <a:bodyPr wrap="none" lIns="91405" tIns="45703" rIns="91405" bIns="45703">
            <a:spAutoFit/>
          </a:bodyPr>
          <a:lstStyle/>
          <a:p>
            <a:pPr algn="ctr"/>
            <a:r>
              <a:rPr lang="en-US" sz="700" b="1">
                <a:solidFill>
                  <a:schemeClr val="tx1"/>
                </a:solidFill>
              </a:rPr>
              <a:t>ARCHITECTS</a:t>
            </a:r>
          </a:p>
        </p:txBody>
      </p:sp>
      <p:sp>
        <p:nvSpPr>
          <p:cNvPr id="13315" name="Text Box 3"/>
          <p:cNvSpPr txBox="1">
            <a:spLocks noChangeArrowheads="1"/>
          </p:cNvSpPr>
          <p:nvPr/>
        </p:nvSpPr>
        <p:spPr bwMode="auto">
          <a:xfrm>
            <a:off x="4111625" y="4740275"/>
            <a:ext cx="1054100" cy="307742"/>
          </a:xfrm>
          <a:prstGeom prst="rect">
            <a:avLst/>
          </a:prstGeom>
          <a:noFill/>
          <a:ln w="9525">
            <a:noFill/>
            <a:miter lim="800000"/>
            <a:headEnd/>
            <a:tailEnd/>
          </a:ln>
        </p:spPr>
        <p:txBody>
          <a:bodyPr lIns="91405" tIns="45703" rIns="91405" bIns="45703">
            <a:spAutoFit/>
          </a:bodyPr>
          <a:lstStyle/>
          <a:p>
            <a:pPr algn="ctr"/>
            <a:r>
              <a:rPr lang="en-US" sz="700" b="1"/>
              <a:t>STRUCTURAL</a:t>
            </a:r>
          </a:p>
          <a:p>
            <a:pPr algn="ctr"/>
            <a:r>
              <a:rPr lang="en-US" sz="700" b="1">
                <a:solidFill>
                  <a:schemeClr val="tx1"/>
                </a:solidFill>
              </a:rPr>
              <a:t>ENGINEERS</a:t>
            </a:r>
          </a:p>
        </p:txBody>
      </p:sp>
      <p:sp>
        <p:nvSpPr>
          <p:cNvPr id="13316" name="Text Box 4"/>
          <p:cNvSpPr txBox="1">
            <a:spLocks noChangeArrowheads="1"/>
          </p:cNvSpPr>
          <p:nvPr/>
        </p:nvSpPr>
        <p:spPr bwMode="auto">
          <a:xfrm>
            <a:off x="725488" y="2798764"/>
            <a:ext cx="645744" cy="200476"/>
          </a:xfrm>
          <a:prstGeom prst="rect">
            <a:avLst/>
          </a:prstGeom>
          <a:noFill/>
          <a:ln w="9525">
            <a:noFill/>
            <a:miter lim="800000"/>
            <a:headEnd/>
            <a:tailEnd/>
          </a:ln>
        </p:spPr>
        <p:txBody>
          <a:bodyPr wrap="none" lIns="91405" tIns="45703" rIns="91405" bIns="45703">
            <a:spAutoFit/>
          </a:bodyPr>
          <a:lstStyle/>
          <a:p>
            <a:pPr algn="ctr"/>
            <a:r>
              <a:rPr lang="en-US" sz="700" b="1">
                <a:solidFill>
                  <a:schemeClr val="tx1"/>
                </a:solidFill>
              </a:rPr>
              <a:t>BUILDERS</a:t>
            </a:r>
          </a:p>
        </p:txBody>
      </p:sp>
      <p:sp>
        <p:nvSpPr>
          <p:cNvPr id="13317" name="Text Box 5"/>
          <p:cNvSpPr txBox="1">
            <a:spLocks noChangeArrowheads="1"/>
          </p:cNvSpPr>
          <p:nvPr/>
        </p:nvSpPr>
        <p:spPr bwMode="auto">
          <a:xfrm>
            <a:off x="401638" y="5175250"/>
            <a:ext cx="1219200" cy="200476"/>
          </a:xfrm>
          <a:prstGeom prst="rect">
            <a:avLst/>
          </a:prstGeom>
          <a:noFill/>
          <a:ln w="9525">
            <a:noFill/>
            <a:miter lim="800000"/>
            <a:headEnd/>
            <a:tailEnd/>
          </a:ln>
        </p:spPr>
        <p:txBody>
          <a:bodyPr lIns="91405" tIns="45703" rIns="91405" bIns="45703">
            <a:spAutoFit/>
          </a:bodyPr>
          <a:lstStyle/>
          <a:p>
            <a:pPr algn="ctr"/>
            <a:r>
              <a:rPr lang="en-US" sz="700" b="1">
                <a:solidFill>
                  <a:schemeClr val="tx1"/>
                </a:solidFill>
              </a:rPr>
              <a:t>FABRICATORS</a:t>
            </a:r>
          </a:p>
        </p:txBody>
      </p:sp>
      <p:pic>
        <p:nvPicPr>
          <p:cNvPr id="1296392" name="blast analysis.avi">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13" cstate="print"/>
          <a:srcRect/>
          <a:stretch>
            <a:fillRect/>
          </a:stretch>
        </p:blipFill>
        <p:spPr bwMode="auto">
          <a:xfrm>
            <a:off x="6827838" y="2695578"/>
            <a:ext cx="1630362" cy="1190625"/>
          </a:xfrm>
          <a:prstGeom prst="rect">
            <a:avLst/>
          </a:prstGeom>
          <a:noFill/>
          <a:ln w="9525">
            <a:solidFill>
              <a:schemeClr val="tx1"/>
            </a:solidFill>
            <a:miter lim="800000"/>
            <a:headEnd/>
            <a:tailEnd/>
          </a:ln>
        </p:spPr>
      </p:pic>
      <p:sp>
        <p:nvSpPr>
          <p:cNvPr id="13321" name="AutoShape 9"/>
          <p:cNvSpPr>
            <a:spLocks noChangeArrowheads="1"/>
          </p:cNvSpPr>
          <p:nvPr/>
        </p:nvSpPr>
        <p:spPr bwMode="auto">
          <a:xfrm>
            <a:off x="4449763" y="2636838"/>
            <a:ext cx="304800" cy="615950"/>
          </a:xfrm>
          <a:prstGeom prst="upDownArrow">
            <a:avLst>
              <a:gd name="adj1" fmla="val 50000"/>
              <a:gd name="adj2" fmla="val 53438"/>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22" name="AutoShape 10"/>
          <p:cNvSpPr>
            <a:spLocks noChangeArrowheads="1"/>
          </p:cNvSpPr>
          <p:nvPr/>
        </p:nvSpPr>
        <p:spPr bwMode="auto">
          <a:xfrm rot="5400000">
            <a:off x="6187282" y="4221956"/>
            <a:ext cx="304800" cy="814387"/>
          </a:xfrm>
          <a:prstGeom prst="upDownArrow">
            <a:avLst>
              <a:gd name="adj1" fmla="val 50000"/>
              <a:gd name="adj2" fmla="val 53437"/>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pic>
        <p:nvPicPr>
          <p:cNvPr id="1296395" name="fabrication.avi">
            <a:hlinkClick r:id="" action="ppaction://media"/>
          </p:cNvPr>
          <p:cNvPicPr>
            <a:picLocks noRot="1" noChangeAspect="1" noChangeArrowheads="1"/>
          </p:cNvPicPr>
          <p:nvPr>
            <a:videoFile r:link="rId4"/>
            <p:extLst>
              <p:ext uri="{DAA4B4D4-6D71-4841-9C94-3DE7FCFB9230}">
                <p14:media xmlns:p14="http://schemas.microsoft.com/office/powerpoint/2010/main" r:link="rId3"/>
              </p:ext>
            </p:extLst>
          </p:nvPr>
        </p:nvPicPr>
        <p:blipFill>
          <a:blip r:embed="rId14" cstate="print">
            <a:clrChange>
              <a:clrFrom>
                <a:srgbClr val="000000"/>
              </a:clrFrom>
              <a:clrTo>
                <a:srgbClr val="000000">
                  <a:alpha val="0"/>
                </a:srgbClr>
              </a:clrTo>
            </a:clrChange>
          </a:blip>
          <a:srcRect/>
          <a:stretch>
            <a:fillRect/>
          </a:stretch>
        </p:blipFill>
        <p:spPr bwMode="auto">
          <a:xfrm>
            <a:off x="395288" y="3865566"/>
            <a:ext cx="1409700" cy="1150937"/>
          </a:xfrm>
          <a:prstGeom prst="rect">
            <a:avLst/>
          </a:prstGeom>
          <a:noFill/>
          <a:ln w="9525">
            <a:noFill/>
            <a:miter lim="800000"/>
            <a:headEnd/>
            <a:tailEnd/>
          </a:ln>
        </p:spPr>
      </p:pic>
      <p:pic>
        <p:nvPicPr>
          <p:cNvPr id="1296396" name="animation.avi">
            <a:hlinkClick r:id="" action="ppaction://media"/>
          </p:cNvPr>
          <p:cNvPicPr>
            <a:picLocks noRot="1" noChangeAspect="1" noChangeArrowheads="1"/>
          </p:cNvPicPr>
          <p:nvPr>
            <a:videoFile r:link="rId6"/>
            <p:extLst>
              <p:ext uri="{DAA4B4D4-6D71-4841-9C94-3DE7FCFB9230}">
                <p14:media xmlns:p14="http://schemas.microsoft.com/office/powerpoint/2010/main" r:link="rId5"/>
              </p:ext>
            </p:extLst>
          </p:nvPr>
        </p:nvPicPr>
        <p:blipFill>
          <a:blip r:embed="rId15" cstate="print"/>
          <a:srcRect/>
          <a:stretch>
            <a:fillRect/>
          </a:stretch>
        </p:blipFill>
        <p:spPr bwMode="auto">
          <a:xfrm>
            <a:off x="6827841" y="4038601"/>
            <a:ext cx="1628775" cy="1174750"/>
          </a:xfrm>
          <a:prstGeom prst="rect">
            <a:avLst/>
          </a:prstGeom>
          <a:noFill/>
          <a:ln w="9525">
            <a:solidFill>
              <a:schemeClr val="tx1"/>
            </a:solidFill>
            <a:miter lim="800000"/>
            <a:headEnd/>
            <a:tailEnd/>
          </a:ln>
        </p:spPr>
      </p:pic>
      <p:pic>
        <p:nvPicPr>
          <p:cNvPr id="13325" name="Picture 13" descr="CC_GIF_Animation_3-1"/>
          <p:cNvPicPr>
            <a:picLocks noChangeAspect="1" noChangeArrowheads="1" noCrop="1"/>
          </p:cNvPicPr>
          <p:nvPr/>
        </p:nvPicPr>
        <p:blipFill>
          <a:blip r:embed="rId16" cstate="print"/>
          <a:srcRect/>
          <a:stretch>
            <a:fillRect/>
          </a:stretch>
        </p:blipFill>
        <p:spPr bwMode="auto">
          <a:xfrm>
            <a:off x="3352800" y="1082675"/>
            <a:ext cx="2497138" cy="1295400"/>
          </a:xfrm>
          <a:prstGeom prst="rect">
            <a:avLst/>
          </a:prstGeom>
          <a:noFill/>
          <a:ln w="9525">
            <a:noFill/>
            <a:miter lim="800000"/>
            <a:headEnd/>
            <a:tailEnd/>
          </a:ln>
        </p:spPr>
      </p:pic>
      <p:pic>
        <p:nvPicPr>
          <p:cNvPr id="13326" name="Picture 14"/>
          <p:cNvPicPr>
            <a:picLocks noChangeAspect="1" noChangeArrowheads="1"/>
          </p:cNvPicPr>
          <p:nvPr/>
        </p:nvPicPr>
        <p:blipFill>
          <a:blip r:embed="rId17" cstate="print"/>
          <a:srcRect/>
          <a:stretch>
            <a:fillRect/>
          </a:stretch>
        </p:blipFill>
        <p:spPr bwMode="auto">
          <a:xfrm>
            <a:off x="3354388" y="1033458"/>
            <a:ext cx="2495550" cy="1477962"/>
          </a:xfrm>
          <a:prstGeom prst="rect">
            <a:avLst/>
          </a:prstGeom>
          <a:noFill/>
          <a:ln w="9525">
            <a:solidFill>
              <a:schemeClr val="tx1"/>
            </a:solidFill>
            <a:miter lim="800000"/>
            <a:headEnd/>
            <a:tailEnd/>
          </a:ln>
        </p:spPr>
      </p:pic>
      <p:pic>
        <p:nvPicPr>
          <p:cNvPr id="13328" name="Picture 16" descr="eseq_5thMad"/>
          <p:cNvPicPr>
            <a:picLocks noChangeAspect="1" noChangeArrowheads="1" noCrop="1"/>
          </p:cNvPicPr>
          <p:nvPr/>
        </p:nvPicPr>
        <p:blipFill>
          <a:blip r:embed="rId18" cstate="print"/>
          <a:srcRect/>
          <a:stretch>
            <a:fillRect/>
          </a:stretch>
        </p:blipFill>
        <p:spPr bwMode="auto">
          <a:xfrm>
            <a:off x="547688" y="1379538"/>
            <a:ext cx="1098550" cy="1371600"/>
          </a:xfrm>
          <a:prstGeom prst="rect">
            <a:avLst/>
          </a:prstGeom>
          <a:noFill/>
          <a:ln w="9525">
            <a:noFill/>
            <a:miter lim="800000"/>
            <a:headEnd/>
            <a:tailEnd/>
          </a:ln>
        </p:spPr>
      </p:pic>
      <p:sp>
        <p:nvSpPr>
          <p:cNvPr id="13329" name="AutoShape 17"/>
          <p:cNvSpPr>
            <a:spLocks noChangeArrowheads="1"/>
          </p:cNvSpPr>
          <p:nvPr/>
        </p:nvSpPr>
        <p:spPr bwMode="auto">
          <a:xfrm>
            <a:off x="623889" y="3030538"/>
            <a:ext cx="485775" cy="685800"/>
          </a:xfrm>
          <a:prstGeom prst="upArrow">
            <a:avLst>
              <a:gd name="adj1" fmla="val 50000"/>
              <a:gd name="adj2" fmla="val 35294"/>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30" name="AutoShape 18"/>
          <p:cNvSpPr>
            <a:spLocks noChangeArrowheads="1"/>
          </p:cNvSpPr>
          <p:nvPr/>
        </p:nvSpPr>
        <p:spPr bwMode="auto">
          <a:xfrm rot="5400000">
            <a:off x="6192044" y="3021806"/>
            <a:ext cx="304800" cy="814388"/>
          </a:xfrm>
          <a:prstGeom prst="upDownArrow">
            <a:avLst>
              <a:gd name="adj1" fmla="val 50000"/>
              <a:gd name="adj2" fmla="val 53438"/>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32" name="AutoShape 24"/>
          <p:cNvSpPr>
            <a:spLocks noChangeArrowheads="1"/>
          </p:cNvSpPr>
          <p:nvPr/>
        </p:nvSpPr>
        <p:spPr bwMode="auto">
          <a:xfrm rot="5400000">
            <a:off x="2577307" y="4096544"/>
            <a:ext cx="304800" cy="814387"/>
          </a:xfrm>
          <a:prstGeom prst="upDownArrow">
            <a:avLst>
              <a:gd name="adj1" fmla="val 50000"/>
              <a:gd name="adj2" fmla="val 53437"/>
            </a:avLst>
          </a:prstGeom>
          <a:solidFill>
            <a:srgbClr val="808080"/>
          </a:solidFill>
          <a:ln w="9525">
            <a:solidFill>
              <a:schemeClr val="tx1"/>
            </a:solidFill>
            <a:miter lim="800000"/>
            <a:headEnd/>
            <a:tailEnd/>
          </a:ln>
        </p:spPr>
        <p:txBody>
          <a:bodyPr rot="10800000" vert="eaVert" wrap="none" lIns="91405" tIns="45703" rIns="91405" bIns="45703" anchor="ctr"/>
          <a:lstStyle/>
          <a:p>
            <a:endParaRPr lang="en-GB" sz="2000">
              <a:solidFill>
                <a:schemeClr val="tx1"/>
              </a:solidFill>
            </a:endParaRPr>
          </a:p>
        </p:txBody>
      </p:sp>
      <p:sp>
        <p:nvSpPr>
          <p:cNvPr id="13333" name="Text Box 29"/>
          <p:cNvSpPr txBox="1">
            <a:spLocks noChangeArrowheads="1"/>
          </p:cNvSpPr>
          <p:nvPr/>
        </p:nvSpPr>
        <p:spPr bwMode="auto">
          <a:xfrm>
            <a:off x="6157915" y="1954209"/>
            <a:ext cx="1457380"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oordination</a:t>
            </a:r>
          </a:p>
        </p:txBody>
      </p:sp>
      <p:sp>
        <p:nvSpPr>
          <p:cNvPr id="13334" name="Text Box 30"/>
          <p:cNvSpPr txBox="1">
            <a:spLocks noChangeArrowheads="1"/>
          </p:cNvSpPr>
          <p:nvPr/>
        </p:nvSpPr>
        <p:spPr bwMode="auto">
          <a:xfrm>
            <a:off x="6929440" y="5300664"/>
            <a:ext cx="1410893"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alculations</a:t>
            </a:r>
          </a:p>
        </p:txBody>
      </p:sp>
      <p:sp>
        <p:nvSpPr>
          <p:cNvPr id="13335" name="Text Box 31"/>
          <p:cNvSpPr txBox="1">
            <a:spLocks noChangeArrowheads="1"/>
          </p:cNvSpPr>
          <p:nvPr/>
        </p:nvSpPr>
        <p:spPr bwMode="auto">
          <a:xfrm>
            <a:off x="242350" y="5715017"/>
            <a:ext cx="2632075" cy="523186"/>
          </a:xfrm>
          <a:prstGeom prst="rect">
            <a:avLst/>
          </a:prstGeom>
          <a:noFill/>
          <a:ln w="25400">
            <a:solidFill>
              <a:srgbClr val="FF0000"/>
            </a:solidFill>
            <a:miter lim="800000"/>
            <a:headEnd/>
            <a:tailEnd/>
          </a:ln>
        </p:spPr>
        <p:txBody>
          <a:bodyPr wrap="square" lIns="91405" tIns="45703" rIns="91405" bIns="45703">
            <a:spAutoFit/>
          </a:bodyPr>
          <a:lstStyle/>
          <a:p>
            <a:pPr algn="ctr"/>
            <a:r>
              <a:rPr lang="en-US" sz="2800" b="1" i="1" u="sng">
                <a:solidFill>
                  <a:srgbClr val="EB2A03"/>
                </a:solidFill>
              </a:rPr>
              <a:t>C</a:t>
            </a:r>
            <a:r>
              <a:rPr lang="en-US" sz="1600">
                <a:solidFill>
                  <a:schemeClr val="tx1"/>
                </a:solidFill>
              </a:rPr>
              <a:t>onstruction Documents</a:t>
            </a:r>
          </a:p>
        </p:txBody>
      </p:sp>
      <p:sp>
        <p:nvSpPr>
          <p:cNvPr id="13336" name="Text Box 32"/>
          <p:cNvSpPr txBox="1">
            <a:spLocks noChangeArrowheads="1"/>
          </p:cNvSpPr>
          <p:nvPr/>
        </p:nvSpPr>
        <p:spPr bwMode="auto">
          <a:xfrm>
            <a:off x="1343026" y="3028952"/>
            <a:ext cx="1447762"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onstruction</a:t>
            </a:r>
          </a:p>
        </p:txBody>
      </p:sp>
      <p:sp>
        <p:nvSpPr>
          <p:cNvPr id="13337" name="Text Box 33"/>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pic>
        <p:nvPicPr>
          <p:cNvPr id="1296391" name="conference structure.avi">
            <a:hlinkClick r:id="" action="ppaction://media"/>
          </p:cNvPr>
          <p:cNvPicPr>
            <a:picLocks noRot="1" noChangeAspect="1" noChangeArrowheads="1"/>
          </p:cNvPicPr>
          <p:nvPr>
            <a:videoFile r:link="rId8"/>
            <p:extLst>
              <p:ext uri="{DAA4B4D4-6D71-4841-9C94-3DE7FCFB9230}">
                <p14:media xmlns:p14="http://schemas.microsoft.com/office/powerpoint/2010/main" r:link="rId7"/>
              </p:ext>
            </p:extLst>
          </p:nvPr>
        </p:nvPicPr>
        <p:blipFill>
          <a:blip r:embed="rId19" cstate="print"/>
          <a:srcRect/>
          <a:stretch>
            <a:fillRect/>
          </a:stretch>
        </p:blipFill>
        <p:spPr bwMode="auto">
          <a:xfrm>
            <a:off x="3354388" y="3286125"/>
            <a:ext cx="2495550" cy="1417638"/>
          </a:xfrm>
          <a:prstGeom prst="rect">
            <a:avLst/>
          </a:prstGeom>
          <a:noFill/>
          <a:ln w="9525">
            <a:solidFill>
              <a:schemeClr val="tx1"/>
            </a:solidFill>
            <a:miter lim="800000"/>
            <a:headEnd/>
            <a:tailEnd/>
          </a:ln>
        </p:spPr>
      </p:pic>
      <p:sp>
        <p:nvSpPr>
          <p:cNvPr id="30" name="Title 29"/>
          <p:cNvSpPr>
            <a:spLocks noGrp="1"/>
          </p:cNvSpPr>
          <p:nvPr>
            <p:ph type="title" idx="4294967295"/>
          </p:nvPr>
        </p:nvSpPr>
        <p:spPr>
          <a:xfrm>
            <a:off x="242350" y="136528"/>
            <a:ext cx="8444453" cy="896933"/>
          </a:xfrm>
          <a:prstGeom prst="rect">
            <a:avLst/>
          </a:prstGeom>
        </p:spPr>
        <p:txBody>
          <a:bodyPr lIns="91405" tIns="45703" rIns="91405" bIns="45703"/>
          <a:lstStyle/>
          <a:p>
            <a:pPr algn="l" rtl="0" fontAlgn="base"/>
            <a:r>
              <a:rPr lang="en-US" sz="4400" dirty="0">
                <a:ea typeface="+mn-ea"/>
                <a:cs typeface="+mn-cs"/>
              </a:rPr>
              <a:t>Structural BIM Workflow:</a:t>
            </a:r>
            <a:r>
              <a:rPr lang="en-US" sz="4400" b="1" dirty="0">
                <a:ea typeface="+mn-ea"/>
                <a:cs typeface="+mn-cs"/>
              </a:rPr>
              <a:t> </a:t>
            </a:r>
            <a:r>
              <a:rPr lang="en-US" sz="4400" b="1" i="1" u="sng" dirty="0">
                <a:solidFill>
                  <a:schemeClr val="accent2"/>
                </a:solidFill>
                <a:ea typeface="+mn-ea"/>
                <a:cs typeface="+mn-cs"/>
              </a:rPr>
              <a:t>The 4 Cs</a:t>
            </a:r>
            <a:r>
              <a:rPr lang="en-US" sz="4400" b="1" i="1" u="sng" dirty="0">
                <a:solidFill>
                  <a:schemeClr val="bg1"/>
                </a:solidFill>
                <a:ea typeface="+mn-ea"/>
                <a:cs typeface="+mn-cs"/>
              </a:rPr>
              <a:t> </a:t>
            </a:r>
            <a:endParaRPr lang="en-GB" dirty="0"/>
          </a:p>
        </p:txBody>
      </p:sp>
    </p:spTree>
  </p:cSld>
  <p:clrMapOvr>
    <a:masterClrMapping/>
  </p:clrMapOvr>
  <p:transition/>
  <p:timing>
    <p:tnLst>
      <p:par>
        <p:cTn id="1" dur="indefinite" restart="never" nodeType="tmRoot">
          <p:childTnLst>
            <p:video>
              <p:cMediaNode>
                <p:cTn id="2" repeatCount="indefinite" fill="hold" display="0">
                  <p:stCondLst>
                    <p:cond delay="indefinite"/>
                  </p:stCondLst>
                  <p:endCondLst>
                    <p:cond evt="onNext" delay="0">
                      <p:tgtEl>
                        <p:sldTgt/>
                      </p:tgtEl>
                    </p:cond>
                    <p:cond evt="onPrev" delay="0">
                      <p:tgtEl>
                        <p:sldTgt/>
                      </p:tgtEl>
                    </p:cond>
                  </p:endCondLst>
                </p:cTn>
                <p:tgtEl>
                  <p:spTgt spid="1296391"/>
                </p:tgtEl>
              </p:cMediaNode>
            </p:video>
            <p:video>
              <p:cMediaNode>
                <p:cTn id="3" repeatCount="indefinite" fill="hold" display="0">
                  <p:stCondLst>
                    <p:cond delay="indefinite"/>
                  </p:stCondLst>
                  <p:endCondLst>
                    <p:cond evt="onNext" delay="0">
                      <p:tgtEl>
                        <p:sldTgt/>
                      </p:tgtEl>
                    </p:cond>
                    <p:cond evt="onPrev" delay="0">
                      <p:tgtEl>
                        <p:sldTgt/>
                      </p:tgtEl>
                    </p:cond>
                  </p:endCondLst>
                </p:cTn>
                <p:tgtEl>
                  <p:spTgt spid="1296392"/>
                </p:tgtEl>
              </p:cMediaNode>
            </p:video>
            <p:video>
              <p:cMediaNode>
                <p:cTn id="4" repeatCount="indefinite" fill="hold" display="0">
                  <p:stCondLst>
                    <p:cond delay="indefinite"/>
                  </p:stCondLst>
                  <p:endCondLst>
                    <p:cond evt="onNext" delay="0">
                      <p:tgtEl>
                        <p:sldTgt/>
                      </p:tgtEl>
                    </p:cond>
                    <p:cond evt="onPrev" delay="0">
                      <p:tgtEl>
                        <p:sldTgt/>
                      </p:tgtEl>
                    </p:cond>
                  </p:endCondLst>
                </p:cTn>
                <p:tgtEl>
                  <p:spTgt spid="1296395"/>
                </p:tgtEl>
              </p:cMediaNode>
            </p:video>
            <p:video>
              <p:cMediaNode>
                <p:cTn id="5" repeatCount="indefinite" fill="hold" display="0">
                  <p:stCondLst>
                    <p:cond delay="indefinite"/>
                  </p:stCondLst>
                  <p:endCondLst>
                    <p:cond evt="onNext" delay="0">
                      <p:tgtEl>
                        <p:sldTgt/>
                      </p:tgtEl>
                    </p:cond>
                    <p:cond evt="onPrev" delay="0">
                      <p:tgtEl>
                        <p:sldTgt/>
                      </p:tgtEl>
                    </p:cond>
                  </p:endCondLst>
                </p:cTn>
                <p:tgtEl>
                  <p:spTgt spid="129639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idx="4294967295"/>
          </p:nvPr>
        </p:nvSpPr>
        <p:spPr>
          <a:xfrm>
            <a:off x="193730" y="357174"/>
            <a:ext cx="8878865" cy="857248"/>
          </a:xfrm>
          <a:prstGeom prst="rect">
            <a:avLst/>
          </a:prstGeom>
        </p:spPr>
        <p:txBody>
          <a:bodyPr lIns="91405" tIns="45703" rIns="91405" bIns="45703"/>
          <a:lstStyle/>
          <a:p>
            <a:pPr algn="l" eaLnBrk="1" hangingPunct="1"/>
            <a:r>
              <a:rPr lang="en-US" sz="4000"/>
              <a:t>Application Development  Opportunities</a:t>
            </a:r>
            <a:endParaRPr lang="en-US" sz="4000" dirty="0"/>
          </a:p>
        </p:txBody>
      </p:sp>
      <p:sp>
        <p:nvSpPr>
          <p:cNvPr id="14339" name="KMA4F595B"/>
          <p:cNvSpPr>
            <a:spLocks noChangeArrowheads="1"/>
          </p:cNvSpPr>
          <p:nvPr>
            <p:custDataLst>
              <p:tags r:id="rId1"/>
            </p:custDataLst>
          </p:nvPr>
        </p:nvSpPr>
        <p:spPr bwMode="auto">
          <a:xfrm>
            <a:off x="295278" y="1247775"/>
            <a:ext cx="8162925" cy="4793620"/>
          </a:xfrm>
          <a:prstGeom prst="rect">
            <a:avLst/>
          </a:prstGeom>
          <a:noFill/>
          <a:ln w="9525">
            <a:noFill/>
            <a:miter lim="800000"/>
            <a:headEnd/>
            <a:tailEnd/>
          </a:ln>
        </p:spPr>
        <p:txBody>
          <a:bodyPr lIns="0" tIns="0" rIns="0" bIns="0">
            <a:spAutoFit/>
          </a:bodyPr>
          <a:lstStyle/>
          <a:p>
            <a:pPr marL="266602" indent="-266602">
              <a:spcBef>
                <a:spcPct val="15000"/>
              </a:spcBef>
              <a:buFont typeface="Wingdings" pitchFamily="2" charset="2"/>
              <a:buChar char="§"/>
            </a:pPr>
            <a:r>
              <a:rPr lang="en-US" sz="2400">
                <a:solidFill>
                  <a:schemeClr val="tx1"/>
                </a:solidFill>
                <a:latin typeface="+mj-lt"/>
              </a:rPr>
              <a:t>Integration of analysis and design software</a:t>
            </a:r>
          </a:p>
          <a:p>
            <a:pPr marL="266602" indent="-266602">
              <a:spcBef>
                <a:spcPct val="15000"/>
              </a:spcBef>
              <a:buFont typeface="Wingdings" pitchFamily="2" charset="2"/>
              <a:buChar char="§"/>
            </a:pPr>
            <a:r>
              <a:rPr lang="en-US" sz="2400">
                <a:solidFill>
                  <a:schemeClr val="tx1"/>
                </a:solidFill>
                <a:latin typeface="+mj-lt"/>
              </a:rPr>
              <a:t>Automatic modeling</a:t>
            </a:r>
          </a:p>
          <a:p>
            <a:pPr marL="715699" lvl="1" indent="-258667">
              <a:spcBef>
                <a:spcPct val="15000"/>
              </a:spcBef>
              <a:buFont typeface="Wingdings" pitchFamily="2" charset="2"/>
              <a:buChar char="§"/>
            </a:pPr>
            <a:r>
              <a:rPr lang="en-US" sz="2000">
                <a:solidFill>
                  <a:schemeClr val="tx1"/>
                </a:solidFill>
                <a:latin typeface="+mj-lt"/>
              </a:rPr>
              <a:t>Reinforcement</a:t>
            </a:r>
          </a:p>
          <a:p>
            <a:pPr marL="715699" lvl="1" indent="-258667">
              <a:spcBef>
                <a:spcPct val="15000"/>
              </a:spcBef>
              <a:buFont typeface="Wingdings" pitchFamily="2" charset="2"/>
              <a:buChar char="§"/>
            </a:pPr>
            <a:r>
              <a:rPr lang="en-US" sz="2000">
                <a:solidFill>
                  <a:schemeClr val="tx1"/>
                </a:solidFill>
                <a:latin typeface="+mj-lt"/>
              </a:rPr>
              <a:t>Framing</a:t>
            </a:r>
          </a:p>
          <a:p>
            <a:pPr marL="715699" lvl="1" indent="-258667">
              <a:spcBef>
                <a:spcPct val="15000"/>
              </a:spcBef>
              <a:buFont typeface="Wingdings" pitchFamily="2" charset="2"/>
              <a:buChar char="§"/>
            </a:pPr>
            <a:r>
              <a:rPr lang="en-US" sz="2000">
                <a:solidFill>
                  <a:schemeClr val="tx1"/>
                </a:solidFill>
                <a:latin typeface="+mj-lt"/>
              </a:rPr>
              <a:t>Connections (Steel, precast)</a:t>
            </a:r>
          </a:p>
          <a:p>
            <a:pPr marL="715699" lvl="1" indent="-258667">
              <a:spcBef>
                <a:spcPct val="15000"/>
              </a:spcBef>
              <a:buFont typeface="Wingdings" pitchFamily="2" charset="2"/>
              <a:buChar char="§"/>
            </a:pPr>
            <a:r>
              <a:rPr lang="en-US" sz="2000">
                <a:solidFill>
                  <a:schemeClr val="tx1"/>
                </a:solidFill>
                <a:latin typeface="+mj-lt"/>
              </a:rPr>
              <a:t>Portal frames</a:t>
            </a:r>
          </a:p>
          <a:p>
            <a:pPr marL="715699" lvl="1" indent="-258667">
              <a:spcBef>
                <a:spcPct val="15000"/>
              </a:spcBef>
              <a:buFont typeface="Wingdings" pitchFamily="2" charset="2"/>
              <a:buChar char="§"/>
            </a:pPr>
            <a:r>
              <a:rPr lang="en-US" sz="2000">
                <a:solidFill>
                  <a:schemeClr val="tx1"/>
                </a:solidFill>
                <a:latin typeface="+mj-lt"/>
              </a:rPr>
              <a:t>Bridge/tunnels</a:t>
            </a:r>
          </a:p>
          <a:p>
            <a:pPr marL="715699" lvl="1" indent="-258667">
              <a:spcBef>
                <a:spcPct val="15000"/>
              </a:spcBef>
              <a:buFont typeface="Wingdings" pitchFamily="2" charset="2"/>
              <a:buChar char="§"/>
            </a:pPr>
            <a:r>
              <a:rPr lang="en-US" sz="2000">
                <a:solidFill>
                  <a:schemeClr val="tx1"/>
                </a:solidFill>
                <a:latin typeface="+mj-lt"/>
              </a:rPr>
              <a:t>Special structures (towers, retaining walls)</a:t>
            </a:r>
          </a:p>
          <a:p>
            <a:pPr marL="266602" indent="-266602">
              <a:spcBef>
                <a:spcPct val="15000"/>
              </a:spcBef>
              <a:buFont typeface="Wingdings" pitchFamily="2" charset="2"/>
              <a:buChar char="§"/>
            </a:pPr>
            <a:r>
              <a:rPr lang="en-US" sz="2400">
                <a:solidFill>
                  <a:schemeClr val="tx1"/>
                </a:solidFill>
                <a:latin typeface="+mj-lt"/>
              </a:rPr>
              <a:t>Data exchange (with other AutoCAD based applications)</a:t>
            </a:r>
          </a:p>
          <a:p>
            <a:pPr marL="266602" indent="-266602">
              <a:spcBef>
                <a:spcPct val="15000"/>
              </a:spcBef>
              <a:buFont typeface="Wingdings" pitchFamily="2" charset="2"/>
              <a:buChar char="§"/>
            </a:pPr>
            <a:r>
              <a:rPr lang="en-US" sz="2400">
                <a:solidFill>
                  <a:schemeClr val="tx1"/>
                </a:solidFill>
                <a:latin typeface="+mj-lt"/>
              </a:rPr>
              <a:t>Scheduling</a:t>
            </a:r>
          </a:p>
          <a:p>
            <a:pPr marL="266602" indent="-266602">
              <a:spcBef>
                <a:spcPct val="15000"/>
              </a:spcBef>
              <a:buFont typeface="Wingdings" pitchFamily="2" charset="2"/>
              <a:buChar char="§"/>
            </a:pPr>
            <a:r>
              <a:rPr lang="en-US" sz="2400">
                <a:solidFill>
                  <a:schemeClr val="tx1"/>
                </a:solidFill>
                <a:latin typeface="+mj-lt"/>
              </a:rPr>
              <a:t>Drawing automation</a:t>
            </a:r>
          </a:p>
          <a:p>
            <a:pPr marL="266602" indent="-266602">
              <a:spcBef>
                <a:spcPct val="15000"/>
              </a:spcBef>
              <a:buFont typeface="Wingdings" pitchFamily="2" charset="2"/>
              <a:buChar char="§"/>
            </a:pPr>
            <a:r>
              <a:rPr lang="en-US" sz="2400">
                <a:solidFill>
                  <a:schemeClr val="tx1"/>
                </a:solidFill>
                <a:latin typeface="+mj-lt"/>
              </a:rPr>
              <a:t>…</a:t>
            </a:r>
          </a:p>
        </p:txBody>
      </p:sp>
      <p:sp>
        <p:nvSpPr>
          <p:cNvPr id="1434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idx="4294967295"/>
          </p:nvPr>
        </p:nvSpPr>
        <p:spPr>
          <a:xfrm>
            <a:off x="193730" y="357168"/>
            <a:ext cx="8878865" cy="863583"/>
          </a:xfrm>
          <a:prstGeom prst="rect">
            <a:avLst/>
          </a:prstGeom>
        </p:spPr>
        <p:txBody>
          <a:bodyPr lIns="91405" tIns="45703" rIns="91405" bIns="45703"/>
          <a:lstStyle/>
          <a:p>
            <a:pPr algn="l"/>
            <a:r>
              <a:rPr lang="en-US" sz="4000"/>
              <a:t>Application Development  Opportunities</a:t>
            </a:r>
            <a:endParaRPr lang="en-US" sz="4000" dirty="0"/>
          </a:p>
        </p:txBody>
      </p:sp>
      <p:sp>
        <p:nvSpPr>
          <p:cNvPr id="15363" name="KMA4F595B"/>
          <p:cNvSpPr>
            <a:spLocks noChangeArrowheads="1"/>
          </p:cNvSpPr>
          <p:nvPr>
            <p:custDataLst>
              <p:tags r:id="rId1"/>
            </p:custDataLst>
          </p:nvPr>
        </p:nvSpPr>
        <p:spPr bwMode="auto">
          <a:xfrm>
            <a:off x="295278" y="1247775"/>
            <a:ext cx="8162925" cy="4687437"/>
          </a:xfrm>
          <a:prstGeom prst="rect">
            <a:avLst/>
          </a:prstGeom>
          <a:noFill/>
          <a:ln w="9525">
            <a:noFill/>
            <a:miter lim="800000"/>
            <a:headEnd/>
            <a:tailEnd/>
          </a:ln>
        </p:spPr>
        <p:txBody>
          <a:bodyPr lIns="0" tIns="0" rIns="0" bIns="0">
            <a:spAutoFit/>
          </a:bodyPr>
          <a:lstStyle/>
          <a:p>
            <a:pPr marL="266602" indent="-266602">
              <a:spcBef>
                <a:spcPct val="15000"/>
              </a:spcBef>
              <a:buFont typeface="Wingdings" pitchFamily="2" charset="2"/>
              <a:buChar char="§"/>
            </a:pPr>
            <a:r>
              <a:rPr lang="en-US" sz="2400">
                <a:solidFill>
                  <a:schemeClr val="folHlink"/>
                </a:solidFill>
                <a:latin typeface="+mj-lt"/>
              </a:rPr>
              <a:t>Integration of analysis and design software</a:t>
            </a:r>
          </a:p>
          <a:p>
            <a:pPr marL="266602" indent="-266602">
              <a:spcBef>
                <a:spcPct val="15000"/>
              </a:spcBef>
              <a:buFont typeface="Wingdings" pitchFamily="2" charset="2"/>
              <a:buChar char="§"/>
            </a:pPr>
            <a:r>
              <a:rPr lang="en-US" sz="2400">
                <a:solidFill>
                  <a:schemeClr val="tx1"/>
                </a:solidFill>
                <a:latin typeface="+mj-lt"/>
              </a:rPr>
              <a:t>Automatic modeling</a:t>
            </a:r>
          </a:p>
          <a:p>
            <a:pPr marL="715699" lvl="1" indent="-258667">
              <a:spcBef>
                <a:spcPct val="15000"/>
              </a:spcBef>
              <a:buFont typeface="Wingdings" pitchFamily="2" charset="2"/>
              <a:buChar char="§"/>
            </a:pPr>
            <a:r>
              <a:rPr lang="en-US" sz="2000">
                <a:solidFill>
                  <a:schemeClr val="folHlink"/>
                </a:solidFill>
                <a:latin typeface="+mj-lt"/>
              </a:rPr>
              <a:t>Reinforcement</a:t>
            </a:r>
          </a:p>
          <a:p>
            <a:pPr marL="715699" lvl="1" indent="-258667">
              <a:spcBef>
                <a:spcPct val="15000"/>
              </a:spcBef>
              <a:buFont typeface="Wingdings" pitchFamily="2" charset="2"/>
              <a:buChar char="§"/>
            </a:pPr>
            <a:r>
              <a:rPr lang="en-US" sz="2000">
                <a:solidFill>
                  <a:schemeClr val="tx1"/>
                </a:solidFill>
                <a:latin typeface="+mj-lt"/>
              </a:rPr>
              <a:t>Framing</a:t>
            </a:r>
          </a:p>
          <a:p>
            <a:pPr marL="715699" lvl="1" indent="-258667">
              <a:spcBef>
                <a:spcPct val="15000"/>
              </a:spcBef>
              <a:buFont typeface="Wingdings" pitchFamily="2" charset="2"/>
              <a:buChar char="§"/>
            </a:pPr>
            <a:r>
              <a:rPr lang="en-US" sz="2000">
                <a:solidFill>
                  <a:schemeClr val="tx1"/>
                </a:solidFill>
                <a:latin typeface="+mj-lt"/>
              </a:rPr>
              <a:t>Connections (Steel, precast)</a:t>
            </a:r>
          </a:p>
          <a:p>
            <a:pPr marL="715699" lvl="1" indent="-258667">
              <a:spcBef>
                <a:spcPct val="15000"/>
              </a:spcBef>
              <a:buFont typeface="Wingdings" pitchFamily="2" charset="2"/>
              <a:buChar char="§"/>
            </a:pPr>
            <a:r>
              <a:rPr lang="en-US" sz="2000">
                <a:solidFill>
                  <a:schemeClr val="tx1"/>
                </a:solidFill>
                <a:latin typeface="+mj-lt"/>
              </a:rPr>
              <a:t>Portal frames</a:t>
            </a:r>
          </a:p>
          <a:p>
            <a:pPr marL="715699" lvl="1" indent="-258667">
              <a:spcBef>
                <a:spcPct val="15000"/>
              </a:spcBef>
              <a:buFont typeface="Wingdings" pitchFamily="2" charset="2"/>
              <a:buChar char="§"/>
            </a:pPr>
            <a:r>
              <a:rPr lang="en-US" sz="2000">
                <a:solidFill>
                  <a:schemeClr val="tx1"/>
                </a:solidFill>
                <a:latin typeface="+mj-lt"/>
              </a:rPr>
              <a:t>Bridge/tunnels</a:t>
            </a:r>
          </a:p>
          <a:p>
            <a:pPr marL="715699" lvl="1" indent="-258667">
              <a:spcBef>
                <a:spcPct val="15000"/>
              </a:spcBef>
              <a:buFont typeface="Wingdings" pitchFamily="2" charset="2"/>
              <a:buChar char="§"/>
            </a:pPr>
            <a:r>
              <a:rPr lang="en-US" sz="2000">
                <a:solidFill>
                  <a:schemeClr val="tx1"/>
                </a:solidFill>
                <a:latin typeface="+mj-lt"/>
              </a:rPr>
              <a:t>Special structures (towers, retaining walls)</a:t>
            </a:r>
          </a:p>
          <a:p>
            <a:pPr marL="266602" indent="-266602">
              <a:spcBef>
                <a:spcPct val="15000"/>
              </a:spcBef>
              <a:buFont typeface="Wingdings" pitchFamily="2" charset="2"/>
              <a:buChar char="§"/>
            </a:pPr>
            <a:r>
              <a:rPr lang="en-US" sz="2400">
                <a:solidFill>
                  <a:schemeClr val="tx1"/>
                </a:solidFill>
                <a:latin typeface="+mj-lt"/>
              </a:rPr>
              <a:t>Data exchange (with other AutoCAD based applications)</a:t>
            </a:r>
          </a:p>
          <a:p>
            <a:pPr marL="266602" indent="-266602">
              <a:spcBef>
                <a:spcPct val="15000"/>
              </a:spcBef>
              <a:buFont typeface="Wingdings" pitchFamily="2" charset="2"/>
              <a:buChar char="§"/>
            </a:pPr>
            <a:r>
              <a:rPr lang="en-US" sz="2400">
                <a:solidFill>
                  <a:schemeClr val="tx1"/>
                </a:solidFill>
                <a:latin typeface="+mj-lt"/>
              </a:rPr>
              <a:t>Scheduling</a:t>
            </a:r>
          </a:p>
          <a:p>
            <a:pPr marL="266602" indent="-266602">
              <a:spcBef>
                <a:spcPct val="15000"/>
              </a:spcBef>
              <a:buFont typeface="Wingdings" pitchFamily="2" charset="2"/>
              <a:buChar char="§"/>
            </a:pPr>
            <a:r>
              <a:rPr lang="en-US" sz="2400">
                <a:solidFill>
                  <a:schemeClr val="folHlink"/>
                </a:solidFill>
                <a:latin typeface="+mj-lt"/>
              </a:rPr>
              <a:t>Drawing automation</a:t>
            </a:r>
          </a:p>
          <a:p>
            <a:pPr marL="266602" indent="-266602">
              <a:spcBef>
                <a:spcPct val="15000"/>
              </a:spcBef>
              <a:buFont typeface="Wingdings" pitchFamily="2" charset="2"/>
              <a:buChar char="§"/>
            </a:pPr>
            <a:r>
              <a:rPr lang="en-US" sz="2400">
                <a:solidFill>
                  <a:schemeClr val="tx1"/>
                </a:solidFill>
                <a:latin typeface="+mj-lt"/>
              </a:rPr>
              <a:t>…</a:t>
            </a:r>
          </a:p>
          <a:p>
            <a:pPr marL="266602" indent="-266602">
              <a:spcBef>
                <a:spcPct val="15000"/>
              </a:spcBef>
              <a:buFont typeface="Wingdings" pitchFamily="2" charset="2"/>
              <a:buChar char="§"/>
            </a:pPr>
            <a:endParaRPr lang="en-US" sz="400">
              <a:latin typeface="+mj-lt"/>
            </a:endParaRPr>
          </a:p>
        </p:txBody>
      </p:sp>
      <p:sp>
        <p:nvSpPr>
          <p:cNvPr id="1536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142852"/>
            <a:ext cx="9036050" cy="785818"/>
          </a:xfrm>
        </p:spPr>
        <p:txBody>
          <a:bodyPr/>
          <a:lstStyle/>
          <a:p>
            <a:pPr eaLnBrk="1" hangingPunct="1"/>
            <a:r>
              <a:rPr lang="en-GB" dirty="0"/>
              <a:t>Comparison with Revit Architecture</a:t>
            </a:r>
          </a:p>
        </p:txBody>
      </p:sp>
      <p:sp>
        <p:nvSpPr>
          <p:cNvPr id="16387" name="Rectangle 3"/>
          <p:cNvSpPr>
            <a:spLocks noGrp="1" noChangeArrowheads="1"/>
          </p:cNvSpPr>
          <p:nvPr>
            <p:ph idx="1"/>
          </p:nvPr>
        </p:nvSpPr>
        <p:spPr>
          <a:xfrm>
            <a:off x="319089" y="1000108"/>
            <a:ext cx="7681912" cy="4999037"/>
          </a:xfrm>
        </p:spPr>
        <p:txBody>
          <a:bodyPr/>
          <a:lstStyle/>
          <a:p>
            <a:pPr marL="342774" lvl="1" indent="-228516">
              <a:spcBef>
                <a:spcPts val="0"/>
              </a:spcBef>
              <a:buNone/>
            </a:pPr>
            <a:r>
              <a:rPr lang="en-GB" sz="3200" dirty="0"/>
              <a:t>General User Interface</a:t>
            </a:r>
          </a:p>
          <a:p>
            <a:pPr marL="536377" lvl="1" indent="-272950">
              <a:spcBef>
                <a:spcPts val="0"/>
              </a:spcBef>
            </a:pPr>
            <a:r>
              <a:rPr lang="en-GB" dirty="0"/>
              <a:t>Command organization</a:t>
            </a:r>
          </a:p>
          <a:p>
            <a:pPr marL="536377" lvl="1" indent="-272950">
              <a:spcBef>
                <a:spcPts val="0"/>
              </a:spcBef>
            </a:pPr>
            <a:r>
              <a:rPr lang="en-GB" dirty="0"/>
              <a:t>Category filtering</a:t>
            </a:r>
          </a:p>
          <a:p>
            <a:pPr marL="342774" lvl="1" indent="-228516">
              <a:spcBef>
                <a:spcPts val="1200"/>
              </a:spcBef>
              <a:buNone/>
            </a:pPr>
            <a:r>
              <a:rPr lang="en-GB" sz="3200" dirty="0"/>
              <a:t>Functionality added</a:t>
            </a:r>
          </a:p>
          <a:p>
            <a:pPr marL="536377" lvl="1" indent="-272950">
              <a:spcBef>
                <a:spcPts val="0"/>
              </a:spcBef>
            </a:pPr>
            <a:r>
              <a:rPr lang="en-GB" dirty="0"/>
              <a:t>Analytical model (generation and adjustment)</a:t>
            </a:r>
          </a:p>
          <a:p>
            <a:pPr marL="536377" lvl="1" indent="-272950">
              <a:spcBef>
                <a:spcPts val="0"/>
              </a:spcBef>
            </a:pPr>
            <a:r>
              <a:rPr lang="en-GB"/>
              <a:t>Load modelling</a:t>
            </a:r>
          </a:p>
          <a:p>
            <a:pPr marL="536377" lvl="1" indent="-272950">
              <a:spcBef>
                <a:spcPts val="0"/>
              </a:spcBef>
            </a:pPr>
            <a:r>
              <a:rPr lang="en-GB"/>
              <a:t>API specific model and load objects</a:t>
            </a:r>
            <a:endParaRPr lang="en-GB" dirty="0"/>
          </a:p>
          <a:p>
            <a:pPr marL="536377" lvl="1" indent="-272950">
              <a:spcBef>
                <a:spcPts val="0"/>
              </a:spcBef>
            </a:pPr>
            <a:r>
              <a:rPr lang="en-GB" dirty="0"/>
              <a:t>Rebar modelling</a:t>
            </a:r>
          </a:p>
          <a:p>
            <a:pPr marL="536377" lvl="1" indent="-272950">
              <a:spcBef>
                <a:spcPts val="0"/>
              </a:spcBef>
            </a:pPr>
            <a:r>
              <a:rPr lang="en-GB" dirty="0"/>
              <a:t>Composite metal deck</a:t>
            </a:r>
          </a:p>
          <a:p>
            <a:pPr marL="536377" lvl="1" indent="-272950">
              <a:spcBef>
                <a:spcPts val="0"/>
              </a:spcBef>
            </a:pPr>
            <a:r>
              <a:rPr lang="en-GB" dirty="0"/>
              <a:t>Graphical column schedule</a:t>
            </a:r>
          </a:p>
          <a:p>
            <a:pPr marL="536377" lvl="1" indent="-272950">
              <a:spcBef>
                <a:spcPts val="0"/>
              </a:spcBef>
            </a:pPr>
            <a:r>
              <a:rPr lang="en-GB" dirty="0"/>
              <a:t>...</a:t>
            </a:r>
          </a:p>
        </p:txBody>
      </p:sp>
      <p:sp>
        <p:nvSpPr>
          <p:cNvPr id="1638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36525"/>
            <a:ext cx="9036050" cy="1143000"/>
          </a:xfrm>
        </p:spPr>
        <p:txBody>
          <a:bodyPr/>
          <a:lstStyle/>
          <a:p>
            <a:pPr eaLnBrk="1" hangingPunct="1"/>
            <a:r>
              <a:rPr lang="en-GB" dirty="0"/>
              <a:t>Comparison with Revit Architecture</a:t>
            </a:r>
          </a:p>
        </p:txBody>
      </p:sp>
      <p:sp>
        <p:nvSpPr>
          <p:cNvPr id="17411" name="Rectangle 3"/>
          <p:cNvSpPr>
            <a:spLocks noGrp="1" noChangeArrowheads="1"/>
          </p:cNvSpPr>
          <p:nvPr>
            <p:ph idx="1"/>
          </p:nvPr>
        </p:nvSpPr>
        <p:spPr>
          <a:xfrm>
            <a:off x="319088" y="1724025"/>
            <a:ext cx="8139112" cy="4691063"/>
          </a:xfrm>
        </p:spPr>
        <p:txBody>
          <a:bodyPr/>
          <a:lstStyle/>
          <a:p>
            <a:pPr marL="342774" lvl="1" indent="-228516">
              <a:spcBef>
                <a:spcPct val="0"/>
              </a:spcBef>
              <a:buNone/>
            </a:pPr>
            <a:r>
              <a:rPr lang="en-GB" sz="3200" dirty="0"/>
              <a:t>Functionality removed</a:t>
            </a:r>
          </a:p>
          <a:p>
            <a:pPr marL="536377" lvl="1" indent="-272950">
              <a:spcBef>
                <a:spcPct val="0"/>
              </a:spcBef>
            </a:pPr>
            <a:r>
              <a:rPr lang="en-GB" dirty="0"/>
              <a:t>Reflected ceiling plans</a:t>
            </a:r>
          </a:p>
          <a:p>
            <a:pPr marL="536377" lvl="1" indent="-272950">
              <a:spcBef>
                <a:spcPct val="0"/>
              </a:spcBef>
            </a:pPr>
            <a:r>
              <a:rPr lang="en-GB" dirty="0"/>
              <a:t>Room related functionalities</a:t>
            </a:r>
          </a:p>
          <a:p>
            <a:pPr marL="536377" lvl="1" indent="-272950">
              <a:spcBef>
                <a:spcPct val="0"/>
              </a:spcBef>
            </a:pPr>
            <a:r>
              <a:rPr lang="en-GB" dirty="0"/>
              <a:t>Model text</a:t>
            </a:r>
          </a:p>
          <a:p>
            <a:pPr marL="536377" lvl="1" indent="-272950">
              <a:spcBef>
                <a:spcPct val="0"/>
              </a:spcBef>
            </a:pPr>
            <a:r>
              <a:rPr lang="en-GB" dirty="0"/>
              <a:t>...</a:t>
            </a:r>
          </a:p>
        </p:txBody>
      </p:sp>
      <p:sp>
        <p:nvSpPr>
          <p:cNvPr id="1741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GB" dirty="0"/>
              <a:t>Prerequisite </a:t>
            </a:r>
          </a:p>
        </p:txBody>
      </p:sp>
      <p:sp>
        <p:nvSpPr>
          <p:cNvPr id="5123" name="Rectangle 3"/>
          <p:cNvSpPr>
            <a:spLocks noGrp="1" noChangeArrowheads="1"/>
          </p:cNvSpPr>
          <p:nvPr>
            <p:ph idx="1"/>
          </p:nvPr>
        </p:nvSpPr>
        <p:spPr>
          <a:xfrm>
            <a:off x="311782" y="1076258"/>
            <a:ext cx="8328368" cy="5377078"/>
          </a:xfrm>
        </p:spPr>
        <p:txBody>
          <a:bodyPr/>
          <a:lstStyle/>
          <a:p>
            <a:pPr eaLnBrk="1" hangingPunct="1">
              <a:buFontTx/>
              <a:buNone/>
            </a:pPr>
            <a:r>
              <a:rPr lang="en-GB" sz="3200" dirty="0"/>
              <a:t>Knowledge of Revit API basics</a:t>
            </a:r>
            <a:endParaRPr lang="en-GB" u="sng" dirty="0">
              <a:hlinkClick r:id="rId3"/>
            </a:endParaRPr>
          </a:p>
          <a:p>
            <a:endParaRPr lang="en-US" dirty="0"/>
          </a:p>
        </p:txBody>
      </p:sp>
      <p:sp>
        <p:nvSpPr>
          <p:cNvPr id="5" name="Text Box 6"/>
          <p:cNvSpPr txBox="1">
            <a:spLocks noChangeArrowheads="1"/>
          </p:cNvSpPr>
          <p:nvPr/>
        </p:nvSpPr>
        <p:spPr bwMode="auto">
          <a:xfrm>
            <a:off x="6994543"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Introduction</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idx="4294967295"/>
          </p:nvPr>
        </p:nvSpPr>
        <p:spPr>
          <a:xfrm>
            <a:off x="293716" y="136525"/>
            <a:ext cx="7853363" cy="1143000"/>
          </a:xfrm>
          <a:prstGeom prst="rect">
            <a:avLst/>
          </a:prstGeom>
        </p:spPr>
        <p:txBody>
          <a:bodyPr lIns="91405" tIns="45703" rIns="91405" bIns="45703"/>
          <a:lstStyle/>
          <a:p>
            <a:pPr algn="l" eaLnBrk="1" hangingPunct="1"/>
            <a:r>
              <a:rPr lang="en-US" sz="4800" dirty="0"/>
              <a:t>Analytical Model</a:t>
            </a:r>
          </a:p>
        </p:txBody>
      </p:sp>
      <p:sp>
        <p:nvSpPr>
          <p:cNvPr id="18435" name="Content Placeholder 2"/>
          <p:cNvSpPr>
            <a:spLocks noGrp="1"/>
          </p:cNvSpPr>
          <p:nvPr>
            <p:ph idx="4294967295"/>
          </p:nvPr>
        </p:nvSpPr>
        <p:spPr>
          <a:xfrm>
            <a:off x="293714" y="1279525"/>
            <a:ext cx="8135938" cy="1792286"/>
          </a:xfrm>
          <a:prstGeom prst="rect">
            <a:avLst/>
          </a:prstGeom>
        </p:spPr>
        <p:txBody>
          <a:bodyPr lIns="91405" tIns="45703" rIns="91405" bIns="45703"/>
          <a:lstStyle/>
          <a:p>
            <a:pPr marL="271397" indent="-271397">
              <a:buFont typeface="Wingdings" pitchFamily="2" charset="2"/>
              <a:buChar char="§"/>
            </a:pPr>
            <a:r>
              <a:rPr lang="en-US" sz="2000" dirty="0"/>
              <a:t>Structural analysis model differs from drawing model</a:t>
            </a:r>
          </a:p>
          <a:p>
            <a:pPr marL="271397" indent="-271397">
              <a:buFont typeface="Wingdings" pitchFamily="2" charset="2"/>
              <a:buChar char="§"/>
            </a:pPr>
            <a:r>
              <a:rPr lang="en-US" sz="2000" dirty="0"/>
              <a:t>Revit Structure solves this problem</a:t>
            </a:r>
          </a:p>
          <a:p>
            <a:pPr marL="271397" indent="-271397">
              <a:buFont typeface="Wingdings" pitchFamily="2" charset="2"/>
              <a:buChar char="§"/>
            </a:pPr>
            <a:r>
              <a:rPr lang="en-US" sz="2000" b="1" dirty="0"/>
              <a:t>Physical</a:t>
            </a:r>
            <a:r>
              <a:rPr lang="en-US" sz="2000" dirty="0"/>
              <a:t> model is used for drawings, coordination and construction</a:t>
            </a:r>
          </a:p>
          <a:p>
            <a:pPr marL="271397" indent="-271397">
              <a:buFont typeface="Wingdings" pitchFamily="2" charset="2"/>
              <a:buChar char="§"/>
            </a:pPr>
            <a:r>
              <a:rPr lang="en-US" sz="2000" b="1" dirty="0"/>
              <a:t>Analytical</a:t>
            </a:r>
            <a:r>
              <a:rPr lang="en-US" sz="2000" dirty="0"/>
              <a:t> model is the simplified model used for analysis</a:t>
            </a:r>
          </a:p>
        </p:txBody>
      </p:sp>
      <p:pic>
        <p:nvPicPr>
          <p:cNvPr id="18436" name="Picture 2"/>
          <p:cNvPicPr>
            <a:picLocks noChangeAspect="1" noChangeArrowheads="1"/>
          </p:cNvPicPr>
          <p:nvPr/>
        </p:nvPicPr>
        <p:blipFill>
          <a:blip r:embed="rId3" cstate="print"/>
          <a:srcRect/>
          <a:stretch>
            <a:fillRect/>
          </a:stretch>
        </p:blipFill>
        <p:spPr bwMode="auto">
          <a:xfrm>
            <a:off x="209550" y="3071810"/>
            <a:ext cx="2433638" cy="3076575"/>
          </a:xfrm>
          <a:prstGeom prst="rect">
            <a:avLst/>
          </a:prstGeom>
          <a:noFill/>
          <a:ln w="9525">
            <a:noFill/>
            <a:miter lim="800000"/>
            <a:headEnd/>
            <a:tailEnd/>
          </a:ln>
        </p:spPr>
      </p:pic>
      <p:pic>
        <p:nvPicPr>
          <p:cNvPr id="18437" name="Picture 5"/>
          <p:cNvPicPr>
            <a:picLocks noChangeAspect="1" noChangeArrowheads="1"/>
          </p:cNvPicPr>
          <p:nvPr/>
        </p:nvPicPr>
        <p:blipFill>
          <a:blip r:embed="rId4" cstate="print"/>
          <a:srcRect/>
          <a:stretch>
            <a:fillRect/>
          </a:stretch>
        </p:blipFill>
        <p:spPr bwMode="auto">
          <a:xfrm>
            <a:off x="2924187" y="3786191"/>
            <a:ext cx="3290888" cy="1935163"/>
          </a:xfrm>
          <a:prstGeom prst="rect">
            <a:avLst/>
          </a:prstGeom>
          <a:noFill/>
          <a:ln w="9525">
            <a:noFill/>
            <a:miter lim="800000"/>
            <a:headEnd/>
            <a:tailEnd/>
          </a:ln>
        </p:spPr>
      </p:pic>
      <p:pic>
        <p:nvPicPr>
          <p:cNvPr id="8" name="Picture 9" descr="analytical_plan_text"/>
          <p:cNvPicPr>
            <a:picLocks noChangeAspect="1" noChangeArrowheads="1"/>
          </p:cNvPicPr>
          <p:nvPr/>
        </p:nvPicPr>
        <p:blipFill>
          <a:blip r:embed="rId5" cstate="print"/>
          <a:srcRect/>
          <a:stretch>
            <a:fillRect/>
          </a:stretch>
        </p:blipFill>
        <p:spPr bwMode="auto">
          <a:xfrm>
            <a:off x="6448454" y="3638550"/>
            <a:ext cx="2195512" cy="2147888"/>
          </a:xfrm>
          <a:prstGeom prst="rect">
            <a:avLst/>
          </a:prstGeom>
          <a:noFill/>
          <a:ln w="9525">
            <a:noFill/>
            <a:miter lim="800000"/>
            <a:headEnd/>
            <a:tailEnd/>
          </a:ln>
        </p:spPr>
      </p:pic>
      <p:sp>
        <p:nvSpPr>
          <p:cNvPr id="18439"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idx="4294967295"/>
          </p:nvPr>
        </p:nvSpPr>
        <p:spPr>
          <a:xfrm>
            <a:off x="71409" y="214290"/>
            <a:ext cx="8645525" cy="744538"/>
          </a:xfrm>
          <a:prstGeom prst="rect">
            <a:avLst/>
          </a:prstGeom>
        </p:spPr>
        <p:txBody>
          <a:bodyPr lIns="91405" tIns="45703" rIns="91405" bIns="45703"/>
          <a:lstStyle/>
          <a:p>
            <a:pPr algn="l" eaLnBrk="1" hangingPunct="1"/>
            <a:r>
              <a:rPr lang="en-US" sz="4800" dirty="0"/>
              <a:t>What is in the analytical model?</a:t>
            </a:r>
          </a:p>
        </p:txBody>
      </p:sp>
      <p:sp>
        <p:nvSpPr>
          <p:cNvPr id="19459" name="Content Placeholder 2"/>
          <p:cNvSpPr>
            <a:spLocks noGrp="1"/>
          </p:cNvSpPr>
          <p:nvPr>
            <p:ph idx="4294967295"/>
          </p:nvPr>
        </p:nvSpPr>
        <p:spPr>
          <a:xfrm>
            <a:off x="360386" y="1071548"/>
            <a:ext cx="7640638" cy="5119687"/>
          </a:xfrm>
          <a:prstGeom prst="rect">
            <a:avLst/>
          </a:prstGeom>
        </p:spPr>
        <p:txBody>
          <a:bodyPr lIns="91405" tIns="45703" rIns="91405" bIns="45703"/>
          <a:lstStyle/>
          <a:p>
            <a:pPr eaLnBrk="1" hangingPunct="1">
              <a:buFontTx/>
              <a:buNone/>
            </a:pPr>
            <a:r>
              <a:rPr lang="en-US" sz="2800" dirty="0"/>
              <a:t>Members that need to participate in the analysis</a:t>
            </a:r>
          </a:p>
          <a:p>
            <a:pPr eaLnBrk="1" hangingPunct="1">
              <a:buFontTx/>
              <a:buNone/>
            </a:pPr>
            <a:r>
              <a:rPr lang="en-US" sz="2800" dirty="0"/>
              <a:t>Geometry (location)</a:t>
            </a:r>
          </a:p>
          <a:p>
            <a:pPr marL="536377" lvl="2" indent="-272950">
              <a:buFont typeface="Wingdings" pitchFamily="2" charset="2"/>
              <a:buChar char="§"/>
            </a:pPr>
            <a:r>
              <a:rPr lang="en-US" sz="2000" dirty="0"/>
              <a:t>Sections</a:t>
            </a:r>
          </a:p>
          <a:p>
            <a:pPr marL="536377" lvl="2" indent="-272950">
              <a:buFont typeface="Wingdings" pitchFamily="2" charset="2"/>
              <a:buChar char="§"/>
            </a:pPr>
            <a:r>
              <a:rPr lang="en-US" sz="2000" dirty="0"/>
              <a:t>Materials</a:t>
            </a:r>
          </a:p>
          <a:p>
            <a:pPr marL="536377" lvl="2" indent="-272950">
              <a:buFont typeface="Wingdings" pitchFamily="2" charset="2"/>
              <a:buChar char="§"/>
            </a:pPr>
            <a:r>
              <a:rPr lang="en-US" sz="2000" dirty="0"/>
              <a:t>Release conditions</a:t>
            </a:r>
          </a:p>
          <a:p>
            <a:pPr marL="536377" lvl="2" indent="-272950">
              <a:buFont typeface="Wingdings" pitchFamily="2" charset="2"/>
              <a:buChar char="§"/>
            </a:pPr>
            <a:r>
              <a:rPr lang="en-US" sz="2000" dirty="0"/>
              <a:t>Reference to level (optional)</a:t>
            </a:r>
          </a:p>
          <a:p>
            <a:pPr eaLnBrk="1" hangingPunct="1">
              <a:buFontTx/>
              <a:buNone/>
            </a:pPr>
            <a:r>
              <a:rPr lang="en-US" sz="2800" dirty="0"/>
              <a:t>Loads</a:t>
            </a:r>
          </a:p>
          <a:p>
            <a:pPr marL="536377" lvl="2" indent="-272950">
              <a:buFont typeface="Wingdings" pitchFamily="2" charset="2"/>
              <a:buChar char="§"/>
            </a:pPr>
            <a:r>
              <a:rPr lang="en-US" sz="2000" dirty="0"/>
              <a:t>Load cases</a:t>
            </a:r>
          </a:p>
          <a:p>
            <a:pPr marL="536377" lvl="2" indent="-272950">
              <a:buFont typeface="Wingdings" pitchFamily="2" charset="2"/>
              <a:buChar char="§"/>
            </a:pPr>
            <a:r>
              <a:rPr lang="en-US" sz="2000" dirty="0"/>
              <a:t>Load combinations</a:t>
            </a:r>
          </a:p>
          <a:p>
            <a:pPr marL="536377" lvl="2" indent="-272950">
              <a:buFont typeface="Wingdings" pitchFamily="2" charset="2"/>
              <a:buChar char="§"/>
            </a:pPr>
            <a:r>
              <a:rPr lang="en-US" sz="2000" dirty="0"/>
              <a:t>Point, line, area loads</a:t>
            </a:r>
          </a:p>
          <a:p>
            <a:pPr eaLnBrk="1" hangingPunct="1">
              <a:buFontTx/>
              <a:buNone/>
            </a:pPr>
            <a:r>
              <a:rPr lang="en-US" sz="2800"/>
              <a:t>Boundary conditions</a:t>
            </a:r>
          </a:p>
          <a:p>
            <a:pPr marL="536377" lvl="2" indent="-272950">
              <a:buFont typeface="Wingdings" pitchFamily="2" charset="2"/>
              <a:buChar char="§"/>
            </a:pPr>
            <a:r>
              <a:rPr lang="en-US" sz="2000"/>
              <a:t>Support data</a:t>
            </a:r>
          </a:p>
        </p:txBody>
      </p:sp>
      <p:sp>
        <p:nvSpPr>
          <p:cNvPr id="1946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19088" y="136525"/>
            <a:ext cx="7924800" cy="1143000"/>
          </a:xfrm>
        </p:spPr>
        <p:txBody>
          <a:bodyPr/>
          <a:lstStyle/>
          <a:p>
            <a:pPr eaLnBrk="1" hangingPunct="1"/>
            <a:r>
              <a:rPr lang="en-GB" dirty="0"/>
              <a:t>Analytical vs Physical Model</a:t>
            </a:r>
          </a:p>
        </p:txBody>
      </p:sp>
      <p:pic>
        <p:nvPicPr>
          <p:cNvPr id="20483" name="Picture 4" descr="analytical_vs_physical"/>
          <p:cNvPicPr>
            <a:picLocks noChangeAspect="1" noChangeArrowheads="1"/>
          </p:cNvPicPr>
          <p:nvPr/>
        </p:nvPicPr>
        <p:blipFill>
          <a:blip r:embed="rId3" cstate="print"/>
          <a:srcRect/>
          <a:stretch>
            <a:fillRect/>
          </a:stretch>
        </p:blipFill>
        <p:spPr bwMode="auto">
          <a:xfrm>
            <a:off x="1290641" y="1484313"/>
            <a:ext cx="5729287" cy="4768850"/>
          </a:xfrm>
          <a:prstGeom prst="rect">
            <a:avLst/>
          </a:prstGeom>
          <a:noFill/>
          <a:ln w="9525">
            <a:noFill/>
            <a:miter lim="800000"/>
            <a:headEnd/>
            <a:tailEnd/>
          </a:ln>
        </p:spPr>
      </p:pic>
      <p:sp>
        <p:nvSpPr>
          <p:cNvPr id="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19088" y="136525"/>
            <a:ext cx="7924800" cy="1143000"/>
          </a:xfrm>
        </p:spPr>
        <p:txBody>
          <a:bodyPr/>
          <a:lstStyle/>
          <a:p>
            <a:pPr eaLnBrk="1" hangingPunct="1"/>
            <a:r>
              <a:rPr lang="en-GB" dirty="0"/>
              <a:t>Analytical vs Physical Model</a:t>
            </a:r>
          </a:p>
        </p:txBody>
      </p:sp>
      <p:pic>
        <p:nvPicPr>
          <p:cNvPr id="757763" name="Picture 3"/>
          <p:cNvPicPr>
            <a:picLocks noChangeAspect="1" noChangeArrowheads="1"/>
          </p:cNvPicPr>
          <p:nvPr/>
        </p:nvPicPr>
        <p:blipFill>
          <a:blip r:embed="rId3" cstate="print"/>
          <a:srcRect/>
          <a:stretch>
            <a:fillRect/>
          </a:stretch>
        </p:blipFill>
        <p:spPr bwMode="auto">
          <a:xfrm>
            <a:off x="3" y="982664"/>
            <a:ext cx="8556625" cy="2835275"/>
          </a:xfrm>
          <a:prstGeom prst="rect">
            <a:avLst/>
          </a:prstGeom>
          <a:noFill/>
          <a:ln w="9525" algn="ctr">
            <a:noFill/>
            <a:miter lim="800000"/>
            <a:headEnd/>
            <a:tailEnd/>
          </a:ln>
        </p:spPr>
      </p:pic>
      <p:pic>
        <p:nvPicPr>
          <p:cNvPr id="757764" name="Picture 4"/>
          <p:cNvPicPr>
            <a:picLocks noChangeAspect="1" noChangeArrowheads="1"/>
          </p:cNvPicPr>
          <p:nvPr/>
        </p:nvPicPr>
        <p:blipFill>
          <a:blip r:embed="rId4" cstate="print"/>
          <a:srcRect/>
          <a:stretch>
            <a:fillRect/>
          </a:stretch>
        </p:blipFill>
        <p:spPr bwMode="auto">
          <a:xfrm>
            <a:off x="719141" y="1751013"/>
            <a:ext cx="3208337" cy="1808162"/>
          </a:xfrm>
          <a:prstGeom prst="rect">
            <a:avLst/>
          </a:prstGeom>
          <a:noFill/>
          <a:ln w="9525" algn="ctr">
            <a:noFill/>
            <a:miter lim="800000"/>
            <a:headEnd/>
            <a:tailEnd/>
          </a:ln>
        </p:spPr>
      </p:pic>
      <p:pic>
        <p:nvPicPr>
          <p:cNvPr id="757765" name="Picture 5"/>
          <p:cNvPicPr>
            <a:picLocks noChangeAspect="1" noChangeArrowheads="1"/>
          </p:cNvPicPr>
          <p:nvPr/>
        </p:nvPicPr>
        <p:blipFill>
          <a:blip r:embed="rId5" cstate="print"/>
          <a:srcRect/>
          <a:stretch>
            <a:fillRect/>
          </a:stretch>
        </p:blipFill>
        <p:spPr bwMode="auto">
          <a:xfrm>
            <a:off x="1130300" y="1995489"/>
            <a:ext cx="4205288" cy="3970337"/>
          </a:xfrm>
          <a:prstGeom prst="rect">
            <a:avLst/>
          </a:prstGeom>
          <a:noFill/>
          <a:ln w="9525" algn="ctr">
            <a:noFill/>
            <a:miter lim="800000"/>
            <a:headEnd/>
            <a:tailEnd/>
          </a:ln>
        </p:spPr>
      </p:pic>
      <p:pic>
        <p:nvPicPr>
          <p:cNvPr id="757766" name="Picture 6"/>
          <p:cNvPicPr>
            <a:picLocks noChangeAspect="1" noChangeArrowheads="1"/>
          </p:cNvPicPr>
          <p:nvPr/>
        </p:nvPicPr>
        <p:blipFill>
          <a:blip r:embed="rId6" cstate="print"/>
          <a:srcRect/>
          <a:stretch>
            <a:fillRect/>
          </a:stretch>
        </p:blipFill>
        <p:spPr bwMode="auto">
          <a:xfrm>
            <a:off x="1479550" y="2508250"/>
            <a:ext cx="6946900" cy="3436938"/>
          </a:xfrm>
          <a:prstGeom prst="rect">
            <a:avLst/>
          </a:prstGeom>
          <a:noFill/>
          <a:ln w="9525" algn="ctr">
            <a:noFill/>
            <a:miter lim="800000"/>
            <a:headEnd/>
            <a:tailEnd/>
          </a:ln>
        </p:spPr>
      </p:pic>
      <p:pic>
        <p:nvPicPr>
          <p:cNvPr id="757767" name="Picture 7"/>
          <p:cNvPicPr>
            <a:picLocks noChangeAspect="1" noChangeArrowheads="1"/>
          </p:cNvPicPr>
          <p:nvPr/>
        </p:nvPicPr>
        <p:blipFill>
          <a:blip r:embed="rId7" cstate="print"/>
          <a:srcRect/>
          <a:stretch>
            <a:fillRect/>
          </a:stretch>
        </p:blipFill>
        <p:spPr bwMode="auto">
          <a:xfrm>
            <a:off x="0" y="4921253"/>
            <a:ext cx="5969000" cy="1116013"/>
          </a:xfrm>
          <a:prstGeom prst="rect">
            <a:avLst/>
          </a:prstGeom>
          <a:noFill/>
          <a:ln w="9525" algn="ctr">
            <a:noFill/>
            <a:miter lim="800000"/>
            <a:headEnd/>
            <a:tailEnd/>
          </a:ln>
        </p:spPr>
      </p:pic>
      <p:sp>
        <p:nvSpPr>
          <p:cNvPr id="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7763"/>
                                        </p:tgtEl>
                                        <p:attrNameLst>
                                          <p:attrName>style.visibility</p:attrName>
                                        </p:attrNameLst>
                                      </p:cBhvr>
                                      <p:to>
                                        <p:strVal val="visible"/>
                                      </p:to>
                                    </p:set>
                                    <p:animEffect transition="in" filter="fade">
                                      <p:cBhvr>
                                        <p:cTn id="7" dur="1000"/>
                                        <p:tgtEl>
                                          <p:spTgt spid="75776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757764"/>
                                        </p:tgtEl>
                                        <p:attrNameLst>
                                          <p:attrName>style.visibility</p:attrName>
                                        </p:attrNameLst>
                                      </p:cBhvr>
                                      <p:to>
                                        <p:strVal val="visible"/>
                                      </p:to>
                                    </p:set>
                                    <p:anim calcmode="lin" valueType="num">
                                      <p:cBhvr>
                                        <p:cTn id="12" dur="1000" fill="hold"/>
                                        <p:tgtEl>
                                          <p:spTgt spid="757764"/>
                                        </p:tgtEl>
                                        <p:attrNameLst>
                                          <p:attrName>ppt_w</p:attrName>
                                        </p:attrNameLst>
                                      </p:cBhvr>
                                      <p:tavLst>
                                        <p:tav tm="0">
                                          <p:val>
                                            <p:fltVal val="0"/>
                                          </p:val>
                                        </p:tav>
                                        <p:tav tm="100000">
                                          <p:val>
                                            <p:strVal val="#ppt_w"/>
                                          </p:val>
                                        </p:tav>
                                      </p:tavLst>
                                    </p:anim>
                                    <p:anim calcmode="lin" valueType="num">
                                      <p:cBhvr>
                                        <p:cTn id="13" dur="1000" fill="hold"/>
                                        <p:tgtEl>
                                          <p:spTgt spid="757764"/>
                                        </p:tgtEl>
                                        <p:attrNameLst>
                                          <p:attrName>ppt_h</p:attrName>
                                        </p:attrNameLst>
                                      </p:cBhvr>
                                      <p:tavLst>
                                        <p:tav tm="0">
                                          <p:val>
                                            <p:fltVal val="0"/>
                                          </p:val>
                                        </p:tav>
                                        <p:tav tm="100000">
                                          <p:val>
                                            <p:strVal val="#ppt_h"/>
                                          </p:val>
                                        </p:tav>
                                      </p:tavLst>
                                    </p:anim>
                                    <p:animEffect transition="in" filter="fade">
                                      <p:cBhvr>
                                        <p:cTn id="14" dur="1000"/>
                                        <p:tgtEl>
                                          <p:spTgt spid="75776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757765"/>
                                        </p:tgtEl>
                                        <p:attrNameLst>
                                          <p:attrName>style.visibility</p:attrName>
                                        </p:attrNameLst>
                                      </p:cBhvr>
                                      <p:to>
                                        <p:strVal val="visible"/>
                                      </p:to>
                                    </p:set>
                                    <p:anim calcmode="lin" valueType="num">
                                      <p:cBhvr>
                                        <p:cTn id="19" dur="1000" fill="hold"/>
                                        <p:tgtEl>
                                          <p:spTgt spid="757765"/>
                                        </p:tgtEl>
                                        <p:attrNameLst>
                                          <p:attrName>ppt_w</p:attrName>
                                        </p:attrNameLst>
                                      </p:cBhvr>
                                      <p:tavLst>
                                        <p:tav tm="0">
                                          <p:val>
                                            <p:fltVal val="0"/>
                                          </p:val>
                                        </p:tav>
                                        <p:tav tm="100000">
                                          <p:val>
                                            <p:strVal val="#ppt_w"/>
                                          </p:val>
                                        </p:tav>
                                      </p:tavLst>
                                    </p:anim>
                                    <p:anim calcmode="lin" valueType="num">
                                      <p:cBhvr>
                                        <p:cTn id="20" dur="1000" fill="hold"/>
                                        <p:tgtEl>
                                          <p:spTgt spid="757765"/>
                                        </p:tgtEl>
                                        <p:attrNameLst>
                                          <p:attrName>ppt_h</p:attrName>
                                        </p:attrNameLst>
                                      </p:cBhvr>
                                      <p:tavLst>
                                        <p:tav tm="0">
                                          <p:val>
                                            <p:fltVal val="0"/>
                                          </p:val>
                                        </p:tav>
                                        <p:tav tm="100000">
                                          <p:val>
                                            <p:strVal val="#ppt_h"/>
                                          </p:val>
                                        </p:tav>
                                      </p:tavLst>
                                    </p:anim>
                                    <p:animEffect transition="in" filter="fade">
                                      <p:cBhvr>
                                        <p:cTn id="21" dur="1000"/>
                                        <p:tgtEl>
                                          <p:spTgt spid="75776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0" fill="hold" nodeType="clickEffect">
                                  <p:stCondLst>
                                    <p:cond delay="0"/>
                                  </p:stCondLst>
                                  <p:childTnLst>
                                    <p:set>
                                      <p:cBhvr>
                                        <p:cTn id="25" dur="1" fill="hold">
                                          <p:stCondLst>
                                            <p:cond delay="0"/>
                                          </p:stCondLst>
                                        </p:cTn>
                                        <p:tgtEl>
                                          <p:spTgt spid="757766"/>
                                        </p:tgtEl>
                                        <p:attrNameLst>
                                          <p:attrName>style.visibility</p:attrName>
                                        </p:attrNameLst>
                                      </p:cBhvr>
                                      <p:to>
                                        <p:strVal val="visible"/>
                                      </p:to>
                                    </p:set>
                                    <p:anim calcmode="lin" valueType="num">
                                      <p:cBhvr>
                                        <p:cTn id="26" dur="1000" fill="hold"/>
                                        <p:tgtEl>
                                          <p:spTgt spid="757766"/>
                                        </p:tgtEl>
                                        <p:attrNameLst>
                                          <p:attrName>ppt_w</p:attrName>
                                        </p:attrNameLst>
                                      </p:cBhvr>
                                      <p:tavLst>
                                        <p:tav tm="0">
                                          <p:val>
                                            <p:fltVal val="0"/>
                                          </p:val>
                                        </p:tav>
                                        <p:tav tm="100000">
                                          <p:val>
                                            <p:strVal val="#ppt_w"/>
                                          </p:val>
                                        </p:tav>
                                      </p:tavLst>
                                    </p:anim>
                                    <p:anim calcmode="lin" valueType="num">
                                      <p:cBhvr>
                                        <p:cTn id="27" dur="1000" fill="hold"/>
                                        <p:tgtEl>
                                          <p:spTgt spid="757766"/>
                                        </p:tgtEl>
                                        <p:attrNameLst>
                                          <p:attrName>ppt_h</p:attrName>
                                        </p:attrNameLst>
                                      </p:cBhvr>
                                      <p:tavLst>
                                        <p:tav tm="0">
                                          <p:val>
                                            <p:fltVal val="0"/>
                                          </p:val>
                                        </p:tav>
                                        <p:tav tm="100000">
                                          <p:val>
                                            <p:strVal val="#ppt_h"/>
                                          </p:val>
                                        </p:tav>
                                      </p:tavLst>
                                    </p:anim>
                                    <p:animEffect transition="in" filter="fade">
                                      <p:cBhvr>
                                        <p:cTn id="28" dur="1000"/>
                                        <p:tgtEl>
                                          <p:spTgt spid="75776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nodeType="clickEffect">
                                  <p:stCondLst>
                                    <p:cond delay="0"/>
                                  </p:stCondLst>
                                  <p:childTnLst>
                                    <p:set>
                                      <p:cBhvr>
                                        <p:cTn id="32" dur="1" fill="hold">
                                          <p:stCondLst>
                                            <p:cond delay="0"/>
                                          </p:stCondLst>
                                        </p:cTn>
                                        <p:tgtEl>
                                          <p:spTgt spid="757767"/>
                                        </p:tgtEl>
                                        <p:attrNameLst>
                                          <p:attrName>style.visibility</p:attrName>
                                        </p:attrNameLst>
                                      </p:cBhvr>
                                      <p:to>
                                        <p:strVal val="visible"/>
                                      </p:to>
                                    </p:set>
                                    <p:anim calcmode="lin" valueType="num">
                                      <p:cBhvr>
                                        <p:cTn id="33" dur="1000" fill="hold"/>
                                        <p:tgtEl>
                                          <p:spTgt spid="757767"/>
                                        </p:tgtEl>
                                        <p:attrNameLst>
                                          <p:attrName>ppt_w</p:attrName>
                                        </p:attrNameLst>
                                      </p:cBhvr>
                                      <p:tavLst>
                                        <p:tav tm="0">
                                          <p:val>
                                            <p:fltVal val="0"/>
                                          </p:val>
                                        </p:tav>
                                        <p:tav tm="100000">
                                          <p:val>
                                            <p:strVal val="#ppt_w"/>
                                          </p:val>
                                        </p:tav>
                                      </p:tavLst>
                                    </p:anim>
                                    <p:anim calcmode="lin" valueType="num">
                                      <p:cBhvr>
                                        <p:cTn id="34" dur="1000" fill="hold"/>
                                        <p:tgtEl>
                                          <p:spTgt spid="757767"/>
                                        </p:tgtEl>
                                        <p:attrNameLst>
                                          <p:attrName>ppt_h</p:attrName>
                                        </p:attrNameLst>
                                      </p:cBhvr>
                                      <p:tavLst>
                                        <p:tav tm="0">
                                          <p:val>
                                            <p:fltVal val="0"/>
                                          </p:val>
                                        </p:tav>
                                        <p:tav tm="100000">
                                          <p:val>
                                            <p:strVal val="#ppt_h"/>
                                          </p:val>
                                        </p:tav>
                                      </p:tavLst>
                                    </p:anim>
                                    <p:animEffect transition="in" filter="fade">
                                      <p:cBhvr>
                                        <p:cTn id="35" dur="1000"/>
                                        <p:tgtEl>
                                          <p:spTgt spid="757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 name="Rectangle 2"/>
          <p:cNvSpPr>
            <a:spLocks noGrp="1" noChangeArrowheads="1"/>
          </p:cNvSpPr>
          <p:nvPr>
            <p:ph type="title" idx="4294967295"/>
          </p:nvPr>
        </p:nvSpPr>
        <p:spPr>
          <a:xfrm>
            <a:off x="219099" y="71414"/>
            <a:ext cx="7781925" cy="768350"/>
          </a:xfrm>
          <a:prstGeom prst="rect">
            <a:avLst/>
          </a:prstGeom>
        </p:spPr>
        <p:txBody>
          <a:bodyPr lIns="91405" tIns="45703" rIns="91405" bIns="45703"/>
          <a:lstStyle/>
          <a:p>
            <a:pPr algn="l" eaLnBrk="1" hangingPunct="1"/>
            <a:r>
              <a:rPr lang="en-GB" sz="4800" dirty="0"/>
              <a:t>Data Exchange Workflow</a:t>
            </a:r>
          </a:p>
        </p:txBody>
      </p:sp>
      <p:graphicFrame>
        <p:nvGraphicFramePr>
          <p:cNvPr id="738307" name="Object 3"/>
          <p:cNvGraphicFramePr>
            <a:graphicFrameLocks noChangeAspect="1"/>
          </p:cNvGraphicFramePr>
          <p:nvPr/>
        </p:nvGraphicFramePr>
        <p:xfrm>
          <a:off x="1420813" y="976313"/>
          <a:ext cx="2381250" cy="1790700"/>
        </p:xfrm>
        <a:graphic>
          <a:graphicData uri="http://schemas.openxmlformats.org/presentationml/2006/ole">
            <mc:AlternateContent xmlns:mc="http://schemas.openxmlformats.org/markup-compatibility/2006">
              <mc:Choice xmlns:v="urn:schemas-microsoft-com:vml" Requires="v">
                <p:oleObj spid="_x0000_s2559" name="Bitmap Image" r:id="rId4" imgW="2381582" imgH="1790476" progId="PBrush">
                  <p:embed/>
                </p:oleObj>
              </mc:Choice>
              <mc:Fallback>
                <p:oleObj name="Bitmap Image" r:id="rId4" imgW="2381582" imgH="1790476" progId="PBrush">
                  <p:embed/>
                  <p:pic>
                    <p:nvPicPr>
                      <p:cNvPr id="0" name="Picture 1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0813" y="976313"/>
                        <a:ext cx="23812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08" name="Object 4"/>
          <p:cNvGraphicFramePr>
            <a:graphicFrameLocks noChangeAspect="1"/>
          </p:cNvGraphicFramePr>
          <p:nvPr/>
        </p:nvGraphicFramePr>
        <p:xfrm>
          <a:off x="1420813" y="976313"/>
          <a:ext cx="2381250" cy="1790700"/>
        </p:xfrm>
        <a:graphic>
          <a:graphicData uri="http://schemas.openxmlformats.org/presentationml/2006/ole">
            <mc:AlternateContent xmlns:mc="http://schemas.openxmlformats.org/markup-compatibility/2006">
              <mc:Choice xmlns:v="urn:schemas-microsoft-com:vml" Requires="v">
                <p:oleObj spid="_x0000_s2560" name="Bitmap Image" r:id="rId6" imgW="2381582" imgH="1790476" progId="PBrush">
                  <p:embed/>
                </p:oleObj>
              </mc:Choice>
              <mc:Fallback>
                <p:oleObj name="Bitmap Image" r:id="rId6" imgW="2381582" imgH="1790476" progId="PBrush">
                  <p:embed/>
                  <p:pic>
                    <p:nvPicPr>
                      <p:cNvPr id="0" name="Picture 1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0813" y="976313"/>
                        <a:ext cx="23812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09" name="Object 5"/>
          <p:cNvGraphicFramePr>
            <a:graphicFrameLocks noChangeAspect="1"/>
          </p:cNvGraphicFramePr>
          <p:nvPr/>
        </p:nvGraphicFramePr>
        <p:xfrm>
          <a:off x="1420813" y="976315"/>
          <a:ext cx="2400300" cy="1819275"/>
        </p:xfrm>
        <a:graphic>
          <a:graphicData uri="http://schemas.openxmlformats.org/presentationml/2006/ole">
            <mc:AlternateContent xmlns:mc="http://schemas.openxmlformats.org/markup-compatibility/2006">
              <mc:Choice xmlns:v="urn:schemas-microsoft-com:vml" Requires="v">
                <p:oleObj spid="_x0000_s2561" name="Bitmap Image" r:id="rId8" imgW="2400635" imgH="1819529" progId="PBrush">
                  <p:embed/>
                </p:oleObj>
              </mc:Choice>
              <mc:Fallback>
                <p:oleObj name="Bitmap Image" r:id="rId8" imgW="2400635" imgH="1819529" progId="PBrush">
                  <p:embed/>
                  <p:pic>
                    <p:nvPicPr>
                      <p:cNvPr id="0" name="Picture 17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0813" y="976315"/>
                        <a:ext cx="24003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0" name="Object 6"/>
          <p:cNvGraphicFramePr>
            <a:graphicFrameLocks noChangeAspect="1"/>
          </p:cNvGraphicFramePr>
          <p:nvPr/>
        </p:nvGraphicFramePr>
        <p:xfrm>
          <a:off x="1420813" y="995366"/>
          <a:ext cx="2381250" cy="1800225"/>
        </p:xfrm>
        <a:graphic>
          <a:graphicData uri="http://schemas.openxmlformats.org/presentationml/2006/ole">
            <mc:AlternateContent xmlns:mc="http://schemas.openxmlformats.org/markup-compatibility/2006">
              <mc:Choice xmlns:v="urn:schemas-microsoft-com:vml" Requires="v">
                <p:oleObj spid="_x0000_s2562" name="Bitmap Image" r:id="rId10" imgW="2381582" imgH="1800476" progId="PBrush">
                  <p:embed/>
                </p:oleObj>
              </mc:Choice>
              <mc:Fallback>
                <p:oleObj name="Bitmap Image" r:id="rId10" imgW="2381582" imgH="1800476" progId="PBrush">
                  <p:embed/>
                  <p:pic>
                    <p:nvPicPr>
                      <p:cNvPr id="0" name="Picture 17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20813" y="995366"/>
                        <a:ext cx="23812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1" name="Object 7"/>
          <p:cNvGraphicFramePr>
            <a:graphicFrameLocks noChangeAspect="1"/>
          </p:cNvGraphicFramePr>
          <p:nvPr/>
        </p:nvGraphicFramePr>
        <p:xfrm>
          <a:off x="1420813" y="995364"/>
          <a:ext cx="2419350" cy="1819275"/>
        </p:xfrm>
        <a:graphic>
          <a:graphicData uri="http://schemas.openxmlformats.org/presentationml/2006/ole">
            <mc:AlternateContent xmlns:mc="http://schemas.openxmlformats.org/markup-compatibility/2006">
              <mc:Choice xmlns:v="urn:schemas-microsoft-com:vml" Requires="v">
                <p:oleObj spid="_x0000_s2563" name="Bitmap Image" r:id="rId12" imgW="2419048" imgH="1819529" progId="PBrush">
                  <p:embed/>
                </p:oleObj>
              </mc:Choice>
              <mc:Fallback>
                <p:oleObj name="Bitmap Image" r:id="rId12" imgW="2419048" imgH="1819529" progId="PBrush">
                  <p:embed/>
                  <p:pic>
                    <p:nvPicPr>
                      <p:cNvPr id="0" name="Picture 17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20813" y="995364"/>
                        <a:ext cx="241935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2" name="Object 8"/>
          <p:cNvGraphicFramePr>
            <a:graphicFrameLocks noChangeAspect="1"/>
          </p:cNvGraphicFramePr>
          <p:nvPr/>
        </p:nvGraphicFramePr>
        <p:xfrm>
          <a:off x="5856288" y="2987676"/>
          <a:ext cx="2390775" cy="1809750"/>
        </p:xfrm>
        <a:graphic>
          <a:graphicData uri="http://schemas.openxmlformats.org/presentationml/2006/ole">
            <mc:AlternateContent xmlns:mc="http://schemas.openxmlformats.org/markup-compatibility/2006">
              <mc:Choice xmlns:v="urn:schemas-microsoft-com:vml" Requires="v">
                <p:oleObj spid="_x0000_s2564" name="Bitmap Image" r:id="rId14" imgW="2390476" imgH="1809524" progId="PBrush">
                  <p:embed/>
                </p:oleObj>
              </mc:Choice>
              <mc:Fallback>
                <p:oleObj name="Bitmap Image" r:id="rId14" imgW="2390476" imgH="1809524" progId="PBrush">
                  <p:embed/>
                  <p:pic>
                    <p:nvPicPr>
                      <p:cNvPr id="0" name="Picture 18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56288" y="2987676"/>
                        <a:ext cx="239077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3" name="Object 9"/>
          <p:cNvGraphicFramePr>
            <a:graphicFrameLocks noChangeAspect="1"/>
          </p:cNvGraphicFramePr>
          <p:nvPr/>
        </p:nvGraphicFramePr>
        <p:xfrm>
          <a:off x="5846764" y="2987675"/>
          <a:ext cx="2400300" cy="1819275"/>
        </p:xfrm>
        <a:graphic>
          <a:graphicData uri="http://schemas.openxmlformats.org/presentationml/2006/ole">
            <mc:AlternateContent xmlns:mc="http://schemas.openxmlformats.org/markup-compatibility/2006">
              <mc:Choice xmlns:v="urn:schemas-microsoft-com:vml" Requires="v">
                <p:oleObj spid="_x0000_s2565" name="Bitmap Image" r:id="rId16" imgW="2400635" imgH="1819529" progId="PBrush">
                  <p:embed/>
                </p:oleObj>
              </mc:Choice>
              <mc:Fallback>
                <p:oleObj name="Bitmap Image" r:id="rId16" imgW="2400635" imgH="1819529" progId="PBrush">
                  <p:embed/>
                  <p:pic>
                    <p:nvPicPr>
                      <p:cNvPr id="0" name="Picture 18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46764" y="2987675"/>
                        <a:ext cx="24003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4" name="Object 10"/>
          <p:cNvGraphicFramePr>
            <a:graphicFrameLocks noChangeAspect="1"/>
          </p:cNvGraphicFramePr>
          <p:nvPr/>
        </p:nvGraphicFramePr>
        <p:xfrm>
          <a:off x="5848351" y="2987675"/>
          <a:ext cx="2381250" cy="1790700"/>
        </p:xfrm>
        <a:graphic>
          <a:graphicData uri="http://schemas.openxmlformats.org/presentationml/2006/ole">
            <mc:AlternateContent xmlns:mc="http://schemas.openxmlformats.org/markup-compatibility/2006">
              <mc:Choice xmlns:v="urn:schemas-microsoft-com:vml" Requires="v">
                <p:oleObj spid="_x0000_s2566" name="Bitmap Image" r:id="rId18" imgW="2381582" imgH="1790476" progId="PBrush">
                  <p:embed/>
                </p:oleObj>
              </mc:Choice>
              <mc:Fallback>
                <p:oleObj name="Bitmap Image" r:id="rId18" imgW="2381582" imgH="1790476" progId="PBrush">
                  <p:embed/>
                  <p:pic>
                    <p:nvPicPr>
                      <p:cNvPr id="0" name="Picture 18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48351" y="2987675"/>
                        <a:ext cx="23812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5" name="Object 11"/>
          <p:cNvGraphicFramePr>
            <a:graphicFrameLocks noChangeAspect="1"/>
          </p:cNvGraphicFramePr>
          <p:nvPr/>
        </p:nvGraphicFramePr>
        <p:xfrm>
          <a:off x="5857875" y="2987678"/>
          <a:ext cx="2371725" cy="1800225"/>
        </p:xfrm>
        <a:graphic>
          <a:graphicData uri="http://schemas.openxmlformats.org/presentationml/2006/ole">
            <mc:AlternateContent xmlns:mc="http://schemas.openxmlformats.org/markup-compatibility/2006">
              <mc:Choice xmlns:v="urn:schemas-microsoft-com:vml" Requires="v">
                <p:oleObj spid="_x0000_s2567" name="Bitmap Image" r:id="rId20" imgW="2371429" imgH="1800476" progId="PBrush">
                  <p:embed/>
                </p:oleObj>
              </mc:Choice>
              <mc:Fallback>
                <p:oleObj name="Bitmap Image" r:id="rId20" imgW="2371429" imgH="1800476" progId="PBrush">
                  <p:embed/>
                  <p:pic>
                    <p:nvPicPr>
                      <p:cNvPr id="0" name="Picture 18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857875" y="2987678"/>
                        <a:ext cx="237172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6" name="Object 12"/>
          <p:cNvGraphicFramePr>
            <a:graphicFrameLocks noChangeAspect="1"/>
          </p:cNvGraphicFramePr>
          <p:nvPr/>
        </p:nvGraphicFramePr>
        <p:xfrm>
          <a:off x="5851526" y="3033713"/>
          <a:ext cx="2381250" cy="1790700"/>
        </p:xfrm>
        <a:graphic>
          <a:graphicData uri="http://schemas.openxmlformats.org/presentationml/2006/ole">
            <mc:AlternateContent xmlns:mc="http://schemas.openxmlformats.org/markup-compatibility/2006">
              <mc:Choice xmlns:v="urn:schemas-microsoft-com:vml" Requires="v">
                <p:oleObj spid="_x0000_s2568" name="Bitmap Image" r:id="rId22" imgW="2381582" imgH="1790476" progId="PBrush">
                  <p:embed/>
                </p:oleObj>
              </mc:Choice>
              <mc:Fallback>
                <p:oleObj name="Bitmap Image" r:id="rId22" imgW="2381582" imgH="1790476" progId="PBrush">
                  <p:embed/>
                  <p:pic>
                    <p:nvPicPr>
                      <p:cNvPr id="0" name="Picture 18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51526" y="3033713"/>
                        <a:ext cx="23812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7" name="Object 13"/>
          <p:cNvGraphicFramePr>
            <a:graphicFrameLocks noChangeAspect="1"/>
          </p:cNvGraphicFramePr>
          <p:nvPr/>
        </p:nvGraphicFramePr>
        <p:xfrm>
          <a:off x="5807075" y="2987676"/>
          <a:ext cx="2447925" cy="1857375"/>
        </p:xfrm>
        <a:graphic>
          <a:graphicData uri="http://schemas.openxmlformats.org/presentationml/2006/ole">
            <mc:AlternateContent xmlns:mc="http://schemas.openxmlformats.org/markup-compatibility/2006">
              <mc:Choice xmlns:v="urn:schemas-microsoft-com:vml" Requires="v">
                <p:oleObj spid="_x0000_s2569" name="Bitmap Image" r:id="rId24" imgW="2448267" imgH="1857143" progId="PBrush">
                  <p:embed/>
                </p:oleObj>
              </mc:Choice>
              <mc:Fallback>
                <p:oleObj name="Bitmap Image" r:id="rId24" imgW="2448267" imgH="1857143" progId="PBrush">
                  <p:embed/>
                  <p:pic>
                    <p:nvPicPr>
                      <p:cNvPr id="0" name="Picture 18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807075" y="2987676"/>
                        <a:ext cx="2447925"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pSp>
        <p:nvGrpSpPr>
          <p:cNvPr id="2" name="Group 14"/>
          <p:cNvGrpSpPr>
            <a:grpSpLocks/>
          </p:cNvGrpSpPr>
          <p:nvPr/>
        </p:nvGrpSpPr>
        <p:grpSpPr bwMode="auto">
          <a:xfrm>
            <a:off x="3886200" y="1570039"/>
            <a:ext cx="1231900" cy="609600"/>
            <a:chOff x="2448" y="835"/>
            <a:chExt cx="776" cy="384"/>
          </a:xfrm>
        </p:grpSpPr>
        <p:sp>
          <p:nvSpPr>
            <p:cNvPr id="1059" name="Line 15"/>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1060" name="AutoShape 16"/>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3" name="Group 17"/>
          <p:cNvGrpSpPr>
            <a:grpSpLocks/>
          </p:cNvGrpSpPr>
          <p:nvPr/>
        </p:nvGrpSpPr>
        <p:grpSpPr bwMode="auto">
          <a:xfrm>
            <a:off x="5118103" y="904876"/>
            <a:ext cx="3089275" cy="1819275"/>
            <a:chOff x="3224" y="416"/>
            <a:chExt cx="1946" cy="1146"/>
          </a:xfrm>
        </p:grpSpPr>
        <p:graphicFrame>
          <p:nvGraphicFramePr>
            <p:cNvPr id="1042" name="Object 18"/>
            <p:cNvGraphicFramePr>
              <a:graphicFrameLocks noChangeAspect="1"/>
            </p:cNvGraphicFramePr>
            <p:nvPr/>
          </p:nvGraphicFramePr>
          <p:xfrm>
            <a:off x="3658" y="416"/>
            <a:ext cx="1512" cy="1146"/>
          </p:xfrm>
          <a:graphic>
            <a:graphicData uri="http://schemas.openxmlformats.org/presentationml/2006/ole">
              <mc:AlternateContent xmlns:mc="http://schemas.openxmlformats.org/markup-compatibility/2006">
                <mc:Choice xmlns:v="urn:schemas-microsoft-com:vml" Requires="v">
                  <p:oleObj spid="_x0000_s2570" name="Bitmap Image" r:id="rId26" imgW="2400635" imgH="1819529" progId="PBrush">
                    <p:embed/>
                  </p:oleObj>
                </mc:Choice>
                <mc:Fallback>
                  <p:oleObj name="Bitmap Image" r:id="rId26" imgW="2400635" imgH="1819529" progId="PBrush">
                    <p:embed/>
                    <p:pic>
                      <p:nvPicPr>
                        <p:cNvPr id="0" name="Picture 18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658" y="416"/>
                          <a:ext cx="1512" cy="1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1058" name="Line 19"/>
            <p:cNvSpPr>
              <a:spLocks noChangeShapeType="1"/>
            </p:cNvSpPr>
            <p:nvPr/>
          </p:nvSpPr>
          <p:spPr bwMode="auto">
            <a:xfrm flipH="1">
              <a:off x="3224" y="1008"/>
              <a:ext cx="312" cy="0"/>
            </a:xfrm>
            <a:prstGeom prst="line">
              <a:avLst/>
            </a:prstGeom>
            <a:noFill/>
            <a:ln w="9525">
              <a:solidFill>
                <a:schemeClr val="tx1"/>
              </a:solidFill>
              <a:round/>
              <a:headEnd type="triangle" w="med" len="med"/>
              <a:tailEnd/>
            </a:ln>
          </p:spPr>
          <p:txBody>
            <a:bodyPr/>
            <a:lstStyle/>
            <a:p>
              <a:endParaRPr lang="en-GB"/>
            </a:p>
          </p:txBody>
        </p:sp>
      </p:grpSp>
      <p:graphicFrame>
        <p:nvGraphicFramePr>
          <p:cNvPr id="738324" name="Object 20"/>
          <p:cNvGraphicFramePr>
            <a:graphicFrameLocks noChangeAspect="1"/>
          </p:cNvGraphicFramePr>
          <p:nvPr/>
        </p:nvGraphicFramePr>
        <p:xfrm>
          <a:off x="5797550" y="2951163"/>
          <a:ext cx="2409825" cy="1819275"/>
        </p:xfrm>
        <a:graphic>
          <a:graphicData uri="http://schemas.openxmlformats.org/presentationml/2006/ole">
            <mc:AlternateContent xmlns:mc="http://schemas.openxmlformats.org/markup-compatibility/2006">
              <mc:Choice xmlns:v="urn:schemas-microsoft-com:vml" Requires="v">
                <p:oleObj spid="_x0000_s2571" name="Bitmap Image" r:id="rId28" imgW="2409524" imgH="1819529" progId="PBrush">
                  <p:embed/>
                </p:oleObj>
              </mc:Choice>
              <mc:Fallback>
                <p:oleObj name="Bitmap Image" r:id="rId28" imgW="2409524" imgH="1819529" progId="PBrush">
                  <p:embed/>
                  <p:pic>
                    <p:nvPicPr>
                      <p:cNvPr id="0" name="Picture 18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797550" y="2951163"/>
                        <a:ext cx="2409825"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pSp>
        <p:nvGrpSpPr>
          <p:cNvPr id="4" name="Group 21"/>
          <p:cNvGrpSpPr>
            <a:grpSpLocks/>
          </p:cNvGrpSpPr>
          <p:nvPr/>
        </p:nvGrpSpPr>
        <p:grpSpPr bwMode="auto">
          <a:xfrm>
            <a:off x="4432300" y="3444876"/>
            <a:ext cx="1181100" cy="609600"/>
            <a:chOff x="2792" y="2016"/>
            <a:chExt cx="744" cy="384"/>
          </a:xfrm>
        </p:grpSpPr>
        <p:sp>
          <p:nvSpPr>
            <p:cNvPr id="1056" name="AutoShape 22"/>
            <p:cNvSpPr>
              <a:spLocks noChangeArrowheads="1"/>
            </p:cNvSpPr>
            <p:nvPr/>
          </p:nvSpPr>
          <p:spPr bwMode="auto">
            <a:xfrm>
              <a:off x="2792" y="2016"/>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sp>
          <p:nvSpPr>
            <p:cNvPr id="1057" name="Line 23"/>
            <p:cNvSpPr>
              <a:spLocks noChangeShapeType="1"/>
            </p:cNvSpPr>
            <p:nvPr/>
          </p:nvSpPr>
          <p:spPr bwMode="auto">
            <a:xfrm flipH="1">
              <a:off x="3224" y="2189"/>
              <a:ext cx="312" cy="0"/>
            </a:xfrm>
            <a:prstGeom prst="line">
              <a:avLst/>
            </a:prstGeom>
            <a:noFill/>
            <a:ln w="9525">
              <a:solidFill>
                <a:schemeClr val="tx1"/>
              </a:solidFill>
              <a:round/>
              <a:headEnd/>
              <a:tailEnd type="triangle" w="med" len="med"/>
            </a:ln>
          </p:spPr>
          <p:txBody>
            <a:bodyPr/>
            <a:lstStyle/>
            <a:p>
              <a:endParaRPr lang="en-GB"/>
            </a:p>
          </p:txBody>
        </p:sp>
      </p:grpSp>
      <p:grpSp>
        <p:nvGrpSpPr>
          <p:cNvPr id="5" name="Group 24"/>
          <p:cNvGrpSpPr>
            <a:grpSpLocks/>
          </p:cNvGrpSpPr>
          <p:nvPr/>
        </p:nvGrpSpPr>
        <p:grpSpPr bwMode="auto">
          <a:xfrm>
            <a:off x="1428750" y="2805116"/>
            <a:ext cx="2986088" cy="2257425"/>
            <a:chOff x="900" y="1613"/>
            <a:chExt cx="1881" cy="1422"/>
          </a:xfrm>
        </p:grpSpPr>
        <p:sp>
          <p:nvSpPr>
            <p:cNvPr id="1055" name="Line 25"/>
            <p:cNvSpPr>
              <a:spLocks noChangeShapeType="1"/>
            </p:cNvSpPr>
            <p:nvPr/>
          </p:nvSpPr>
          <p:spPr bwMode="auto">
            <a:xfrm>
              <a:off x="2448" y="2113"/>
              <a:ext cx="333" cy="0"/>
            </a:xfrm>
            <a:prstGeom prst="line">
              <a:avLst/>
            </a:prstGeom>
            <a:noFill/>
            <a:ln w="9525">
              <a:solidFill>
                <a:schemeClr val="tx1"/>
              </a:solidFill>
              <a:round/>
              <a:headEnd type="triangle" w="med" len="med"/>
              <a:tailEnd/>
            </a:ln>
          </p:spPr>
          <p:txBody>
            <a:bodyPr/>
            <a:lstStyle/>
            <a:p>
              <a:endParaRPr lang="en-GB"/>
            </a:p>
          </p:txBody>
        </p:sp>
        <p:graphicFrame>
          <p:nvGraphicFramePr>
            <p:cNvPr id="1041" name="Object 26"/>
            <p:cNvGraphicFramePr>
              <a:graphicFrameLocks noChangeAspect="1"/>
            </p:cNvGraphicFramePr>
            <p:nvPr/>
          </p:nvGraphicFramePr>
          <p:xfrm>
            <a:off x="900" y="1613"/>
            <a:ext cx="1548" cy="1422"/>
          </p:xfrm>
          <a:graphic>
            <a:graphicData uri="http://schemas.openxmlformats.org/presentationml/2006/ole">
              <mc:AlternateContent xmlns:mc="http://schemas.openxmlformats.org/markup-compatibility/2006">
                <mc:Choice xmlns:v="urn:schemas-microsoft-com:vml" Requires="v">
                  <p:oleObj spid="_x0000_s2572" name="Bitmap Image" r:id="rId30" imgW="2457143" imgH="2257740" progId="PBrush">
                    <p:embed/>
                  </p:oleObj>
                </mc:Choice>
                <mc:Fallback>
                  <p:oleObj name="Bitmap Image" r:id="rId30" imgW="2457143" imgH="2257740" progId="PBrush">
                    <p:embed/>
                    <p:pic>
                      <p:nvPicPr>
                        <p:cNvPr id="0" name="Picture 18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00" y="1613"/>
                          <a:ext cx="1548" cy="1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pSp>
      <p:graphicFrame>
        <p:nvGraphicFramePr>
          <p:cNvPr id="738331" name="Object 27"/>
          <p:cNvGraphicFramePr>
            <a:graphicFrameLocks noChangeAspect="1"/>
          </p:cNvGraphicFramePr>
          <p:nvPr/>
        </p:nvGraphicFramePr>
        <p:xfrm>
          <a:off x="1428753" y="4610100"/>
          <a:ext cx="2486025" cy="2247900"/>
        </p:xfrm>
        <a:graphic>
          <a:graphicData uri="http://schemas.openxmlformats.org/presentationml/2006/ole">
            <mc:AlternateContent xmlns:mc="http://schemas.openxmlformats.org/markup-compatibility/2006">
              <mc:Choice xmlns:v="urn:schemas-microsoft-com:vml" Requires="v">
                <p:oleObj spid="_x0000_s2573" name="Bitmap Image" r:id="rId32" imgW="2486372" imgH="2247619" progId="PBrush">
                  <p:embed/>
                </p:oleObj>
              </mc:Choice>
              <mc:Fallback>
                <p:oleObj name="Bitmap Image" r:id="rId32" imgW="2486372" imgH="2247619" progId="PBrush">
                  <p:embed/>
                  <p:pic>
                    <p:nvPicPr>
                      <p:cNvPr id="0" name="Picture 18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428753" y="4610100"/>
                        <a:ext cx="2486025"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32" name="Object 28"/>
          <p:cNvGraphicFramePr>
            <a:graphicFrameLocks noChangeAspect="1"/>
          </p:cNvGraphicFramePr>
          <p:nvPr/>
        </p:nvGraphicFramePr>
        <p:xfrm>
          <a:off x="1392241" y="4572003"/>
          <a:ext cx="2486025" cy="2257425"/>
        </p:xfrm>
        <a:graphic>
          <a:graphicData uri="http://schemas.openxmlformats.org/presentationml/2006/ole">
            <mc:AlternateContent xmlns:mc="http://schemas.openxmlformats.org/markup-compatibility/2006">
              <mc:Choice xmlns:v="urn:schemas-microsoft-com:vml" Requires="v">
                <p:oleObj spid="_x0000_s2574" name="Bitmap Image" r:id="rId34" imgW="2486372" imgH="2257740" progId="PBrush">
                  <p:embed/>
                </p:oleObj>
              </mc:Choice>
              <mc:Fallback>
                <p:oleObj name="Bitmap Image" r:id="rId34" imgW="2486372" imgH="2257740" progId="PBrush">
                  <p:embed/>
                  <p:pic>
                    <p:nvPicPr>
                      <p:cNvPr id="0" name="Picture 190"/>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392241" y="4572003"/>
                        <a:ext cx="2486025"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pSp>
        <p:nvGrpSpPr>
          <p:cNvPr id="6" name="Group 29"/>
          <p:cNvGrpSpPr>
            <a:grpSpLocks/>
          </p:cNvGrpSpPr>
          <p:nvPr/>
        </p:nvGrpSpPr>
        <p:grpSpPr bwMode="auto">
          <a:xfrm>
            <a:off x="3816350" y="5456238"/>
            <a:ext cx="1231900" cy="609600"/>
            <a:chOff x="2448" y="835"/>
            <a:chExt cx="776" cy="384"/>
          </a:xfrm>
        </p:grpSpPr>
        <p:sp>
          <p:nvSpPr>
            <p:cNvPr id="1053" name="Line 30"/>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1054" name="AutoShape 31"/>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7" name="Group 32"/>
          <p:cNvGrpSpPr>
            <a:grpSpLocks/>
          </p:cNvGrpSpPr>
          <p:nvPr/>
        </p:nvGrpSpPr>
        <p:grpSpPr bwMode="auto">
          <a:xfrm>
            <a:off x="5075238" y="4806950"/>
            <a:ext cx="3103562" cy="1790700"/>
            <a:chOff x="3197" y="2874"/>
            <a:chExt cx="1955" cy="1128"/>
          </a:xfrm>
        </p:grpSpPr>
        <p:graphicFrame>
          <p:nvGraphicFramePr>
            <p:cNvPr id="1040" name="Object 33"/>
            <p:cNvGraphicFramePr>
              <a:graphicFrameLocks noChangeAspect="1"/>
            </p:cNvGraphicFramePr>
            <p:nvPr/>
          </p:nvGraphicFramePr>
          <p:xfrm>
            <a:off x="3658" y="2874"/>
            <a:ext cx="1494" cy="1128"/>
          </p:xfrm>
          <a:graphic>
            <a:graphicData uri="http://schemas.openxmlformats.org/presentationml/2006/ole">
              <mc:AlternateContent xmlns:mc="http://schemas.openxmlformats.org/markup-compatibility/2006">
                <mc:Choice xmlns:v="urn:schemas-microsoft-com:vml" Requires="v">
                  <p:oleObj spid="_x0000_s2575" name="Bitmap Image" r:id="rId36" imgW="2371429" imgH="1790476" progId="PBrush">
                    <p:embed/>
                  </p:oleObj>
                </mc:Choice>
                <mc:Fallback>
                  <p:oleObj name="Bitmap Image" r:id="rId36" imgW="2371429" imgH="1790476" progId="PBrush">
                    <p:embed/>
                    <p:pic>
                      <p:nvPicPr>
                        <p:cNvPr id="0" name="Picture 191"/>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658" y="2874"/>
                          <a:ext cx="1494" cy="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1052" name="Line 34"/>
            <p:cNvSpPr>
              <a:spLocks noChangeShapeType="1"/>
            </p:cNvSpPr>
            <p:nvPr/>
          </p:nvSpPr>
          <p:spPr bwMode="auto">
            <a:xfrm flipH="1">
              <a:off x="3197" y="3456"/>
              <a:ext cx="312" cy="0"/>
            </a:xfrm>
            <a:prstGeom prst="line">
              <a:avLst/>
            </a:prstGeom>
            <a:noFill/>
            <a:ln w="9525">
              <a:solidFill>
                <a:schemeClr val="tx1"/>
              </a:solidFill>
              <a:round/>
              <a:headEnd type="triangle" w="med" len="med"/>
              <a:tailEnd/>
            </a:ln>
          </p:spPr>
          <p:txBody>
            <a:bodyPr/>
            <a:lstStyle/>
            <a:p>
              <a:endParaRPr lang="en-GB"/>
            </a:p>
          </p:txBody>
        </p:sp>
      </p:grpSp>
      <p:sp>
        <p:nvSpPr>
          <p:cNvPr id="1051" name="Text Box 35"/>
          <p:cNvSpPr txBox="1">
            <a:spLocks noChangeArrowheads="1"/>
          </p:cNvSpPr>
          <p:nvPr/>
        </p:nvSpPr>
        <p:spPr bwMode="auto">
          <a:xfrm>
            <a:off x="3175" y="1036639"/>
            <a:ext cx="1417638" cy="1631181"/>
          </a:xfrm>
          <a:prstGeom prst="rect">
            <a:avLst/>
          </a:prstGeom>
          <a:noFill/>
          <a:ln w="9525">
            <a:noFill/>
            <a:miter lim="800000"/>
            <a:headEnd/>
            <a:tailEnd/>
          </a:ln>
        </p:spPr>
        <p:txBody>
          <a:bodyPr lIns="91405" tIns="45703" rIns="91405" bIns="45703">
            <a:spAutoFit/>
          </a:bodyPr>
          <a:lstStyle/>
          <a:p>
            <a:pPr>
              <a:spcBef>
                <a:spcPct val="50000"/>
              </a:spcBef>
              <a:tabLst>
                <a:tab pos="179322" algn="l"/>
              </a:tabLst>
            </a:pPr>
            <a:r>
              <a:rPr lang="en-US" sz="1000" b="1">
                <a:solidFill>
                  <a:schemeClr val="tx1"/>
                </a:solidFill>
                <a:latin typeface="Tahoma" pitchFamily="34" charset="0"/>
              </a:rPr>
              <a:t>Geometry</a:t>
            </a:r>
          </a:p>
          <a:p>
            <a:pPr>
              <a:spcBef>
                <a:spcPct val="50000"/>
              </a:spcBef>
              <a:tabLst>
                <a:tab pos="179322" algn="l"/>
              </a:tabLst>
            </a:pPr>
            <a:r>
              <a:rPr lang="en-US" sz="1000" b="1">
                <a:solidFill>
                  <a:schemeClr val="tx1"/>
                </a:solidFill>
                <a:latin typeface="Tahoma" pitchFamily="34" charset="0"/>
              </a:rPr>
              <a:t>	Physical</a:t>
            </a:r>
          </a:p>
          <a:p>
            <a:pPr>
              <a:spcBef>
                <a:spcPct val="50000"/>
              </a:spcBef>
              <a:tabLst>
                <a:tab pos="179322" algn="l"/>
              </a:tabLst>
            </a:pPr>
            <a:r>
              <a:rPr lang="en-US" sz="1000" b="1">
                <a:solidFill>
                  <a:schemeClr val="tx1"/>
                </a:solidFill>
                <a:latin typeface="Tahoma" pitchFamily="34" charset="0"/>
              </a:rPr>
              <a:t>	Analytical</a:t>
            </a:r>
          </a:p>
          <a:p>
            <a:pPr>
              <a:spcBef>
                <a:spcPct val="50000"/>
              </a:spcBef>
              <a:tabLst>
                <a:tab pos="179322" algn="l"/>
              </a:tabLst>
            </a:pPr>
            <a:r>
              <a:rPr lang="en-US" sz="1000" b="1">
                <a:solidFill>
                  <a:schemeClr val="tx1"/>
                </a:solidFill>
                <a:latin typeface="Tahoma" pitchFamily="34" charset="0"/>
              </a:rPr>
              <a:t>Loads</a:t>
            </a:r>
          </a:p>
          <a:p>
            <a:pPr>
              <a:spcBef>
                <a:spcPct val="50000"/>
              </a:spcBef>
              <a:tabLst>
                <a:tab pos="179322" algn="l"/>
              </a:tabLst>
            </a:pPr>
            <a:r>
              <a:rPr lang="en-US" sz="1000" b="1">
                <a:solidFill>
                  <a:schemeClr val="tx1"/>
                </a:solidFill>
                <a:latin typeface="Tahoma" pitchFamily="34" charset="0"/>
              </a:rPr>
              <a:t>Connectivity</a:t>
            </a:r>
          </a:p>
          <a:p>
            <a:pPr>
              <a:spcBef>
                <a:spcPct val="50000"/>
              </a:spcBef>
              <a:tabLst>
                <a:tab pos="179322" algn="l"/>
              </a:tabLst>
            </a:pPr>
            <a:r>
              <a:rPr lang="en-US" sz="1000" b="1">
                <a:solidFill>
                  <a:schemeClr val="tx1"/>
                </a:solidFill>
                <a:latin typeface="Tahoma" pitchFamily="34" charset="0"/>
              </a:rPr>
              <a:t>Material</a:t>
            </a:r>
          </a:p>
          <a:p>
            <a:pPr>
              <a:spcBef>
                <a:spcPct val="50000"/>
              </a:spcBef>
              <a:tabLst>
                <a:tab pos="179322" algn="l"/>
              </a:tabLst>
            </a:pPr>
            <a:r>
              <a:rPr lang="en-US" sz="1000" b="1">
                <a:solidFill>
                  <a:schemeClr val="tx1"/>
                </a:solidFill>
                <a:latin typeface="Tahoma" pitchFamily="34" charset="0"/>
              </a:rPr>
              <a:t>Project parameters</a:t>
            </a:r>
          </a:p>
        </p:txBody>
      </p:sp>
      <p:sp>
        <p:nvSpPr>
          <p:cNvPr id="3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830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3830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830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3830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831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3830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83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7383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83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38313"/>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7383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38314"/>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7383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38317"/>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73831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38315"/>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7383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38316"/>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73831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38324"/>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73831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3833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38332"/>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738331"/>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GB" dirty="0"/>
              <a:t>Analysis Requirements</a:t>
            </a:r>
          </a:p>
        </p:txBody>
      </p:sp>
      <p:sp>
        <p:nvSpPr>
          <p:cNvPr id="22531" name="Rectangle 3"/>
          <p:cNvSpPr>
            <a:spLocks noGrp="1" noChangeArrowheads="1"/>
          </p:cNvSpPr>
          <p:nvPr>
            <p:ph idx="1"/>
          </p:nvPr>
        </p:nvSpPr>
        <p:spPr/>
        <p:txBody>
          <a:bodyPr/>
          <a:lstStyle/>
          <a:p>
            <a:pPr lvl="1" eaLnBrk="1" hangingPunct="1"/>
            <a:r>
              <a:rPr lang="en-GB" dirty="0"/>
              <a:t>Extract the analytical model geometry</a:t>
            </a:r>
          </a:p>
          <a:p>
            <a:pPr lvl="1" eaLnBrk="1" hangingPunct="1"/>
            <a:r>
              <a:rPr lang="en-GB" dirty="0"/>
              <a:t>Extract the load cases, load combinations, loads</a:t>
            </a:r>
          </a:p>
          <a:p>
            <a:pPr lvl="1" eaLnBrk="1" hangingPunct="1"/>
            <a:r>
              <a:rPr lang="en-GB" dirty="0"/>
              <a:t>Extract release and boundary conditions</a:t>
            </a:r>
          </a:p>
          <a:p>
            <a:pPr lvl="1" eaLnBrk="1" hangingPunct="1"/>
            <a:r>
              <a:rPr lang="en-GB" dirty="0"/>
              <a:t>Update the model with changes and new and deleted elements</a:t>
            </a:r>
          </a:p>
          <a:p>
            <a:pPr lvl="1" eaLnBrk="1" hangingPunct="1"/>
            <a:r>
              <a:rPr lang="en-GB" dirty="0"/>
              <a:t>Add load cases and load combinations</a:t>
            </a:r>
          </a:p>
          <a:p>
            <a:pPr lvl="1" eaLnBrk="1" hangingPunct="1"/>
            <a:r>
              <a:rPr lang="en-GB" dirty="0"/>
              <a:t>Add loads and reactions </a:t>
            </a:r>
          </a:p>
          <a:p>
            <a:pPr lvl="1" eaLnBrk="1" hangingPunct="1"/>
            <a:r>
              <a:rPr lang="en-GB" dirty="0"/>
              <a:t>Add project information, shared parameters</a:t>
            </a:r>
          </a:p>
          <a:p>
            <a:pPr lvl="1" eaLnBrk="1" hangingPunct="1"/>
            <a:r>
              <a:rPr lang="en-GB" dirty="0"/>
              <a:t>Add shared parameters on structural objects</a:t>
            </a:r>
          </a:p>
        </p:txBody>
      </p:sp>
      <p:sp>
        <p:nvSpPr>
          <p:cNvPr id="2253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a:xfrm>
            <a:off x="142876" y="285736"/>
            <a:ext cx="8501090" cy="1143000"/>
          </a:xfrm>
          <a:prstGeom prst="rect">
            <a:avLst/>
          </a:prstGeom>
        </p:spPr>
        <p:txBody>
          <a:bodyPr lIns="91405" tIns="45703" rIns="91405" bIns="45703"/>
          <a:lstStyle/>
          <a:p>
            <a:pPr algn="l" eaLnBrk="1" hangingPunct="1"/>
            <a:r>
              <a:rPr lang="en-US" sz="4800" dirty="0"/>
              <a:t>Adding local parameters to Revit</a:t>
            </a:r>
          </a:p>
        </p:txBody>
      </p:sp>
      <p:sp>
        <p:nvSpPr>
          <p:cNvPr id="23555" name="Content Placeholder 2"/>
          <p:cNvSpPr>
            <a:spLocks noGrp="1"/>
          </p:cNvSpPr>
          <p:nvPr>
            <p:ph idx="4294967295"/>
          </p:nvPr>
        </p:nvSpPr>
        <p:spPr>
          <a:xfrm>
            <a:off x="569916" y="1477966"/>
            <a:ext cx="8574087" cy="5119687"/>
          </a:xfrm>
          <a:prstGeom prst="rect">
            <a:avLst/>
          </a:prstGeom>
        </p:spPr>
        <p:txBody>
          <a:bodyPr lIns="91405" tIns="45703" rIns="91405" bIns="45703"/>
          <a:lstStyle/>
          <a:p>
            <a:pPr marL="0" indent="0">
              <a:buNone/>
            </a:pPr>
            <a:r>
              <a:rPr lang="en-US" sz="2400" dirty="0"/>
              <a:t>Shared parameters </a:t>
            </a:r>
          </a:p>
          <a:p>
            <a:pPr marL="536377" lvl="1" indent="-272950">
              <a:buFont typeface="Wingdings" pitchFamily="2" charset="2"/>
              <a:buChar char="§"/>
            </a:pPr>
            <a:r>
              <a:rPr lang="en-US" sz="2400" dirty="0"/>
              <a:t>Can be defined in an external file</a:t>
            </a:r>
          </a:p>
          <a:p>
            <a:pPr marL="536377" lvl="1" indent="-272950">
              <a:buFont typeface="Wingdings" pitchFamily="2" charset="2"/>
              <a:buChar char="§"/>
            </a:pPr>
            <a:r>
              <a:rPr lang="en-US" sz="2400" dirty="0"/>
              <a:t>Can be added with the API</a:t>
            </a:r>
          </a:p>
          <a:p>
            <a:pPr marL="536377" lvl="1" indent="-272950">
              <a:buFont typeface="Wingdings" pitchFamily="2" charset="2"/>
              <a:buChar char="§"/>
            </a:pPr>
            <a:r>
              <a:rPr lang="en-US" sz="2400" dirty="0"/>
              <a:t>Can be defined per element</a:t>
            </a:r>
          </a:p>
          <a:p>
            <a:pPr marL="536377" lvl="1" indent="-272950">
              <a:buFont typeface="Wingdings" pitchFamily="2" charset="2"/>
              <a:buChar char="§"/>
            </a:pPr>
            <a:r>
              <a:rPr lang="en-US" sz="2400" dirty="0"/>
              <a:t>Can be project specific, e.g. building codes</a:t>
            </a:r>
          </a:p>
          <a:p>
            <a:pPr marL="0" indent="0">
              <a:buNone/>
            </a:pPr>
            <a:r>
              <a:rPr lang="en-US" sz="2400" dirty="0"/>
              <a:t>Templates</a:t>
            </a:r>
          </a:p>
          <a:p>
            <a:pPr marL="536377" lvl="1" indent="-272950">
              <a:buFont typeface="Wingdings" pitchFamily="2" charset="2"/>
              <a:buChar char="§"/>
            </a:pPr>
            <a:r>
              <a:rPr lang="en-US" sz="2400" dirty="0"/>
              <a:t>Can contain specific information such as load combinations</a:t>
            </a:r>
          </a:p>
        </p:txBody>
      </p:sp>
      <p:sp>
        <p:nvSpPr>
          <p:cNvPr id="2355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idx="4294967295"/>
          </p:nvPr>
        </p:nvSpPr>
        <p:spPr>
          <a:xfrm>
            <a:off x="219100" y="136525"/>
            <a:ext cx="6424602" cy="915988"/>
          </a:xfrm>
          <a:prstGeom prst="rect">
            <a:avLst/>
          </a:prstGeom>
        </p:spPr>
        <p:txBody>
          <a:bodyPr lIns="91405" tIns="45703" rIns="91405" bIns="45703"/>
          <a:lstStyle/>
          <a:p>
            <a:pPr algn="l" eaLnBrk="1" hangingPunct="1"/>
            <a:r>
              <a:rPr lang="en-US" sz="4800" dirty="0"/>
              <a:t>Analytical model access</a:t>
            </a:r>
          </a:p>
        </p:txBody>
      </p:sp>
      <p:sp>
        <p:nvSpPr>
          <p:cNvPr id="24579" name="KMA4F595B"/>
          <p:cNvSpPr>
            <a:spLocks noChangeArrowheads="1"/>
          </p:cNvSpPr>
          <p:nvPr>
            <p:custDataLst>
              <p:tags r:id="rId1"/>
            </p:custDataLst>
          </p:nvPr>
        </p:nvSpPr>
        <p:spPr bwMode="auto">
          <a:xfrm>
            <a:off x="295278" y="1247776"/>
            <a:ext cx="8162925" cy="3712555"/>
          </a:xfrm>
          <a:prstGeom prst="rect">
            <a:avLst/>
          </a:prstGeom>
          <a:noFill/>
          <a:ln w="9525">
            <a:noFill/>
            <a:miter lim="800000"/>
            <a:headEnd/>
            <a:tailEnd/>
          </a:ln>
        </p:spPr>
        <p:txBody>
          <a:bodyPr lIns="0" tIns="0" rIns="0" bIns="0">
            <a:spAutoFit/>
          </a:bodyPr>
          <a:lstStyle/>
          <a:p>
            <a:pPr>
              <a:spcBef>
                <a:spcPct val="15000"/>
              </a:spcBef>
              <a:spcAft>
                <a:spcPct val="15000"/>
              </a:spcAft>
              <a:buFont typeface="Arial" charset="0"/>
              <a:buNone/>
            </a:pPr>
            <a:r>
              <a:rPr lang="en-US" sz="2400">
                <a:solidFill>
                  <a:schemeClr val="tx1"/>
                </a:solidFill>
                <a:latin typeface="+mj-lt"/>
              </a:rPr>
              <a:t>How to get the ... </a:t>
            </a:r>
          </a:p>
          <a:p>
            <a:pPr marL="453857" lvl="1" indent="-274536">
              <a:spcBef>
                <a:spcPct val="15000"/>
              </a:spcBef>
              <a:spcAft>
                <a:spcPct val="15000"/>
              </a:spcAft>
              <a:buFont typeface="Wingdings" pitchFamily="2" charset="2"/>
              <a:buChar char="§"/>
            </a:pPr>
            <a:r>
              <a:rPr lang="en-US" sz="2400">
                <a:solidFill>
                  <a:schemeClr val="tx1"/>
                </a:solidFill>
                <a:latin typeface="+mj-lt"/>
              </a:rPr>
              <a:t>... thickness of a wall with multiple layers?</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TestWallThickness</a:t>
            </a:r>
          </a:p>
          <a:p>
            <a:pPr marL="453857" lvl="1" indent="-274536">
              <a:spcBef>
                <a:spcPct val="15000"/>
              </a:spcBef>
              <a:spcAft>
                <a:spcPct val="15000"/>
              </a:spcAft>
              <a:buFont typeface="Wingdings" pitchFamily="2" charset="2"/>
              <a:buChar char="§"/>
            </a:pPr>
            <a:r>
              <a:rPr lang="en-US" sz="2400">
                <a:solidFill>
                  <a:schemeClr val="tx1"/>
                </a:solidFill>
                <a:latin typeface="+mj-lt"/>
              </a:rPr>
              <a:t>... analytical model of an in-place family?</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AnalyticalViewer</a:t>
            </a:r>
          </a:p>
          <a:p>
            <a:pPr marL="453857" lvl="1" indent="-274536">
              <a:spcBef>
                <a:spcPct val="15000"/>
              </a:spcBef>
              <a:spcAft>
                <a:spcPct val="15000"/>
              </a:spcAft>
              <a:buFont typeface="Wingdings" pitchFamily="2" charset="2"/>
              <a:buChar char="§"/>
            </a:pPr>
            <a:r>
              <a:rPr lang="en-US" sz="2400">
                <a:solidFill>
                  <a:schemeClr val="tx1"/>
                </a:solidFill>
                <a:latin typeface="+mj-lt"/>
              </a:rPr>
              <a:t>... analytical model defined in an external family?</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AnalyticalViewer</a:t>
            </a:r>
          </a:p>
          <a:p>
            <a:pPr marL="453857" lvl="1" indent="-274536">
              <a:spcBef>
                <a:spcPct val="15000"/>
              </a:spcBef>
              <a:spcAft>
                <a:spcPct val="15000"/>
              </a:spcAft>
              <a:buFont typeface="Wingdings" pitchFamily="2" charset="2"/>
              <a:buChar char="§"/>
            </a:pPr>
            <a:r>
              <a:rPr lang="en-US" sz="2400">
                <a:solidFill>
                  <a:schemeClr val="tx1"/>
                </a:solidFill>
                <a:latin typeface="+mj-lt"/>
              </a:rPr>
              <a:t>... multiple analytical segments of a curved beam?</a:t>
            </a:r>
          </a:p>
          <a:p>
            <a:pPr marL="807739" lvl="2" indent="-174561">
              <a:spcBef>
                <a:spcPct val="15000"/>
              </a:spcBef>
              <a:spcAft>
                <a:spcPct val="15000"/>
              </a:spcAft>
              <a:buFont typeface="Wingdings" pitchFamily="2" charset="2"/>
              <a:buChar char="§"/>
            </a:pPr>
            <a:r>
              <a:rPr lang="en-US" sz="1600">
                <a:solidFill>
                  <a:schemeClr val="tx1"/>
                </a:solidFill>
                <a:latin typeface="+mj-lt"/>
              </a:rPr>
              <a:t>Tessellate the underlying curve</a:t>
            </a:r>
          </a:p>
        </p:txBody>
      </p:sp>
      <p:sp>
        <p:nvSpPr>
          <p:cNvPr id="2458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GB" dirty="0"/>
              <a:t>Useful Revit SDK Samples</a:t>
            </a:r>
          </a:p>
        </p:txBody>
      </p:sp>
      <p:sp>
        <p:nvSpPr>
          <p:cNvPr id="25603" name="Rectangle 3"/>
          <p:cNvSpPr>
            <a:spLocks noGrp="1" noChangeArrowheads="1"/>
          </p:cNvSpPr>
          <p:nvPr>
            <p:ph idx="1"/>
          </p:nvPr>
        </p:nvSpPr>
        <p:spPr>
          <a:xfrm>
            <a:off x="311782" y="1000108"/>
            <a:ext cx="8339454" cy="5161126"/>
          </a:xfrm>
        </p:spPr>
        <p:txBody>
          <a:bodyPr/>
          <a:lstStyle/>
          <a:p>
            <a:pPr>
              <a:spcBef>
                <a:spcPts val="0"/>
              </a:spcBef>
            </a:pPr>
            <a:r>
              <a:rPr lang="en-GB" altLang="ja-JP" sz="2800" dirty="0">
                <a:ea typeface="ＭＳ Ｐゴシック" pitchFamily="34" charset="-128"/>
              </a:rPr>
              <a:t>Parameters</a:t>
            </a:r>
          </a:p>
          <a:p>
            <a:pPr lvl="1">
              <a:lnSpc>
                <a:spcPct val="90000"/>
              </a:lnSpc>
              <a:spcBef>
                <a:spcPts val="0"/>
              </a:spcBef>
            </a:pPr>
            <a:r>
              <a:rPr lang="en-GB" dirty="0"/>
              <a:t>BrowseBindings</a:t>
            </a:r>
          </a:p>
          <a:p>
            <a:pPr lvl="1">
              <a:lnSpc>
                <a:spcPct val="90000"/>
              </a:lnSpc>
              <a:spcBef>
                <a:spcPts val="0"/>
              </a:spcBef>
            </a:pPr>
            <a:r>
              <a:rPr lang="en-GB" dirty="0"/>
              <a:t>CreateShared</a:t>
            </a:r>
          </a:p>
          <a:p>
            <a:pPr lvl="1">
              <a:lnSpc>
                <a:spcPct val="90000"/>
              </a:lnSpc>
              <a:spcBef>
                <a:spcPts val="0"/>
              </a:spcBef>
            </a:pPr>
            <a:r>
              <a:rPr lang="en-GB" dirty="0"/>
              <a:t>FireRating</a:t>
            </a:r>
          </a:p>
          <a:p>
            <a:pPr lvl="1">
              <a:lnSpc>
                <a:spcPct val="90000"/>
              </a:lnSpc>
              <a:spcBef>
                <a:spcPts val="0"/>
              </a:spcBef>
            </a:pPr>
            <a:r>
              <a:rPr lang="en-GB" dirty="0"/>
              <a:t>InvisibleParam</a:t>
            </a:r>
          </a:p>
          <a:p>
            <a:pPr>
              <a:spcBef>
                <a:spcPts val="0"/>
              </a:spcBef>
            </a:pPr>
            <a:r>
              <a:rPr lang="en-GB" altLang="ja-JP" sz="2800" dirty="0">
                <a:ea typeface="ＭＳ Ｐゴシック" pitchFamily="34" charset="-128"/>
              </a:rPr>
              <a:t>Analytical Model</a:t>
            </a:r>
          </a:p>
          <a:p>
            <a:pPr lvl="1">
              <a:lnSpc>
                <a:spcPct val="90000"/>
              </a:lnSpc>
              <a:spcBef>
                <a:spcPts val="0"/>
              </a:spcBef>
            </a:pPr>
            <a:r>
              <a:rPr lang="en-GB" altLang="ja-JP" dirty="0">
                <a:ea typeface="ＭＳ Ｐゴシック" pitchFamily="34" charset="-128"/>
              </a:rPr>
              <a:t>AnalyticalSupportData_Info</a:t>
            </a:r>
          </a:p>
          <a:p>
            <a:pPr lvl="1">
              <a:lnSpc>
                <a:spcPct val="90000"/>
              </a:lnSpc>
              <a:spcBef>
                <a:spcPts val="0"/>
              </a:spcBef>
            </a:pPr>
            <a:r>
              <a:rPr lang="en-GB" altLang="zh-CN" dirty="0">
                <a:ea typeface="宋体" pitchFamily="2" charset="-122"/>
              </a:rPr>
              <a:t>AnalyticalViewer</a:t>
            </a:r>
            <a:endParaRPr lang="en-GB" altLang="ja-JP" dirty="0">
              <a:ea typeface="ＭＳ Ｐゴシック" pitchFamily="34" charset="-128"/>
            </a:endParaRPr>
          </a:p>
          <a:p>
            <a:pPr lvl="1">
              <a:lnSpc>
                <a:spcPct val="90000"/>
              </a:lnSpc>
              <a:spcBef>
                <a:spcPts val="0"/>
              </a:spcBef>
            </a:pPr>
            <a:r>
              <a:rPr lang="en-GB" dirty="0"/>
              <a:t>BoundaryConditions</a:t>
            </a:r>
          </a:p>
          <a:p>
            <a:pPr lvl="1">
              <a:lnSpc>
                <a:spcPct val="90000"/>
              </a:lnSpc>
              <a:spcBef>
                <a:spcPts val="0"/>
              </a:spcBef>
            </a:pPr>
            <a:r>
              <a:rPr lang="en-GB" dirty="0"/>
              <a:t>Loads</a:t>
            </a:r>
          </a:p>
          <a:p>
            <a:pPr lvl="1">
              <a:lnSpc>
                <a:spcPct val="90000"/>
              </a:lnSpc>
              <a:spcBef>
                <a:spcPts val="0"/>
              </a:spcBef>
            </a:pPr>
            <a:r>
              <a:rPr lang="en-GB" dirty="0"/>
              <a:t>RotateFramingObjects</a:t>
            </a:r>
          </a:p>
          <a:p>
            <a:pPr lvl="1">
              <a:lnSpc>
                <a:spcPct val="90000"/>
              </a:lnSpc>
              <a:spcBef>
                <a:spcPts val="0"/>
              </a:spcBef>
            </a:pPr>
            <a:r>
              <a:rPr lang="en-GB" altLang="zh-CN" dirty="0">
                <a:ea typeface="宋体" pitchFamily="2" charset="-122"/>
              </a:rPr>
              <a:t>SlabProperties</a:t>
            </a:r>
          </a:p>
          <a:p>
            <a:pPr lvl="1">
              <a:lnSpc>
                <a:spcPct val="90000"/>
              </a:lnSpc>
              <a:spcBef>
                <a:spcPts val="0"/>
              </a:spcBef>
            </a:pPr>
            <a:r>
              <a:rPr lang="en-GB" altLang="zh-CN" dirty="0">
                <a:ea typeface="宋体" pitchFamily="2" charset="-122"/>
              </a:rPr>
              <a:t>SpanDirection </a:t>
            </a:r>
            <a:endParaRPr lang="en-GB" dirty="0"/>
          </a:p>
        </p:txBody>
      </p:sp>
      <p:sp>
        <p:nvSpPr>
          <p:cNvPr id="2560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Revit Structure Analysis Labs</a:t>
            </a:r>
          </a:p>
        </p:txBody>
      </p:sp>
      <p:sp>
        <p:nvSpPr>
          <p:cNvPr id="3" name="Subtitle 2"/>
          <p:cNvSpPr>
            <a:spLocks noGrp="1"/>
          </p:cNvSpPr>
          <p:nvPr>
            <p:ph type="subTitle" sz="quarter" idx="1"/>
          </p:nvPr>
        </p:nvSpPr>
        <p:spPr/>
        <p:txBody>
          <a:bodyPr/>
          <a:lstStyle/>
          <a:p>
            <a:endParaRPr lang="en-GB"/>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GB" dirty="0"/>
              <a:t>Agenda</a:t>
            </a:r>
          </a:p>
        </p:txBody>
      </p:sp>
      <p:sp>
        <p:nvSpPr>
          <p:cNvPr id="5123" name="Rectangle 3"/>
          <p:cNvSpPr>
            <a:spLocks noGrp="1" noChangeArrowheads="1"/>
          </p:cNvSpPr>
          <p:nvPr>
            <p:ph idx="1"/>
          </p:nvPr>
        </p:nvSpPr>
        <p:spPr>
          <a:xfrm>
            <a:off x="311782" y="1076258"/>
            <a:ext cx="8046432" cy="5353137"/>
          </a:xfrm>
        </p:spPr>
        <p:txBody>
          <a:bodyPr/>
          <a:lstStyle/>
          <a:p>
            <a:r>
              <a:rPr lang="en-GB" sz="3200" dirty="0"/>
              <a:t>Recent Structural API Enhancements</a:t>
            </a:r>
          </a:p>
          <a:p>
            <a:pPr marL="576000" lvl="1" indent="-288000">
              <a:spcBef>
                <a:spcPts val="0"/>
              </a:spcBef>
            </a:pPr>
            <a:r>
              <a:rPr lang="en-GB" sz="2000" dirty="0"/>
              <a:t>Revit Structure 2013</a:t>
            </a:r>
          </a:p>
          <a:p>
            <a:pPr marL="576000" lvl="1" indent="-288000">
              <a:spcBef>
                <a:spcPts val="0"/>
              </a:spcBef>
            </a:pPr>
            <a:r>
              <a:rPr lang="en-GB" sz="2000" dirty="0"/>
              <a:t>Revit Structure 2014</a:t>
            </a:r>
          </a:p>
          <a:p>
            <a:pPr eaLnBrk="1" hangingPunct="1">
              <a:buFontTx/>
              <a:buNone/>
            </a:pPr>
            <a:r>
              <a:rPr lang="en-GB" sz="3200" dirty="0"/>
              <a:t>Analysis Link</a:t>
            </a:r>
          </a:p>
          <a:p>
            <a:pPr marL="576000" lvl="1" indent="-288000">
              <a:spcBef>
                <a:spcPts val="0"/>
              </a:spcBef>
            </a:pPr>
            <a:r>
              <a:rPr lang="en-GB" sz="2000" dirty="0"/>
              <a:t>Overview – workflow, </a:t>
            </a:r>
            <a:r>
              <a:rPr lang="en-GB" sz="2000" dirty="0" err="1"/>
              <a:t>rac</a:t>
            </a:r>
            <a:r>
              <a:rPr lang="en-GB" sz="2000" dirty="0"/>
              <a:t> versus </a:t>
            </a:r>
            <a:r>
              <a:rPr lang="en-GB" sz="2000" dirty="0" err="1"/>
              <a:t>rst</a:t>
            </a:r>
            <a:r>
              <a:rPr lang="en-GB" sz="2000" dirty="0"/>
              <a:t>, physical versus analytical model</a:t>
            </a:r>
          </a:p>
          <a:p>
            <a:pPr marL="576000" lvl="1" indent="-288000">
              <a:spcBef>
                <a:spcPts val="0"/>
              </a:spcBef>
            </a:pPr>
            <a:r>
              <a:rPr lang="en-GB" sz="2000" dirty="0" err="1"/>
              <a:t>RstLabs</a:t>
            </a:r>
            <a:r>
              <a:rPr lang="en-GB" sz="2000" dirty="0"/>
              <a:t> – analysis link requirements and labs</a:t>
            </a:r>
          </a:p>
          <a:p>
            <a:pPr marL="576000" lvl="1" indent="-288000">
              <a:spcBef>
                <a:spcPts val="0"/>
              </a:spcBef>
            </a:pPr>
            <a:r>
              <a:rPr lang="en-GB" sz="2000" dirty="0" err="1"/>
              <a:t>RstLink</a:t>
            </a:r>
            <a:r>
              <a:rPr lang="en-GB" sz="2000" dirty="0"/>
              <a:t> – sample analysis link application</a:t>
            </a:r>
          </a:p>
          <a:p>
            <a:r>
              <a:rPr lang="en-GB" sz="3200" dirty="0"/>
              <a:t>Rebar</a:t>
            </a:r>
          </a:p>
          <a:p>
            <a:pPr marL="576000" lvl="1" indent="-288000">
              <a:spcBef>
                <a:spcPts val="0"/>
              </a:spcBef>
            </a:pPr>
            <a:r>
              <a:rPr lang="en-GB" sz="2000" dirty="0"/>
              <a:t>Revit Structure rebar workflow</a:t>
            </a:r>
          </a:p>
          <a:p>
            <a:pPr marL="576000" lvl="1" indent="-288000">
              <a:spcBef>
                <a:spcPts val="0"/>
              </a:spcBef>
            </a:pPr>
            <a:r>
              <a:rPr lang="en-GB" sz="2000" dirty="0"/>
              <a:t>Generate and extract rebar and its information</a:t>
            </a:r>
          </a:p>
          <a:p>
            <a:r>
              <a:rPr lang="en-GB" sz="3200" dirty="0"/>
              <a:t>Detailing</a:t>
            </a:r>
          </a:p>
          <a:p>
            <a:pPr marL="576000" lvl="1" indent="-288000">
              <a:spcBef>
                <a:spcPts val="0"/>
              </a:spcBef>
            </a:pPr>
            <a:r>
              <a:rPr lang="en-GB" sz="2000" dirty="0"/>
              <a:t>Generate views and sheets</a:t>
            </a:r>
          </a:p>
          <a:p>
            <a:pPr marL="576000" lvl="1" indent="-288000">
              <a:spcBef>
                <a:spcPts val="0"/>
              </a:spcBef>
            </a:pPr>
            <a:r>
              <a:rPr lang="en-GB" sz="2000" dirty="0"/>
              <a:t>Import and export </a:t>
            </a:r>
            <a:r>
              <a:rPr lang="en-GB" sz="2000" dirty="0" err="1"/>
              <a:t>dwg</a:t>
            </a:r>
            <a:r>
              <a:rPr lang="en-GB" sz="2000" dirty="0"/>
              <a:t> and other external file formats</a:t>
            </a:r>
          </a:p>
          <a:p>
            <a:pPr marL="576000" lvl="1" indent="-288000">
              <a:spcBef>
                <a:spcPts val="0"/>
              </a:spcBef>
            </a:pPr>
            <a:r>
              <a:rPr lang="en-GB" sz="2000" dirty="0"/>
              <a:t>Add text, dimensioning and annotation</a:t>
            </a:r>
          </a:p>
        </p:txBody>
      </p:sp>
      <p:sp>
        <p:nvSpPr>
          <p:cNvPr id="5" name="Text Box 6"/>
          <p:cNvSpPr txBox="1">
            <a:spLocks noChangeArrowheads="1"/>
          </p:cNvSpPr>
          <p:nvPr/>
        </p:nvSpPr>
        <p:spPr bwMode="auto">
          <a:xfrm>
            <a:off x="6994543"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Introduction</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GB" dirty="0"/>
              <a:t>Revit Structure Analysis Labs</a:t>
            </a:r>
          </a:p>
        </p:txBody>
      </p:sp>
      <p:sp>
        <p:nvSpPr>
          <p:cNvPr id="26627" name="Rectangle 3"/>
          <p:cNvSpPr>
            <a:spLocks noGrp="1" noChangeArrowheads="1"/>
          </p:cNvSpPr>
          <p:nvPr>
            <p:ph idx="1"/>
          </p:nvPr>
        </p:nvSpPr>
        <p:spPr>
          <a:xfrm>
            <a:off x="319088" y="1268413"/>
            <a:ext cx="7824812" cy="4875231"/>
          </a:xfrm>
        </p:spPr>
        <p:txBody>
          <a:bodyPr/>
          <a:lstStyle/>
          <a:p>
            <a:pPr>
              <a:spcBef>
                <a:spcPts val="0"/>
              </a:spcBef>
              <a:tabLst>
                <a:tab pos="1521852" algn="l"/>
              </a:tabLst>
            </a:pPr>
            <a:r>
              <a:rPr lang="en-GB" sz="2800" dirty="0"/>
              <a:t>Loads</a:t>
            </a:r>
          </a:p>
          <a:p>
            <a:pPr lvl="1">
              <a:spcBef>
                <a:spcPts val="0"/>
              </a:spcBef>
              <a:tabLst>
                <a:tab pos="1521852" algn="l"/>
              </a:tabLst>
            </a:pPr>
            <a:r>
              <a:rPr lang="en-GB" sz="2000" dirty="0"/>
              <a:t>1-1	Load cases, natures, combinations, usages</a:t>
            </a:r>
          </a:p>
          <a:p>
            <a:pPr lvl="1">
              <a:spcBef>
                <a:spcPts val="0"/>
              </a:spcBef>
              <a:tabLst>
                <a:tab pos="1521852" algn="l"/>
              </a:tabLst>
            </a:pPr>
            <a:r>
              <a:rPr lang="en-GB" sz="2000" dirty="0"/>
              <a:t>1-2	Point, line and area loads</a:t>
            </a:r>
          </a:p>
          <a:p>
            <a:pPr lvl="1">
              <a:spcBef>
                <a:spcPts val="0"/>
              </a:spcBef>
              <a:tabLst>
                <a:tab pos="1521852" algn="l"/>
              </a:tabLst>
            </a:pPr>
            <a:r>
              <a:rPr lang="en-GB" sz="2000" dirty="0"/>
              <a:t>1-3	Load parameters and modification</a:t>
            </a:r>
          </a:p>
          <a:p>
            <a:pPr lvl="1">
              <a:spcBef>
                <a:spcPts val="0"/>
              </a:spcBef>
              <a:tabLst>
                <a:tab pos="1521852" algn="l"/>
              </a:tabLst>
            </a:pPr>
            <a:r>
              <a:rPr lang="en-GB" sz="2000" dirty="0"/>
              <a:t>1-4	Load symbols</a:t>
            </a:r>
          </a:p>
          <a:p>
            <a:pPr lvl="1">
              <a:spcBef>
                <a:spcPts val="0"/>
              </a:spcBef>
              <a:tabLst>
                <a:tab pos="1521852" algn="l"/>
              </a:tabLst>
            </a:pPr>
            <a:r>
              <a:rPr lang="en-GB" sz="2000" dirty="0"/>
              <a:t>1-5	Creating load objects</a:t>
            </a:r>
          </a:p>
          <a:p>
            <a:pPr>
              <a:spcBef>
                <a:spcPts val="0"/>
              </a:spcBef>
              <a:tabLst>
                <a:tab pos="1521852" algn="l"/>
              </a:tabLst>
            </a:pPr>
            <a:r>
              <a:rPr lang="en-GB" sz="2800" dirty="0"/>
              <a:t>Structure</a:t>
            </a:r>
          </a:p>
          <a:p>
            <a:pPr lvl="1">
              <a:spcBef>
                <a:spcPts val="0"/>
              </a:spcBef>
              <a:tabLst>
                <a:tab pos="1521852" algn="l"/>
              </a:tabLst>
            </a:pPr>
            <a:r>
              <a:rPr lang="en-GB" sz="2000"/>
              <a:t>2-1	Columns</a:t>
            </a:r>
          </a:p>
          <a:p>
            <a:pPr lvl="1">
              <a:spcBef>
                <a:spcPts val="0"/>
              </a:spcBef>
              <a:tabLst>
                <a:tab pos="1521852" algn="l"/>
              </a:tabLst>
            </a:pPr>
            <a:r>
              <a:rPr lang="en-GB" sz="2000"/>
              <a:t>2-2	Framing</a:t>
            </a:r>
            <a:endParaRPr lang="en-GB" sz="2000" dirty="0"/>
          </a:p>
          <a:p>
            <a:pPr lvl="1">
              <a:spcBef>
                <a:spcPts val="0"/>
              </a:spcBef>
              <a:tabLst>
                <a:tab pos="1521852" algn="l"/>
              </a:tabLst>
            </a:pPr>
            <a:r>
              <a:rPr lang="en-GB" sz="2000"/>
              <a:t>2-3	Foundations</a:t>
            </a:r>
          </a:p>
          <a:p>
            <a:pPr lvl="1">
              <a:spcBef>
                <a:spcPts val="0"/>
              </a:spcBef>
              <a:tabLst>
                <a:tab pos="1521852" algn="l"/>
              </a:tabLst>
            </a:pPr>
            <a:r>
              <a:rPr lang="en-GB" sz="2000"/>
              <a:t>2-4	Structural standard family instances</a:t>
            </a:r>
            <a:endParaRPr lang="en-GB" sz="2000" dirty="0"/>
          </a:p>
          <a:p>
            <a:pPr lvl="1">
              <a:spcBef>
                <a:spcPts val="0"/>
              </a:spcBef>
              <a:tabLst>
                <a:tab pos="1521852" algn="l"/>
              </a:tabLst>
            </a:pPr>
            <a:r>
              <a:rPr lang="en-GB" sz="2000"/>
              <a:t>2-5	Structural system family instances: walls</a:t>
            </a:r>
            <a:r>
              <a:rPr lang="en-GB" sz="2000" dirty="0"/>
              <a:t>, floors, footings</a:t>
            </a:r>
          </a:p>
          <a:p>
            <a:pPr>
              <a:spcBef>
                <a:spcPts val="0"/>
              </a:spcBef>
              <a:tabLst>
                <a:tab pos="1521852" algn="l"/>
              </a:tabLst>
            </a:pPr>
            <a:r>
              <a:rPr lang="en-GB" sz="2800" dirty="0"/>
              <a:t>Analytical Model</a:t>
            </a:r>
          </a:p>
          <a:p>
            <a:pPr lvl="1">
              <a:spcBef>
                <a:spcPts val="0"/>
              </a:spcBef>
              <a:tabLst>
                <a:tab pos="1521852" algn="l"/>
              </a:tabLst>
            </a:pPr>
            <a:r>
              <a:rPr lang="en-GB" sz="2000" dirty="0"/>
              <a:t>3	Analytical model</a:t>
            </a:r>
          </a:p>
        </p:txBody>
      </p:sp>
      <p:sp>
        <p:nvSpPr>
          <p:cNvPr id="2662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title"/>
          </p:nvPr>
        </p:nvSpPr>
        <p:spPr>
          <a:xfrm>
            <a:off x="319088" y="136525"/>
            <a:ext cx="7924800" cy="1143000"/>
          </a:xfrm>
          <a:noFill/>
        </p:spPr>
        <p:txBody>
          <a:bodyPr/>
          <a:lstStyle/>
          <a:p>
            <a:pPr eaLnBrk="1" hangingPunct="1"/>
            <a:r>
              <a:rPr lang="en-GB" dirty="0"/>
              <a:t>Load Grouping Objects</a:t>
            </a:r>
          </a:p>
        </p:txBody>
      </p:sp>
      <p:sp>
        <p:nvSpPr>
          <p:cNvPr id="27651" name="Rectangle 2"/>
          <p:cNvSpPr>
            <a:spLocks noGrp="1" noChangeArrowheads="1"/>
          </p:cNvSpPr>
          <p:nvPr>
            <p:ph idx="1"/>
          </p:nvPr>
        </p:nvSpPr>
        <p:spPr>
          <a:xfrm>
            <a:off x="277814" y="1393825"/>
            <a:ext cx="7651772" cy="4106877"/>
          </a:xfrm>
        </p:spPr>
        <p:txBody>
          <a:bodyPr/>
          <a:lstStyle/>
          <a:p>
            <a:pPr marL="342774" lvl="1" indent="-228516">
              <a:spcBef>
                <a:spcPct val="0"/>
              </a:spcBef>
            </a:pPr>
            <a:r>
              <a:rPr lang="en-GB" dirty="0"/>
              <a:t>Load Cases</a:t>
            </a:r>
          </a:p>
          <a:p>
            <a:pPr marL="342774" lvl="1" indent="-228516">
              <a:spcBef>
                <a:spcPct val="0"/>
              </a:spcBef>
            </a:pPr>
            <a:r>
              <a:rPr lang="en-GB" dirty="0"/>
              <a:t>Load Natures</a:t>
            </a:r>
          </a:p>
          <a:p>
            <a:pPr marL="342774" lvl="1" indent="-228516">
              <a:spcBef>
                <a:spcPct val="0"/>
              </a:spcBef>
            </a:pPr>
            <a:r>
              <a:rPr lang="en-GB" dirty="0"/>
              <a:t>Load Combinations</a:t>
            </a:r>
          </a:p>
          <a:p>
            <a:pPr marL="342774" lvl="1" indent="-228516">
              <a:spcBef>
                <a:spcPct val="0"/>
              </a:spcBef>
            </a:pPr>
            <a:r>
              <a:rPr lang="en-GB" dirty="0"/>
              <a:t>Load Usages</a:t>
            </a:r>
          </a:p>
          <a:p>
            <a:pPr marL="342774" lvl="1" indent="-228516">
              <a:buNone/>
            </a:pPr>
            <a:r>
              <a:rPr lang="en-GB" sz="6000" dirty="0">
                <a:solidFill>
                  <a:schemeClr val="accent1"/>
                </a:solidFill>
              </a:rPr>
              <a:t>Lab 1-1</a:t>
            </a:r>
          </a:p>
          <a:p>
            <a:pPr marL="342774" lvl="1" indent="-228516"/>
            <a:r>
              <a:rPr lang="en-GB" sz="1600" dirty="0"/>
              <a:t>To retrieve load case, nature, combination and usage objects, </a:t>
            </a:r>
            <a:r>
              <a:rPr lang="en-GB" sz="1600"/>
              <a:t>simply filter for </a:t>
            </a:r>
            <a:r>
              <a:rPr lang="en-GB" sz="1600" dirty="0"/>
              <a:t>the corresponding object class LoadCase, LoadNature, LoadCombination and LoadUsage</a:t>
            </a:r>
          </a:p>
          <a:p>
            <a:pPr marL="342774" lvl="1" indent="-228516"/>
            <a:r>
              <a:rPr lang="en-GB" sz="1600" dirty="0"/>
              <a:t>To create new objects, use the Autodesk.Revit.Creation.Document methods NewLoadCase(), NewLoadCombination(), NewLoadNature(), NewLoadUsage() accessible through ActiveDocument.Create</a:t>
            </a:r>
          </a:p>
        </p:txBody>
      </p:sp>
      <p:sp>
        <p:nvSpPr>
          <p:cNvPr id="27652"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GB" dirty="0"/>
              <a:t>Loads Grouping Code</a:t>
            </a:r>
          </a:p>
        </p:txBody>
      </p:sp>
      <p:sp>
        <p:nvSpPr>
          <p:cNvPr id="28675" name="Rectangle 3"/>
          <p:cNvSpPr>
            <a:spLocks noGrp="1" noChangeArrowheads="1"/>
          </p:cNvSpPr>
          <p:nvPr>
            <p:ph idx="1"/>
          </p:nvPr>
        </p:nvSpPr>
        <p:spPr>
          <a:xfrm>
            <a:off x="179512" y="1142984"/>
            <a:ext cx="8460638" cy="5094328"/>
          </a:xfrm>
        </p:spPr>
        <p:txBody>
          <a:bodyPr/>
          <a:lstStyle/>
          <a:p>
            <a:pPr marL="0" indent="0"/>
            <a:r>
              <a:rPr lang="en-GB" dirty="0"/>
              <a:t>Retrieve objects</a:t>
            </a:r>
          </a:p>
          <a:p>
            <a:r>
              <a:rPr lang="en-US" altLang="zh-CN" sz="1200" kern="0" dirty="0">
                <a:latin typeface="NSimSun"/>
                <a:cs typeface="NSimSun"/>
              </a:rPr>
              <a:t>      </a:t>
            </a:r>
            <a:r>
              <a:rPr lang="en-US" altLang="zh-CN" sz="1200" kern="0" dirty="0">
                <a:solidFill>
                  <a:srgbClr val="008000"/>
                </a:solidFill>
                <a:latin typeface="NSimSun"/>
                <a:cs typeface="NSimSun"/>
              </a:rPr>
              <a:t>// load natures</a:t>
            </a:r>
            <a:endParaRPr lang="zh-CN" altLang="zh-CN" sz="1400" kern="100" dirty="0">
              <a:cs typeface="Times New Roman"/>
            </a:endParaRPr>
          </a:p>
          <a:p>
            <a:r>
              <a:rPr lang="en-US" altLang="zh-CN" sz="1200" kern="0" dirty="0">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ldNatures</a:t>
            </a:r>
            <a:r>
              <a:rPr lang="en-US" altLang="zh-CN" sz="1200" kern="0" dirty="0">
                <a:latin typeface="NSimSun"/>
                <a:cs typeface="NSimSun"/>
              </a:rPr>
              <a:t> = </a:t>
            </a:r>
            <a:r>
              <a:rPr lang="en-US" altLang="zh-CN" sz="1200" kern="0" dirty="0" err="1">
                <a:solidFill>
                  <a:srgbClr val="2B91AF"/>
                </a:solidFill>
                <a:latin typeface="NSimSun"/>
                <a:cs typeface="NSimSun"/>
              </a:rPr>
              <a:t>RstUtils</a:t>
            </a:r>
            <a:r>
              <a:rPr lang="en-US" altLang="zh-CN" sz="1200" kern="0" dirty="0" err="1">
                <a:latin typeface="NSimSun"/>
                <a:cs typeface="NSimSun"/>
              </a:rPr>
              <a:t>.GetInstanceOfClass</a:t>
            </a:r>
            <a:r>
              <a:rPr lang="en-US" altLang="zh-CN" sz="1200" kern="0" dirty="0">
                <a:latin typeface="NSimSun"/>
                <a:cs typeface="NSimSun"/>
              </a:rPr>
              <a:t>( doc,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err="1">
                <a:solidFill>
                  <a:srgbClr val="2B91AF"/>
                </a:solidFill>
                <a:latin typeface="NSimSun"/>
                <a:cs typeface="NSimSun"/>
              </a:rPr>
              <a:t>LoadNature</a:t>
            </a:r>
            <a:r>
              <a:rPr lang="en-US" altLang="zh-CN" sz="1200" kern="0" dirty="0">
                <a:latin typeface="NSimSun"/>
                <a:cs typeface="NSimSun"/>
              </a:rPr>
              <a:t> ) );</a:t>
            </a:r>
            <a:endParaRPr lang="zh-CN" altLang="zh-CN" sz="1400" kern="100" dirty="0">
              <a:cs typeface="Times New Roman"/>
            </a:endParaRPr>
          </a:p>
          <a:p>
            <a:pPr algn="just">
              <a:spcAft>
                <a:spcPts val="0"/>
              </a:spcAft>
            </a:pPr>
            <a:r>
              <a:rPr lang="en-US" altLang="zh-CN" sz="1400" kern="100" dirty="0">
                <a:cs typeface="Times New Roman"/>
              </a:rPr>
              <a:t>  </a:t>
            </a:r>
            <a:r>
              <a:rPr lang="en-US" altLang="zh-CN" sz="1200" kern="0" dirty="0">
                <a:latin typeface="NSimSun"/>
                <a:cs typeface="NSimSun"/>
              </a:rPr>
              <a:t>   </a:t>
            </a:r>
            <a:r>
              <a:rPr lang="en-US" altLang="zh-CN" sz="1200" kern="0" dirty="0">
                <a:solidFill>
                  <a:srgbClr val="0000FF"/>
                </a:solidFill>
                <a:latin typeface="NSimSun"/>
                <a:cs typeface="NSimSun"/>
              </a:rPr>
              <a:t>public</a:t>
            </a:r>
            <a:r>
              <a:rPr lang="en-US" altLang="zh-CN" sz="1200" kern="0" dirty="0">
                <a:latin typeface="NSimSun"/>
                <a:cs typeface="NSimSun"/>
              </a:rPr>
              <a:t> </a:t>
            </a:r>
            <a:r>
              <a:rPr lang="en-US" altLang="zh-CN" sz="1200" kern="0" dirty="0">
                <a:solidFill>
                  <a:srgbClr val="0000FF"/>
                </a:solidFill>
                <a:latin typeface="NSimSun"/>
                <a:cs typeface="NSimSun"/>
              </a:rPr>
              <a:t>static</a:t>
            </a:r>
            <a:r>
              <a:rPr lang="en-US" altLang="zh-CN" sz="1200" kern="0" dirty="0">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GetInstanceOfClass</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Document</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Type</a:t>
            </a:r>
            <a:r>
              <a:rPr lang="en-US" altLang="zh-CN" sz="1200" kern="0" dirty="0">
                <a:latin typeface="NSimSun"/>
                <a:cs typeface="NSimSun"/>
              </a:rPr>
              <a:t> </a:t>
            </a:r>
            <a:r>
              <a:rPr lang="en-US" altLang="zh-CN" sz="1200" kern="0" dirty="0" err="1">
                <a:latin typeface="NSimSun"/>
                <a:cs typeface="NSimSun"/>
              </a:rPr>
              <a:t>type</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return</a:t>
            </a:r>
            <a:r>
              <a:rPr lang="en-US" altLang="zh-CN" sz="1200" kern="0" dirty="0">
                <a:latin typeface="NSimSun"/>
                <a:cs typeface="NSimSun"/>
              </a:rPr>
              <a:t> </a:t>
            </a:r>
            <a:r>
              <a:rPr lang="en-US" altLang="zh-CN" sz="1200" kern="0" dirty="0" err="1">
                <a:latin typeface="NSimSun"/>
                <a:cs typeface="NSimSun"/>
              </a:rPr>
              <a:t>collector.OfClass</a:t>
            </a:r>
            <a:r>
              <a:rPr lang="en-US" altLang="zh-CN" sz="1200" kern="0" dirty="0">
                <a:latin typeface="NSimSun"/>
                <a:cs typeface="NSimSun"/>
              </a:rPr>
              <a:t>( type ).</a:t>
            </a:r>
            <a:r>
              <a:rPr lang="en-US" altLang="zh-CN" sz="1200" kern="0" dirty="0" err="1">
                <a:latin typeface="NSimSun"/>
                <a:cs typeface="NSimSun"/>
              </a:rPr>
              <a:t>ToElements</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p>
          <a:p>
            <a:r>
              <a:rPr lang="en-GB" dirty="0"/>
              <a:t>Create objects</a:t>
            </a:r>
            <a:endParaRPr lang="en-GB" sz="1200" dirty="0"/>
          </a:p>
          <a:p>
            <a:pPr marL="860803" lvl="4" indent="0">
              <a:spcBef>
                <a:spcPts val="0"/>
              </a:spcBef>
            </a:pPr>
            <a:r>
              <a:rPr lang="en-GB" sz="1200" dirty="0" err="1"/>
              <a:t>LoadCase</a:t>
            </a:r>
            <a:r>
              <a:rPr lang="en-GB" sz="1200" dirty="0"/>
              <a:t>.</a:t>
            </a:r>
            <a:r>
              <a:rPr lang="en-US" sz="1200" dirty="0"/>
              <a:t>Create(document,</a:t>
            </a:r>
            <a:r>
              <a:rPr lang="en-GB" sz="1200" dirty="0"/>
              <a:t>string name, </a:t>
            </a:r>
            <a:r>
              <a:rPr lang="en-GB" sz="1200" dirty="0" err="1"/>
              <a:t>LoadNature</a:t>
            </a:r>
            <a:r>
              <a:rPr lang="en-GB" sz="1200" dirty="0"/>
              <a:t> nature, Category </a:t>
            </a:r>
            <a:r>
              <a:rPr lang="en-GB" sz="1200" dirty="0" err="1"/>
              <a:t>category</a:t>
            </a:r>
            <a:r>
              <a:rPr lang="en-GB" sz="1200" dirty="0"/>
              <a:t> );</a:t>
            </a:r>
          </a:p>
          <a:p>
            <a:pPr marL="860803" lvl="4" indent="0">
              <a:spcBef>
                <a:spcPts val="0"/>
              </a:spcBef>
            </a:pPr>
            <a:r>
              <a:rPr lang="en-US" sz="1200" dirty="0" err="1"/>
              <a:t>LoadNature.Create</a:t>
            </a:r>
            <a:r>
              <a:rPr lang="en-US" sz="1200" dirty="0"/>
              <a:t>(</a:t>
            </a:r>
            <a:r>
              <a:rPr lang="en-US" sz="1200" dirty="0" err="1"/>
              <a:t>document,string</a:t>
            </a:r>
            <a:r>
              <a:rPr lang="en-US" sz="1200" dirty="0"/>
              <a:t> name)</a:t>
            </a:r>
          </a:p>
          <a:p>
            <a:pPr marL="860803" lvl="4" indent="0">
              <a:spcBef>
                <a:spcPts val="0"/>
              </a:spcBef>
            </a:pPr>
            <a:r>
              <a:rPr lang="en-US" sz="1200" dirty="0" err="1"/>
              <a:t>LoadUsage.Create</a:t>
            </a:r>
            <a:r>
              <a:rPr lang="en-US" sz="1200" dirty="0"/>
              <a:t>(</a:t>
            </a:r>
            <a:r>
              <a:rPr lang="en-US" sz="1200" dirty="0" err="1"/>
              <a:t>document,string</a:t>
            </a:r>
            <a:r>
              <a:rPr lang="en-US" sz="1200" dirty="0"/>
              <a:t> name)</a:t>
            </a:r>
          </a:p>
          <a:p>
            <a:pPr marL="860803" lvl="4" indent="0">
              <a:spcBef>
                <a:spcPts val="0"/>
              </a:spcBef>
            </a:pPr>
            <a:r>
              <a:rPr lang="en-US" sz="1200" dirty="0" err="1"/>
              <a:t>LoadCombination.Create</a:t>
            </a:r>
            <a:r>
              <a:rPr lang="en-US" sz="1200" dirty="0"/>
              <a:t>(document, string </a:t>
            </a:r>
            <a:r>
              <a:rPr lang="en-US" sz="1200" dirty="0" err="1"/>
              <a:t>name,LoadCombinationType</a:t>
            </a:r>
            <a:r>
              <a:rPr lang="en-US" sz="1200" dirty="0"/>
              <a:t> </a:t>
            </a:r>
            <a:r>
              <a:rPr lang="en-US" sz="1200" dirty="0" err="1"/>
              <a:t>type,LoadCombinationState</a:t>
            </a:r>
            <a:r>
              <a:rPr lang="en-US" sz="1200" dirty="0"/>
              <a:t> state)</a:t>
            </a:r>
            <a:endParaRPr lang="en-GB" sz="1200" dirty="0"/>
          </a:p>
        </p:txBody>
      </p:sp>
      <p:sp>
        <p:nvSpPr>
          <p:cNvPr id="28676"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RstLabs01.png"/>
          <p:cNvPicPr>
            <a:picLocks noChangeAspect="1"/>
          </p:cNvPicPr>
          <p:nvPr/>
        </p:nvPicPr>
        <p:blipFill>
          <a:blip r:embed="rId3" cstate="print"/>
          <a:stretch>
            <a:fillRect/>
          </a:stretch>
        </p:blipFill>
        <p:spPr>
          <a:xfrm>
            <a:off x="6357950" y="242876"/>
            <a:ext cx="2524125" cy="1543050"/>
          </a:xfrm>
          <a:prstGeom prst="rect">
            <a:avLst/>
          </a:prstGeom>
        </p:spPr>
      </p:pic>
      <p:sp>
        <p:nvSpPr>
          <p:cNvPr id="29698" name="Rectangle 2"/>
          <p:cNvSpPr>
            <a:spLocks noGrp="1" noChangeArrowheads="1"/>
          </p:cNvSpPr>
          <p:nvPr>
            <p:ph type="title"/>
          </p:nvPr>
        </p:nvSpPr>
        <p:spPr/>
        <p:txBody>
          <a:bodyPr/>
          <a:lstStyle/>
          <a:p>
            <a:pPr eaLnBrk="1" hangingPunct="1"/>
            <a:r>
              <a:rPr lang="en-GB"/>
              <a:t>Loads Grouping Demo</a:t>
            </a:r>
          </a:p>
        </p:txBody>
      </p:sp>
      <p:pic>
        <p:nvPicPr>
          <p:cNvPr id="9" name="Content Placeholder 8" descr="RstLabs1-1-04.png"/>
          <p:cNvPicPr>
            <a:picLocks noGrp="1" noChangeAspect="1"/>
          </p:cNvPicPr>
          <p:nvPr>
            <p:ph idx="1"/>
          </p:nvPr>
        </p:nvPicPr>
        <p:blipFill>
          <a:blip r:embed="rId4" cstate="print"/>
          <a:stretch>
            <a:fillRect/>
          </a:stretch>
        </p:blipFill>
        <p:spPr>
          <a:xfrm>
            <a:off x="900138" y="3571876"/>
            <a:ext cx="7315200" cy="2809875"/>
          </a:xfrm>
        </p:spPr>
      </p:pic>
      <p:sp>
        <p:nvSpPr>
          <p:cNvPr id="29704" name="Text Box 9"/>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pic>
        <p:nvPicPr>
          <p:cNvPr id="10" name="Picture 9" descr="RstLabs1-1-01.png"/>
          <p:cNvPicPr>
            <a:picLocks noChangeAspect="1"/>
          </p:cNvPicPr>
          <p:nvPr/>
        </p:nvPicPr>
        <p:blipFill>
          <a:blip r:embed="rId5" cstate="print"/>
          <a:stretch>
            <a:fillRect/>
          </a:stretch>
        </p:blipFill>
        <p:spPr>
          <a:xfrm>
            <a:off x="428596" y="1071546"/>
            <a:ext cx="2790825" cy="2066925"/>
          </a:xfrm>
          <a:prstGeom prst="rect">
            <a:avLst/>
          </a:prstGeom>
        </p:spPr>
      </p:pic>
      <p:pic>
        <p:nvPicPr>
          <p:cNvPr id="11" name="Picture 10" descr="RstLabs1-1-02.png"/>
          <p:cNvPicPr>
            <a:picLocks noChangeAspect="1"/>
          </p:cNvPicPr>
          <p:nvPr/>
        </p:nvPicPr>
        <p:blipFill>
          <a:blip r:embed="rId6" cstate="print"/>
          <a:stretch>
            <a:fillRect/>
          </a:stretch>
        </p:blipFill>
        <p:spPr>
          <a:xfrm>
            <a:off x="2724156" y="1647827"/>
            <a:ext cx="2705100" cy="2066925"/>
          </a:xfrm>
          <a:prstGeom prst="rect">
            <a:avLst/>
          </a:prstGeom>
        </p:spPr>
      </p:pic>
      <p:pic>
        <p:nvPicPr>
          <p:cNvPr id="12" name="Picture 11" descr="RstLabs1-1-03.png"/>
          <p:cNvPicPr>
            <a:picLocks noChangeAspect="1"/>
          </p:cNvPicPr>
          <p:nvPr/>
        </p:nvPicPr>
        <p:blipFill>
          <a:blip r:embed="rId7" cstate="print"/>
          <a:stretch>
            <a:fillRect/>
          </a:stretch>
        </p:blipFill>
        <p:spPr>
          <a:xfrm>
            <a:off x="5595964" y="1857364"/>
            <a:ext cx="2762250" cy="1323975"/>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title"/>
          </p:nvPr>
        </p:nvSpPr>
        <p:spPr>
          <a:xfrm>
            <a:off x="319088" y="136525"/>
            <a:ext cx="7924800" cy="1143000"/>
          </a:xfrm>
          <a:noFill/>
        </p:spPr>
        <p:txBody>
          <a:bodyPr/>
          <a:lstStyle/>
          <a:p>
            <a:pPr eaLnBrk="1" hangingPunct="1"/>
            <a:r>
              <a:rPr lang="en-GB"/>
              <a:t>Access to Load Objects</a:t>
            </a:r>
          </a:p>
        </p:txBody>
      </p:sp>
      <p:sp>
        <p:nvSpPr>
          <p:cNvPr id="30723" name="Rectangle 2"/>
          <p:cNvSpPr>
            <a:spLocks noGrp="1" noChangeArrowheads="1"/>
          </p:cNvSpPr>
          <p:nvPr>
            <p:ph idx="1"/>
          </p:nvPr>
        </p:nvSpPr>
        <p:spPr>
          <a:xfrm>
            <a:off x="277813" y="1393825"/>
            <a:ext cx="8615362" cy="4699000"/>
          </a:xfrm>
        </p:spPr>
        <p:txBody>
          <a:bodyPr/>
          <a:lstStyle/>
          <a:p>
            <a:pPr marL="342774" lvl="1" indent="-228516">
              <a:spcBef>
                <a:spcPct val="0"/>
              </a:spcBef>
            </a:pPr>
            <a:r>
              <a:rPr lang="en-GB"/>
              <a:t>Point Loads</a:t>
            </a:r>
          </a:p>
          <a:p>
            <a:pPr marL="342774" lvl="1" indent="-228516">
              <a:spcBef>
                <a:spcPct val="0"/>
              </a:spcBef>
            </a:pPr>
            <a:r>
              <a:rPr lang="en-GB"/>
              <a:t>Line Loads</a:t>
            </a:r>
          </a:p>
          <a:p>
            <a:pPr marL="342774" lvl="1" indent="-228516">
              <a:spcBef>
                <a:spcPct val="0"/>
              </a:spcBef>
            </a:pPr>
            <a:r>
              <a:rPr lang="en-GB"/>
              <a:t>Area Loads</a:t>
            </a:r>
          </a:p>
          <a:p>
            <a:pPr marL="342774" lvl="1" indent="-228516">
              <a:buNone/>
            </a:pPr>
            <a:r>
              <a:rPr lang="en-GB" sz="6000">
                <a:solidFill>
                  <a:schemeClr val="accent1"/>
                </a:solidFill>
              </a:rPr>
              <a:t>Lab 1-2</a:t>
            </a:r>
          </a:p>
          <a:p>
            <a:pPr marL="342774" lvl="1" indent="-228516"/>
            <a:r>
              <a:rPr lang="en-GB" sz="1700"/>
              <a:t>Shows how to access all load objects using the base or specific classes</a:t>
            </a:r>
          </a:p>
          <a:p>
            <a:pPr marL="342774" lvl="1" indent="-228516"/>
            <a:r>
              <a:rPr lang="en-GB" sz="1700"/>
              <a:t>All three load classes are derived from LoadBase</a:t>
            </a:r>
          </a:p>
          <a:p>
            <a:pPr marL="342774" lvl="1" indent="-228516"/>
            <a:r>
              <a:rPr lang="en-GB" sz="1700"/>
              <a:t>Creation through NewAreaLoad (3 overloads), NewLineLoad (2), NewPointLoad</a:t>
            </a:r>
          </a:p>
        </p:txBody>
      </p:sp>
      <p:sp>
        <p:nvSpPr>
          <p:cNvPr id="3072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GB"/>
              <a:t>Retrieve Load Objects</a:t>
            </a:r>
          </a:p>
        </p:txBody>
      </p:sp>
      <p:sp>
        <p:nvSpPr>
          <p:cNvPr id="31747" name="Rectangle 3"/>
          <p:cNvSpPr>
            <a:spLocks noGrp="1" noChangeArrowheads="1"/>
          </p:cNvSpPr>
          <p:nvPr>
            <p:ph idx="1"/>
          </p:nvPr>
        </p:nvSpPr>
        <p:spPr>
          <a:xfrm>
            <a:off x="214283" y="1076259"/>
            <a:ext cx="8643997" cy="5161126"/>
          </a:xfrm>
        </p:spPr>
        <p:txBody>
          <a:bodyPr/>
          <a:lstStyle/>
          <a:p>
            <a:r>
              <a:rPr lang="en-US" altLang="zh-CN" sz="1200" kern="0" dirty="0">
                <a:solidFill>
                  <a:srgbClr val="008000"/>
                </a:solidFill>
                <a:latin typeface="NSimSun"/>
                <a:cs typeface="NSimSun"/>
              </a:rPr>
              <a:t>	   // get all loads</a:t>
            </a:r>
            <a:endParaRPr lang="zh-CN" altLang="zh-CN" sz="1400" kern="100" dirty="0">
              <a:cs typeface="Times New Roman"/>
            </a:endParaRPr>
          </a:p>
          <a:p>
            <a:pPr indent="266700"/>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loads = </a:t>
            </a:r>
            <a:r>
              <a:rPr lang="en-US" altLang="zh-CN" sz="1200" kern="0" dirty="0" err="1">
                <a:solidFill>
                  <a:srgbClr val="2B91AF"/>
                </a:solidFill>
                <a:latin typeface="NSimSun"/>
                <a:cs typeface="NSimSun"/>
              </a:rPr>
              <a:t>RstUtils</a:t>
            </a:r>
            <a:r>
              <a:rPr lang="en-US" altLang="zh-CN" sz="1200" kern="0" dirty="0" err="1">
                <a:latin typeface="NSimSun"/>
                <a:cs typeface="NSimSun"/>
              </a:rPr>
              <a:t>.GetInstanceOfClass</a:t>
            </a:r>
            <a:r>
              <a:rPr lang="en-US" altLang="zh-CN" sz="1200" kern="0" dirty="0">
                <a:latin typeface="NSimSun"/>
                <a:cs typeface="NSimSun"/>
              </a:rPr>
              <a:t>( doc,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err="1">
                <a:solidFill>
                  <a:srgbClr val="2B91AF"/>
                </a:solidFill>
                <a:latin typeface="NSimSun"/>
                <a:cs typeface="NSimSun"/>
              </a:rPr>
              <a:t>LoadBase</a:t>
            </a:r>
            <a:r>
              <a:rPr lang="en-US" altLang="zh-CN" sz="1200" kern="0" dirty="0">
                <a:latin typeface="NSimSun"/>
                <a:cs typeface="NSimSun"/>
              </a:rPr>
              <a:t> ), </a:t>
            </a:r>
            <a:r>
              <a:rPr lang="en-US" altLang="zh-CN" sz="1200" kern="0" dirty="0">
                <a:solidFill>
                  <a:srgbClr val="0000FF"/>
                </a:solidFill>
                <a:latin typeface="NSimSun"/>
                <a:cs typeface="NSimSun"/>
              </a:rPr>
              <a:t>false</a:t>
            </a:r>
            <a:r>
              <a:rPr lang="en-US" altLang="zh-CN" sz="1200" kern="0" dirty="0">
                <a:latin typeface="NSimSun"/>
                <a:cs typeface="NSimSun"/>
              </a:rPr>
              <a:t> );</a:t>
            </a:r>
            <a:endParaRPr lang="zh-CN" altLang="zh-CN" sz="1400" kern="100" dirty="0">
              <a:cs typeface="Times New Roman"/>
            </a:endParaRPr>
          </a:p>
          <a:p>
            <a:pPr algn="just">
              <a:spcAft>
                <a:spcPts val="0"/>
              </a:spcAft>
            </a:pPr>
            <a:r>
              <a:rPr lang="en-US" altLang="zh-CN" sz="1400" kern="100" dirty="0">
                <a:cs typeface="Times New Roman"/>
              </a:rPr>
              <a:t> </a:t>
            </a:r>
            <a:endParaRPr lang="zh-CN" altLang="zh-CN" sz="1400" kern="100" dirty="0">
              <a:cs typeface="Times New Roman"/>
            </a:endParaRPr>
          </a:p>
          <a:p>
            <a:pPr algn="just">
              <a:spcAft>
                <a:spcPts val="0"/>
              </a:spcAft>
            </a:pPr>
            <a:r>
              <a:rPr lang="en-US" altLang="zh-CN" sz="1400" kern="100" dirty="0">
                <a:cs typeface="Times New Roma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Return all instances of the specified </a:t>
            </a:r>
            <a:r>
              <a:rPr lang="en-US" altLang="zh-CN" sz="1200" kern="0" dirty="0" err="1">
                <a:solidFill>
                  <a:srgbClr val="008000"/>
                </a:solidFill>
                <a:latin typeface="NSimSun"/>
                <a:cs typeface="NSimSun"/>
              </a:rPr>
              <a:t>class,including</a:t>
            </a:r>
            <a:r>
              <a:rPr lang="en-US" altLang="zh-CN" sz="1200" kern="0" dirty="0">
                <a:solidFill>
                  <a:srgbClr val="008000"/>
                </a:solidFill>
                <a:latin typeface="NSimSun"/>
                <a:cs typeface="NSimSun"/>
              </a:rPr>
              <a:t> the </a:t>
            </a:r>
            <a:r>
              <a:rPr lang="en-US" altLang="zh-CN" sz="1200" kern="0" dirty="0" err="1">
                <a:solidFill>
                  <a:srgbClr val="008000"/>
                </a:solidFill>
                <a:latin typeface="NSimSun"/>
                <a:cs typeface="NSimSun"/>
              </a:rPr>
              <a:t>derevided</a:t>
            </a:r>
            <a:r>
              <a:rPr lang="en-US" altLang="zh-CN" sz="1200" kern="0" dirty="0">
                <a:solidFill>
                  <a:srgbClr val="008000"/>
                </a:solidFill>
                <a:latin typeface="NSimSun"/>
                <a:cs typeface="NSimSun"/>
              </a:rPr>
              <a:t> class instances.</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public</a:t>
            </a:r>
            <a:r>
              <a:rPr lang="en-US" altLang="zh-CN" sz="1200" kern="0" dirty="0">
                <a:latin typeface="NSimSun"/>
                <a:cs typeface="NSimSun"/>
              </a:rPr>
              <a:t> </a:t>
            </a:r>
            <a:r>
              <a:rPr lang="en-US" altLang="zh-CN" sz="1200" kern="0" dirty="0">
                <a:solidFill>
                  <a:srgbClr val="0000FF"/>
                </a:solidFill>
                <a:latin typeface="NSimSun"/>
                <a:cs typeface="NSimSun"/>
              </a:rPr>
              <a:t>static</a:t>
            </a:r>
            <a:r>
              <a:rPr lang="en-US" altLang="zh-CN" sz="1200" kern="0" dirty="0">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GetInstanceOfClass</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Document</a:t>
            </a:r>
            <a:r>
              <a:rPr lang="en-US" altLang="zh-CN" sz="1200" kern="0" dirty="0">
                <a:latin typeface="NSimSun"/>
                <a:cs typeface="NSimSun"/>
              </a:rPr>
              <a:t> doc,</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Type</a:t>
            </a:r>
            <a:r>
              <a:rPr lang="en-US" altLang="zh-CN" sz="1200" kern="0" dirty="0">
                <a:latin typeface="NSimSun"/>
                <a:cs typeface="NSimSun"/>
              </a:rPr>
              <a:t> </a:t>
            </a:r>
            <a:r>
              <a:rPr lang="en-US" altLang="zh-CN" sz="1200" kern="0" dirty="0" err="1">
                <a:latin typeface="NSimSun"/>
                <a:cs typeface="NSimSun"/>
              </a:rPr>
              <a:t>type</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err="1">
                <a:solidFill>
                  <a:srgbClr val="0000FF"/>
                </a:solidFill>
                <a:latin typeface="NSimSun"/>
                <a:cs typeface="NSimSun"/>
              </a:rPr>
              <a:t>bool</a:t>
            </a:r>
            <a:r>
              <a:rPr lang="en-US" altLang="zh-CN" sz="1200" kern="0" dirty="0">
                <a:latin typeface="NSimSun"/>
                <a:cs typeface="NSimSun"/>
              </a:rPr>
              <a:t> </a:t>
            </a:r>
            <a:r>
              <a:rPr lang="en-US" altLang="zh-CN" sz="1200" kern="0" dirty="0" err="1">
                <a:latin typeface="NSimSun"/>
                <a:cs typeface="NSimSun"/>
              </a:rPr>
              <a:t>bInverted</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ElementClassFilter</a:t>
            </a:r>
            <a:r>
              <a:rPr lang="en-US" altLang="zh-CN" sz="1200" kern="0" dirty="0">
                <a:latin typeface="NSimSun"/>
                <a:cs typeface="NSimSun"/>
              </a:rPr>
              <a:t> </a:t>
            </a:r>
            <a:r>
              <a:rPr lang="en-US" altLang="zh-CN" sz="1200" kern="0" dirty="0" err="1">
                <a:latin typeface="NSimSun"/>
                <a:cs typeface="NSimSun"/>
              </a:rPr>
              <a:t>classFilter</a:t>
            </a:r>
            <a:r>
              <a:rPr lang="en-US" altLang="zh-CN" sz="1200" kern="0" dirty="0">
                <a:latin typeface="NSimSun"/>
                <a:cs typeface="NSimSun"/>
              </a:rPr>
              <a:t>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ElementClassFilter</a:t>
            </a:r>
            <a:r>
              <a:rPr lang="en-US" altLang="zh-CN" sz="1200" kern="0" dirty="0">
                <a:latin typeface="NSimSun"/>
                <a:cs typeface="NSimSun"/>
              </a:rPr>
              <a:t>( type, </a:t>
            </a:r>
            <a:r>
              <a:rPr lang="en-US" altLang="zh-CN" sz="1200" kern="0" dirty="0" err="1">
                <a:latin typeface="NSimSun"/>
                <a:cs typeface="NSimSun"/>
              </a:rPr>
              <a:t>bInverted</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return</a:t>
            </a:r>
            <a:r>
              <a:rPr lang="en-US" altLang="zh-CN" sz="1200" kern="0" dirty="0">
                <a:latin typeface="NSimSun"/>
                <a:cs typeface="NSimSun"/>
              </a:rPr>
              <a:t> </a:t>
            </a:r>
            <a:r>
              <a:rPr lang="en-US" altLang="zh-CN" sz="1200" kern="0" dirty="0" err="1">
                <a:latin typeface="NSimSun"/>
                <a:cs typeface="NSimSun"/>
              </a:rPr>
              <a:t>collector.WherePasses</a:t>
            </a:r>
            <a:r>
              <a:rPr lang="en-US" altLang="zh-CN" sz="1200" kern="0" dirty="0">
                <a:latin typeface="NSimSun"/>
                <a:cs typeface="NSimSun"/>
              </a:rPr>
              <a:t>(</a:t>
            </a:r>
            <a:r>
              <a:rPr lang="en-US" altLang="zh-CN" sz="1200" kern="0" dirty="0" err="1">
                <a:latin typeface="NSimSun"/>
                <a:cs typeface="NSimSun"/>
              </a:rPr>
              <a:t>classFilter</a:t>
            </a:r>
            <a:r>
              <a:rPr lang="en-US" altLang="zh-CN" sz="1200" kern="0" dirty="0">
                <a:latin typeface="NSimSun"/>
                <a:cs typeface="NSimSun"/>
              </a:rPr>
              <a:t>).</a:t>
            </a:r>
            <a:r>
              <a:rPr lang="en-US" altLang="zh-CN" sz="1200" kern="0" dirty="0" err="1">
                <a:latin typeface="NSimSun"/>
                <a:cs typeface="NSimSun"/>
              </a:rPr>
              <a:t>ToElements</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pPr marL="0" indent="0">
              <a:spcBef>
                <a:spcPts val="0"/>
              </a:spcBef>
              <a:spcAft>
                <a:spcPts val="0"/>
              </a:spcAft>
            </a:pPr>
            <a:endParaRPr lang="en-GB" sz="1200" b="1" dirty="0">
              <a:latin typeface="Courier New" pitchFamily="49" charset="0"/>
              <a:ea typeface="Calibri"/>
              <a:cs typeface="Courier New" pitchFamily="49" charset="0"/>
            </a:endParaRPr>
          </a:p>
        </p:txBody>
      </p:sp>
      <p:sp>
        <p:nvSpPr>
          <p:cNvPr id="3174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RstLabs1-2-03.png"/>
          <p:cNvPicPr>
            <a:picLocks noChangeAspect="1"/>
          </p:cNvPicPr>
          <p:nvPr/>
        </p:nvPicPr>
        <p:blipFill>
          <a:blip r:embed="rId3" cstate="print"/>
          <a:stretch>
            <a:fillRect/>
          </a:stretch>
        </p:blipFill>
        <p:spPr>
          <a:xfrm>
            <a:off x="2500298" y="2857496"/>
            <a:ext cx="5876925" cy="1819275"/>
          </a:xfrm>
          <a:prstGeom prst="rect">
            <a:avLst/>
          </a:prstGeom>
        </p:spPr>
      </p:pic>
      <p:pic>
        <p:nvPicPr>
          <p:cNvPr id="9" name="Picture 8" descr="RstLabs01.png"/>
          <p:cNvPicPr>
            <a:picLocks noChangeAspect="1"/>
          </p:cNvPicPr>
          <p:nvPr/>
        </p:nvPicPr>
        <p:blipFill>
          <a:blip r:embed="rId4" cstate="print"/>
          <a:stretch>
            <a:fillRect/>
          </a:stretch>
        </p:blipFill>
        <p:spPr>
          <a:xfrm>
            <a:off x="6357950" y="242876"/>
            <a:ext cx="2524125" cy="1543050"/>
          </a:xfrm>
          <a:prstGeom prst="rect">
            <a:avLst/>
          </a:prstGeom>
        </p:spPr>
      </p:pic>
      <p:sp>
        <p:nvSpPr>
          <p:cNvPr id="32772" name="Rectangle 2"/>
          <p:cNvSpPr>
            <a:spLocks noGrp="1" noChangeArrowheads="1"/>
          </p:cNvSpPr>
          <p:nvPr>
            <p:ph type="title"/>
          </p:nvPr>
        </p:nvSpPr>
        <p:spPr>
          <a:xfrm>
            <a:off x="142844" y="142855"/>
            <a:ext cx="8328368" cy="733595"/>
          </a:xfrm>
        </p:spPr>
        <p:txBody>
          <a:bodyPr/>
          <a:lstStyle/>
          <a:p>
            <a:pPr eaLnBrk="1" hangingPunct="1"/>
            <a:r>
              <a:rPr lang="en-GB"/>
              <a:t>Load Objects Demo</a:t>
            </a:r>
          </a:p>
        </p:txBody>
      </p:sp>
      <p:sp>
        <p:nvSpPr>
          <p:cNvPr id="32776" name="Text Box 10"/>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pic>
        <p:nvPicPr>
          <p:cNvPr id="15" name="Content Placeholder 14" descr="RstLabs1-2-04.png"/>
          <p:cNvPicPr>
            <a:picLocks noGrp="1" noChangeAspect="1"/>
          </p:cNvPicPr>
          <p:nvPr>
            <p:ph idx="1"/>
          </p:nvPr>
        </p:nvPicPr>
        <p:blipFill>
          <a:blip r:embed="rId5" cstate="print"/>
          <a:stretch>
            <a:fillRect/>
          </a:stretch>
        </p:blipFill>
        <p:spPr>
          <a:xfrm>
            <a:off x="3714744" y="1625344"/>
            <a:ext cx="3260725" cy="1097435"/>
          </a:xfrm>
        </p:spPr>
      </p:pic>
      <p:pic>
        <p:nvPicPr>
          <p:cNvPr id="16" name="Picture 15" descr="RstLabs1-2-01.png"/>
          <p:cNvPicPr>
            <a:picLocks noChangeAspect="1"/>
          </p:cNvPicPr>
          <p:nvPr/>
        </p:nvPicPr>
        <p:blipFill>
          <a:blip r:embed="rId6" cstate="print"/>
          <a:stretch>
            <a:fillRect/>
          </a:stretch>
        </p:blipFill>
        <p:spPr>
          <a:xfrm>
            <a:off x="428596" y="1317841"/>
            <a:ext cx="2619375" cy="2809875"/>
          </a:xfrm>
          <a:prstGeom prst="rect">
            <a:avLst/>
          </a:prstGeom>
        </p:spPr>
      </p:pic>
      <p:pic>
        <p:nvPicPr>
          <p:cNvPr id="17" name="Picture 16" descr="RstLabs1-2-02.png"/>
          <p:cNvPicPr>
            <a:picLocks noChangeAspect="1"/>
          </p:cNvPicPr>
          <p:nvPr/>
        </p:nvPicPr>
        <p:blipFill>
          <a:blip r:embed="rId7" cstate="print"/>
          <a:stretch>
            <a:fillRect/>
          </a:stretch>
        </p:blipFill>
        <p:spPr>
          <a:xfrm>
            <a:off x="1214414" y="4788637"/>
            <a:ext cx="6962775" cy="1571625"/>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319088" y="136525"/>
            <a:ext cx="7924800" cy="1143000"/>
          </a:xfrm>
          <a:noFill/>
        </p:spPr>
        <p:txBody>
          <a:bodyPr/>
          <a:lstStyle/>
          <a:p>
            <a:pPr eaLnBrk="1" hangingPunct="1"/>
            <a:r>
              <a:rPr lang="en-GB"/>
              <a:t>Load Object Parameters</a:t>
            </a:r>
          </a:p>
        </p:txBody>
      </p:sp>
      <p:sp>
        <p:nvSpPr>
          <p:cNvPr id="33795" name="Rectangle 2"/>
          <p:cNvSpPr>
            <a:spLocks noGrp="1" noChangeArrowheads="1"/>
          </p:cNvSpPr>
          <p:nvPr>
            <p:ph idx="1"/>
          </p:nvPr>
        </p:nvSpPr>
        <p:spPr>
          <a:xfrm>
            <a:off x="277814" y="1214424"/>
            <a:ext cx="7785100" cy="4892695"/>
          </a:xfrm>
        </p:spPr>
        <p:txBody>
          <a:bodyPr/>
          <a:lstStyle/>
          <a:p>
            <a:pPr marL="342774" lvl="1" indent="-228516">
              <a:buNone/>
            </a:pPr>
            <a:r>
              <a:rPr lang="en-GB" sz="6000" dirty="0">
                <a:solidFill>
                  <a:schemeClr val="accent1"/>
                </a:solidFill>
              </a:rPr>
              <a:t>Lab 1-3</a:t>
            </a:r>
          </a:p>
          <a:p>
            <a:pPr marL="342774" lvl="1" indent="-228516"/>
            <a:r>
              <a:rPr lang="en-GB" sz="2000" dirty="0"/>
              <a:t>Shows more details about loads, this time from selected objects</a:t>
            </a:r>
          </a:p>
          <a:p>
            <a:pPr marL="342774" lvl="1" indent="-228516"/>
            <a:r>
              <a:rPr lang="en-GB" sz="2000" dirty="0"/>
              <a:t>How to access load parameters</a:t>
            </a:r>
          </a:p>
          <a:p>
            <a:pPr marL="342774" lvl="1" indent="-228516"/>
            <a:r>
              <a:rPr lang="en-GB" sz="2000" dirty="0"/>
              <a:t>How to </a:t>
            </a:r>
            <a:r>
              <a:rPr lang="en-GB" sz="2000" u="sng" dirty="0"/>
              <a:t>modify</a:t>
            </a:r>
            <a:r>
              <a:rPr lang="en-GB" sz="2000" dirty="0"/>
              <a:t> load objects</a:t>
            </a:r>
          </a:p>
          <a:p>
            <a:pPr marL="1349573" lvl="4" indent="0">
              <a:spcBef>
                <a:spcPts val="0"/>
              </a:spcBef>
            </a:pPr>
            <a:endParaRPr lang="en-US" sz="1400" noProof="1"/>
          </a:p>
          <a:p>
            <a:pPr marL="1349573" lvl="4" indent="0">
              <a:spcBef>
                <a:spcPts val="0"/>
              </a:spcBef>
            </a:pPr>
            <a:r>
              <a:rPr lang="en-US" sz="1400" noProof="1"/>
              <a:t>Dim iter As ElementSetIterator = doc.Selection.Elements.ForwardIterator</a:t>
            </a:r>
          </a:p>
          <a:p>
            <a:pPr marL="1349573" lvl="4" indent="0">
              <a:spcBef>
                <a:spcPts val="0"/>
              </a:spcBef>
            </a:pPr>
            <a:r>
              <a:rPr lang="en-US" sz="1400" noProof="1"/>
              <a:t>While iter.MoveNext</a:t>
            </a:r>
          </a:p>
          <a:p>
            <a:pPr marL="1349573" lvl="4" indent="0">
              <a:spcBef>
                <a:spcPts val="0"/>
              </a:spcBef>
            </a:pPr>
            <a:r>
              <a:rPr lang="en-US" sz="1400" noProof="1"/>
              <a:t>  Dim elem As Revit.Element = iter.Current</a:t>
            </a:r>
          </a:p>
          <a:p>
            <a:pPr marL="1349573" lvl="4" indent="0">
              <a:spcBef>
                <a:spcPts val="0"/>
              </a:spcBef>
            </a:pPr>
            <a:r>
              <a:rPr lang="en-US" sz="1400" noProof="1"/>
              <a:t>  If TypeOf elem Is PointLoad Then</a:t>
            </a:r>
          </a:p>
          <a:p>
            <a:pPr marL="1349573" lvl="4" indent="0">
              <a:spcBef>
                <a:spcPts val="0"/>
              </a:spcBef>
            </a:pPr>
            <a:r>
              <a:rPr lang="en-US" sz="1400" noProof="1"/>
              <a:t>    ListAndModifyPointLoad(CType(elem, PointLoad))</a:t>
            </a:r>
          </a:p>
          <a:p>
            <a:pPr marL="1349573" lvl="4" indent="0">
              <a:spcBef>
                <a:spcPts val="0"/>
              </a:spcBef>
            </a:pPr>
            <a:r>
              <a:rPr lang="en-US" sz="1400" noProof="1"/>
              <a:t>  ElseIf TypeOf elem Is LineLoad Then</a:t>
            </a:r>
          </a:p>
          <a:p>
            <a:pPr marL="1349573" lvl="4" indent="0">
              <a:spcBef>
                <a:spcPts val="0"/>
              </a:spcBef>
            </a:pPr>
            <a:r>
              <a:rPr lang="en-US" sz="1400" noProof="1"/>
              <a:t>    ListAndModifyLineLoad(CType(elem, LineLoad), app)</a:t>
            </a:r>
          </a:p>
          <a:p>
            <a:pPr marL="1349573" lvl="4" indent="0">
              <a:spcBef>
                <a:spcPts val="0"/>
              </a:spcBef>
            </a:pPr>
            <a:r>
              <a:rPr lang="en-US" sz="1400" noProof="1"/>
              <a:t>  ElseIf TypeOf elem Is AreaLoad Then</a:t>
            </a:r>
          </a:p>
          <a:p>
            <a:pPr marL="1349573" lvl="4" indent="0">
              <a:spcBef>
                <a:spcPts val="0"/>
              </a:spcBef>
            </a:pPr>
            <a:r>
              <a:rPr lang="en-US" sz="1400" noProof="1"/>
              <a:t>    ListAndModifyAreaLoad(CType(elem, AreaLoad), app)</a:t>
            </a:r>
          </a:p>
          <a:p>
            <a:pPr marL="1349573" lvl="4" indent="0">
              <a:spcBef>
                <a:spcPts val="0"/>
              </a:spcBef>
            </a:pPr>
            <a:r>
              <a:rPr lang="en-US" sz="1400" noProof="1"/>
              <a:t>  End If</a:t>
            </a:r>
          </a:p>
          <a:p>
            <a:pPr marL="1349573" lvl="4" indent="0">
              <a:spcBef>
                <a:spcPts val="0"/>
              </a:spcBef>
            </a:pPr>
            <a:r>
              <a:rPr lang="en-US" sz="1400" noProof="1"/>
              <a:t>End While</a:t>
            </a:r>
            <a:endParaRPr lang="en-GB" sz="500" dirty="0"/>
          </a:p>
        </p:txBody>
      </p:sp>
      <p:sp>
        <p:nvSpPr>
          <p:cNvPr id="3379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GB" sz="4400"/>
              <a:t>Get Parameter by Display Name</a:t>
            </a:r>
          </a:p>
        </p:txBody>
      </p:sp>
      <p:sp>
        <p:nvSpPr>
          <p:cNvPr id="34819" name="Rectangle 3"/>
          <p:cNvSpPr>
            <a:spLocks noGrp="1" noChangeArrowheads="1"/>
          </p:cNvSpPr>
          <p:nvPr>
            <p:ph idx="1"/>
          </p:nvPr>
        </p:nvSpPr>
        <p:spPr>
          <a:xfrm>
            <a:off x="311783" y="1076261"/>
            <a:ext cx="8617935" cy="3067119"/>
          </a:xfrm>
        </p:spPr>
        <p:txBody>
          <a:bodyPr/>
          <a:lstStyle/>
          <a:p>
            <a:pPr eaLnBrk="1" hangingPunct="1">
              <a:buFontTx/>
              <a:buNone/>
            </a:pPr>
            <a:r>
              <a:rPr lang="en-US" sz="2800"/>
              <a:t>Direct parameter access by display name</a:t>
            </a:r>
          </a:p>
          <a:p>
            <a:pPr marL="719138" lvl="4" indent="0"/>
            <a:r>
              <a:rPr lang="en-GB">
                <a:solidFill>
                  <a:srgbClr val="008080"/>
                </a:solidFill>
                <a:latin typeface="Courier New"/>
                <a:ea typeface="Calibri"/>
                <a:cs typeface="Times New Roman"/>
              </a:rPr>
              <a:t>Parameter</a:t>
            </a:r>
            <a:r>
              <a:rPr lang="en-GB">
                <a:latin typeface="Courier New"/>
                <a:ea typeface="Calibri"/>
                <a:cs typeface="Times New Roman"/>
              </a:rPr>
              <a:t> para = elem.get_Parameter( name );</a:t>
            </a:r>
            <a:endParaRPr lang="en-GB">
              <a:ea typeface="Calibri"/>
              <a:cs typeface="Times New Roman"/>
            </a:endParaRPr>
          </a:p>
          <a:p>
            <a:pPr eaLnBrk="1" hangingPunct="1">
              <a:buFontTx/>
              <a:buNone/>
            </a:pPr>
            <a:r>
              <a:rPr lang="en-GB" sz="2800"/>
              <a:t>Some parameters are accessible via display name only</a:t>
            </a:r>
          </a:p>
          <a:p>
            <a:pPr eaLnBrk="1" hangingPunct="1">
              <a:buFontTx/>
              <a:buNone/>
            </a:pPr>
            <a:r>
              <a:rPr lang="en-GB" sz="2800"/>
              <a:t>Using BuiltInParameter enum is language independent</a:t>
            </a:r>
          </a:p>
          <a:p>
            <a:pPr marL="719138" lvl="4" indent="0"/>
            <a:r>
              <a:rPr lang="en-GB">
                <a:latin typeface="Courier New"/>
                <a:ea typeface="Calibri"/>
                <a:cs typeface="Times New Roman"/>
              </a:rPr>
              <a:t>elem.get_Parameter( </a:t>
            </a:r>
            <a:r>
              <a:rPr lang="en-GB">
                <a:solidFill>
                  <a:srgbClr val="008080"/>
                </a:solidFill>
                <a:latin typeface="Courier New"/>
                <a:ea typeface="Calibri"/>
                <a:cs typeface="Times New Roman"/>
              </a:rPr>
              <a:t>BuiltInParameter</a:t>
            </a:r>
            <a:r>
              <a:rPr lang="en-GB">
                <a:latin typeface="Courier New"/>
                <a:ea typeface="Calibri"/>
                <a:cs typeface="Times New Roman"/>
              </a:rPr>
              <a:t>.LOAD_IS_REACTION )</a:t>
            </a:r>
            <a:endParaRPr lang="en-GB">
              <a:ea typeface="Calibri"/>
              <a:cs typeface="Times New Roman"/>
            </a:endParaRPr>
          </a:p>
          <a:p>
            <a:pPr eaLnBrk="1" hangingPunct="1">
              <a:buFontTx/>
              <a:buNone/>
            </a:pPr>
            <a:endParaRPr lang="en-GB" sz="2800"/>
          </a:p>
        </p:txBody>
      </p:sp>
      <p:sp>
        <p:nvSpPr>
          <p:cNvPr id="3482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GB"/>
              <a:t>Point Load Parameters</a:t>
            </a:r>
          </a:p>
        </p:txBody>
      </p:sp>
      <p:sp>
        <p:nvSpPr>
          <p:cNvPr id="35843" name="Rectangle 3"/>
          <p:cNvSpPr>
            <a:spLocks noGrp="1" noChangeArrowheads="1"/>
          </p:cNvSpPr>
          <p:nvPr>
            <p:ph idx="1"/>
          </p:nvPr>
        </p:nvSpPr>
        <p:spPr>
          <a:xfrm>
            <a:off x="319091" y="1477965"/>
            <a:ext cx="8429625" cy="4737118"/>
          </a:xfrm>
        </p:spPr>
        <p:txBody>
          <a:bodyPr/>
          <a:lstStyle/>
          <a:p>
            <a:pPr marL="5741454" indent="-5741454">
              <a:spcBef>
                <a:spcPct val="50000"/>
              </a:spcBef>
            </a:pPr>
            <a:r>
              <a:rPr lang="en-GB" sz="2800"/>
              <a:t>Equivalent</a:t>
            </a:r>
          </a:p>
          <a:p>
            <a:pPr marL="5741454" indent="-5741454">
              <a:spcBef>
                <a:spcPct val="50000"/>
              </a:spcBef>
            </a:pPr>
            <a:r>
              <a:rPr lang="en-GB" sz="1600" b="1">
                <a:latin typeface="Courier New" pitchFamily="49" charset="0"/>
              </a:rPr>
              <a:t>LOAD_IS_REACTION	"Is Reaction"</a:t>
            </a:r>
          </a:p>
          <a:p>
            <a:pPr marL="5741454" indent="-5741454">
              <a:spcBef>
                <a:spcPct val="50000"/>
              </a:spcBef>
            </a:pPr>
            <a:r>
              <a:rPr lang="en-GB" sz="1600" b="1">
                <a:latin typeface="Courier New" pitchFamily="49" charset="0"/>
              </a:rPr>
              <a:t>LOAD_CASE_ID	"Load Case"</a:t>
            </a:r>
          </a:p>
          <a:p>
            <a:pPr marL="5741454" indent="-5741454">
              <a:spcBef>
                <a:spcPct val="50000"/>
              </a:spcBef>
            </a:pPr>
            <a:r>
              <a:rPr lang="en-GB" sz="2800"/>
              <a:t>Similar</a:t>
            </a:r>
          </a:p>
          <a:p>
            <a:pPr marL="5741454" indent="-5741454">
              <a:spcBef>
                <a:spcPct val="50000"/>
              </a:spcBef>
            </a:pPr>
            <a:r>
              <a:rPr lang="en-GB" sz="1600" b="1">
                <a:latin typeface="Courier New" pitchFamily="49" charset="0"/>
              </a:rPr>
              <a:t>LOAD_USE_LOCAL_COORDINATE_SYSTEM	"Orient to"</a:t>
            </a:r>
          </a:p>
          <a:p>
            <a:pPr marL="5741454" indent="-5741454">
              <a:spcBef>
                <a:spcPct val="50000"/>
              </a:spcBef>
            </a:pPr>
            <a:r>
              <a:rPr lang="en-GB" sz="2800"/>
              <a:t>Built-in only</a:t>
            </a:r>
          </a:p>
          <a:p>
            <a:pPr marL="5741454" indent="-5741454">
              <a:spcBef>
                <a:spcPct val="50000"/>
              </a:spcBef>
            </a:pPr>
            <a:r>
              <a:rPr lang="en-GB" sz="1600" b="1">
                <a:latin typeface="Courier New" pitchFamily="49" charset="0"/>
              </a:rPr>
              <a:t>LOAD_USE_LOCAL_COORDINATE_SYSTEM_HOSTED</a:t>
            </a:r>
          </a:p>
          <a:p>
            <a:pPr marL="5741454" indent="-5741454">
              <a:spcBef>
                <a:spcPct val="50000"/>
              </a:spcBef>
            </a:pPr>
            <a:r>
              <a:rPr lang="en-GB" sz="1600" b="1">
                <a:latin typeface="Courier New" pitchFamily="49" charset="0"/>
              </a:rPr>
              <a:t>LOAD_IS_CREATED_BY_API</a:t>
            </a:r>
          </a:p>
          <a:p>
            <a:pPr marL="5741454" indent="-5741454">
              <a:spcBef>
                <a:spcPct val="50000"/>
              </a:spcBef>
            </a:pPr>
            <a:r>
              <a:rPr lang="en-GB" sz="2800"/>
              <a:t>Display name only</a:t>
            </a:r>
          </a:p>
          <a:p>
            <a:pPr marL="5741454" indent="-5741454">
              <a:spcBef>
                <a:spcPct val="50000"/>
              </a:spcBef>
            </a:pPr>
            <a:r>
              <a:rPr lang="en-GB" sz="1600" b="1">
                <a:latin typeface="Courier New" pitchFamily="49" charset="0"/>
              </a:rPr>
              <a:t>	"Fz"</a:t>
            </a:r>
            <a:endParaRPr lang="en-GB" sz="1800">
              <a:latin typeface="Courier New" pitchFamily="49" charset="0"/>
            </a:endParaRPr>
          </a:p>
        </p:txBody>
      </p:sp>
      <p:sp>
        <p:nvSpPr>
          <p:cNvPr id="3584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Recent Structural API Enhancements</a:t>
            </a:r>
          </a:p>
        </p:txBody>
      </p:sp>
      <p:sp>
        <p:nvSpPr>
          <p:cNvPr id="3" name="Subtitle 2"/>
          <p:cNvSpPr>
            <a:spLocks noGrp="1"/>
          </p:cNvSpPr>
          <p:nvPr>
            <p:ph type="subTitle" sz="quarter" idx="1"/>
          </p:nvPr>
        </p:nvSpPr>
        <p:spPr/>
        <p:txBody>
          <a:bodyPr/>
          <a:lstStyle/>
          <a:p>
            <a:endParaRPr lang="en-GB"/>
          </a:p>
        </p:txBody>
      </p:sp>
    </p:spTree>
    <p:extLst>
      <p:ext uri="{BB962C8B-B14F-4D97-AF65-F5344CB8AC3E}">
        <p14:creationId xmlns:p14="http://schemas.microsoft.com/office/powerpoint/2010/main" val="208825585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42844" y="136526"/>
            <a:ext cx="8139112" cy="989013"/>
          </a:xfrm>
        </p:spPr>
        <p:txBody>
          <a:bodyPr/>
          <a:lstStyle/>
          <a:p>
            <a:pPr eaLnBrk="1" hangingPunct="1"/>
            <a:r>
              <a:rPr lang="en-GB"/>
              <a:t>Other Load Parameters</a:t>
            </a:r>
          </a:p>
        </p:txBody>
      </p:sp>
      <p:sp>
        <p:nvSpPr>
          <p:cNvPr id="36867" name="Rectangle 3"/>
          <p:cNvSpPr>
            <a:spLocks noGrp="1" noChangeArrowheads="1"/>
          </p:cNvSpPr>
          <p:nvPr>
            <p:ph idx="1"/>
          </p:nvPr>
        </p:nvSpPr>
        <p:spPr>
          <a:xfrm>
            <a:off x="214282" y="928670"/>
            <a:ext cx="7072362" cy="4827160"/>
          </a:xfrm>
        </p:spPr>
        <p:txBody>
          <a:bodyPr/>
          <a:lstStyle/>
          <a:p>
            <a:pPr marL="0" indent="0">
              <a:lnSpc>
                <a:spcPct val="80000"/>
              </a:lnSpc>
              <a:spcBef>
                <a:spcPct val="50000"/>
              </a:spcBef>
            </a:pPr>
            <a:r>
              <a:rPr lang="en-GB" sz="2000"/>
              <a:t>See list of 59 load-relevant built-in parameters at end of Labs1.vb</a:t>
            </a:r>
          </a:p>
          <a:p>
            <a:pPr marL="0" indent="0">
              <a:lnSpc>
                <a:spcPct val="80000"/>
              </a:lnSpc>
            </a:pPr>
            <a:endParaRPr lang="en-US" sz="1200"/>
          </a:p>
          <a:p>
            <a:pPr marL="0" indent="0">
              <a:spcBef>
                <a:spcPts val="0"/>
              </a:spcBef>
            </a:pPr>
            <a:r>
              <a:rPr lang="en-US" sz="1400"/>
              <a:t>LOAD_ALL_NON_0_LOADS</a:t>
            </a:r>
          </a:p>
          <a:p>
            <a:pPr marL="0" indent="0">
              <a:spcBef>
                <a:spcPts val="0"/>
              </a:spcBef>
            </a:pPr>
            <a:r>
              <a:rPr lang="en-US" sz="1400"/>
              <a:t>LOAD_AREA_AREA</a:t>
            </a:r>
          </a:p>
          <a:p>
            <a:pPr marL="0" indent="0">
              <a:spcBef>
                <a:spcPts val="0"/>
              </a:spcBef>
            </a:pPr>
            <a:r>
              <a:rPr lang="en-US" sz="1400"/>
              <a:t>LOAD_AREA_FORCE_FX1</a:t>
            </a:r>
          </a:p>
          <a:p>
            <a:pPr marL="0" indent="0">
              <a:spcBef>
                <a:spcPts val="0"/>
              </a:spcBef>
            </a:pPr>
            <a:r>
              <a:rPr lang="en-US" sz="1400"/>
              <a:t>LOAD_AREA_FORCE_FX2</a:t>
            </a:r>
          </a:p>
          <a:p>
            <a:pPr marL="0" indent="0">
              <a:spcBef>
                <a:spcPts val="0"/>
              </a:spcBef>
            </a:pPr>
            <a:r>
              <a:rPr lang="en-US" sz="1400"/>
              <a:t>LOAD_AREA_FORCE_FX3</a:t>
            </a:r>
          </a:p>
          <a:p>
            <a:pPr marL="0" indent="0">
              <a:spcBef>
                <a:spcPts val="0"/>
              </a:spcBef>
            </a:pPr>
            <a:r>
              <a:rPr lang="en-US" sz="1400"/>
              <a:t>LOAD_AREA_FORCE_FY1</a:t>
            </a:r>
          </a:p>
          <a:p>
            <a:pPr marL="0" indent="0">
              <a:spcBef>
                <a:spcPts val="0"/>
              </a:spcBef>
            </a:pPr>
            <a:r>
              <a:rPr lang="en-US" sz="1400"/>
              <a:t>LOAD_AREA_FORCE_FY2</a:t>
            </a:r>
          </a:p>
          <a:p>
            <a:pPr marL="0" indent="0">
              <a:spcBef>
                <a:spcPts val="0"/>
              </a:spcBef>
            </a:pPr>
            <a:r>
              <a:rPr lang="en-US" sz="1400"/>
              <a:t>LOAD_AREA_FORCE_FY3</a:t>
            </a:r>
          </a:p>
          <a:p>
            <a:pPr marL="0" indent="0">
              <a:spcBef>
                <a:spcPts val="0"/>
              </a:spcBef>
            </a:pPr>
            <a:r>
              <a:rPr lang="en-US" sz="1400"/>
              <a:t>LOAD_AREA_FORCE_FZ1</a:t>
            </a:r>
          </a:p>
          <a:p>
            <a:pPr marL="0" indent="0">
              <a:spcBef>
                <a:spcPts val="0"/>
              </a:spcBef>
            </a:pPr>
            <a:r>
              <a:rPr lang="en-US" sz="1400"/>
              <a:t>LOAD_AREA_FORCE_FZ2</a:t>
            </a:r>
          </a:p>
          <a:p>
            <a:pPr marL="0" indent="0">
              <a:spcBef>
                <a:spcPts val="0"/>
              </a:spcBef>
            </a:pPr>
            <a:r>
              <a:rPr lang="en-US" sz="1400"/>
              <a:t>LOAD_AREA_FORCE_FZ3</a:t>
            </a:r>
          </a:p>
          <a:p>
            <a:pPr marL="0" indent="0">
              <a:spcBef>
                <a:spcPts val="0"/>
              </a:spcBef>
            </a:pPr>
            <a:r>
              <a:rPr lang="en-US" sz="1400"/>
              <a:t>LOAD_ARROW_SEPARATION</a:t>
            </a:r>
          </a:p>
          <a:p>
            <a:pPr marL="0" indent="0">
              <a:spcBef>
                <a:spcPts val="0"/>
              </a:spcBef>
            </a:pPr>
            <a:r>
              <a:rPr lang="en-US" sz="1400"/>
              <a:t>LOAD_ATTR_AREA_FORCE_SCALE_FACTOR</a:t>
            </a:r>
          </a:p>
          <a:p>
            <a:pPr marL="0" indent="0">
              <a:spcBef>
                <a:spcPts val="0"/>
              </a:spcBef>
            </a:pPr>
            <a:r>
              <a:rPr lang="en-US" sz="1400"/>
              <a:t>LOAD_ATTR_FORCE_ARROW_TYPE</a:t>
            </a:r>
          </a:p>
          <a:p>
            <a:pPr marL="0" indent="0">
              <a:spcBef>
                <a:spcPts val="0"/>
              </a:spcBef>
            </a:pPr>
            <a:r>
              <a:rPr lang="en-US" sz="1400"/>
              <a:t>LOAD_ATTR_FORCE_SCALE_FACTOR</a:t>
            </a:r>
          </a:p>
          <a:p>
            <a:pPr marL="0" indent="0">
              <a:spcBef>
                <a:spcPts val="0"/>
              </a:spcBef>
            </a:pPr>
            <a:r>
              <a:rPr lang="en-US" sz="1400"/>
              <a:t>LOAD_ATTR_LINEAR_FORCE_SCALE_FACTOR</a:t>
            </a:r>
          </a:p>
          <a:p>
            <a:pPr marL="0" indent="0">
              <a:spcBef>
                <a:spcPts val="0"/>
              </a:spcBef>
            </a:pPr>
            <a:r>
              <a:rPr lang="en-US" sz="1400"/>
              <a:t>LOAD_ATTR_MOMENT_ARROW_ARC</a:t>
            </a:r>
          </a:p>
          <a:p>
            <a:pPr marL="0" indent="0">
              <a:spcBef>
                <a:spcPts val="0"/>
              </a:spcBef>
            </a:pPr>
            <a:r>
              <a:rPr lang="en-US" sz="1400"/>
              <a:t>LOAD_ATTR_MOMENT_ARROW_LINE</a:t>
            </a:r>
          </a:p>
          <a:p>
            <a:pPr marL="0" indent="0">
              <a:spcBef>
                <a:spcPts val="0"/>
              </a:spcBef>
            </a:pPr>
            <a:r>
              <a:rPr lang="en-US" sz="1400"/>
              <a:t>LOAD_ATTR_MOMENT_SCALE_FACTOR</a:t>
            </a:r>
          </a:p>
        </p:txBody>
      </p:sp>
      <p:sp>
        <p:nvSpPr>
          <p:cNvPr id="36868" name="Text Box 4"/>
          <p:cNvSpPr txBox="1">
            <a:spLocks noChangeArrowheads="1"/>
          </p:cNvSpPr>
          <p:nvPr/>
        </p:nvSpPr>
        <p:spPr bwMode="auto">
          <a:xfrm>
            <a:off x="3760805" y="1446958"/>
            <a:ext cx="3311525" cy="4093428"/>
          </a:xfrm>
          <a:prstGeom prst="rect">
            <a:avLst/>
          </a:prstGeom>
          <a:noFill/>
          <a:ln w="9525" algn="ctr">
            <a:noFill/>
            <a:miter lim="800000"/>
            <a:headEnd/>
            <a:tailEnd/>
          </a:ln>
        </p:spPr>
        <p:txBody>
          <a:bodyPr lIns="0" tIns="0" rIns="0" bIns="0">
            <a:spAutoFit/>
          </a:bodyPr>
          <a:lstStyle/>
          <a:p>
            <a:pPr>
              <a:spcBef>
                <a:spcPts val="0"/>
              </a:spcBef>
            </a:pPr>
            <a:r>
              <a:rPr lang="en-US" sz="1400">
                <a:solidFill>
                  <a:schemeClr val="tx1"/>
                </a:solidFill>
                <a:latin typeface="+mj-lt"/>
              </a:rPr>
              <a:t>LOAD_CASE_CATEGORY</a:t>
            </a:r>
          </a:p>
          <a:p>
            <a:pPr>
              <a:spcBef>
                <a:spcPts val="0"/>
              </a:spcBef>
            </a:pPr>
            <a:r>
              <a:rPr lang="en-US" sz="1400">
                <a:solidFill>
                  <a:schemeClr val="tx1"/>
                </a:solidFill>
                <a:latin typeface="+mj-lt"/>
              </a:rPr>
              <a:t>LOAD_CASE_ID</a:t>
            </a:r>
          </a:p>
          <a:p>
            <a:pPr>
              <a:spcBef>
                <a:spcPts val="0"/>
              </a:spcBef>
            </a:pPr>
            <a:r>
              <a:rPr lang="en-US" sz="1400">
                <a:solidFill>
                  <a:schemeClr val="tx1"/>
                </a:solidFill>
                <a:latin typeface="+mj-lt"/>
              </a:rPr>
              <a:t>LOAD_CASE_NAME</a:t>
            </a:r>
          </a:p>
          <a:p>
            <a:pPr>
              <a:spcBef>
                <a:spcPts val="0"/>
              </a:spcBef>
            </a:pPr>
            <a:r>
              <a:rPr lang="en-US" sz="1400">
                <a:solidFill>
                  <a:schemeClr val="tx1"/>
                </a:solidFill>
                <a:latin typeface="+mj-lt"/>
              </a:rPr>
              <a:t>LOAD_CASE_NATURE</a:t>
            </a:r>
          </a:p>
          <a:p>
            <a:pPr>
              <a:spcBef>
                <a:spcPts val="0"/>
              </a:spcBef>
            </a:pPr>
            <a:r>
              <a:rPr lang="en-US" sz="1400">
                <a:solidFill>
                  <a:schemeClr val="tx1"/>
                </a:solidFill>
                <a:latin typeface="+mj-lt"/>
              </a:rPr>
              <a:t>LOAD_CASE_NATURE_TEXT</a:t>
            </a:r>
          </a:p>
          <a:p>
            <a:pPr>
              <a:spcBef>
                <a:spcPts val="0"/>
              </a:spcBef>
            </a:pPr>
            <a:r>
              <a:rPr lang="en-US" sz="1400">
                <a:solidFill>
                  <a:schemeClr val="tx1"/>
                </a:solidFill>
                <a:latin typeface="+mj-lt"/>
              </a:rPr>
              <a:t>LOAD_CASE_NUMBER</a:t>
            </a:r>
          </a:p>
          <a:p>
            <a:pPr>
              <a:spcBef>
                <a:spcPts val="0"/>
              </a:spcBef>
            </a:pPr>
            <a:r>
              <a:rPr lang="en-US" sz="1400">
                <a:solidFill>
                  <a:schemeClr val="tx1"/>
                </a:solidFill>
                <a:latin typeface="+mj-lt"/>
              </a:rPr>
              <a:t>LOAD_COMBINATION_FACTOR</a:t>
            </a:r>
          </a:p>
          <a:p>
            <a:pPr>
              <a:spcBef>
                <a:spcPts val="0"/>
              </a:spcBef>
            </a:pPr>
            <a:r>
              <a:rPr lang="en-US" sz="1400">
                <a:solidFill>
                  <a:schemeClr val="tx1"/>
                </a:solidFill>
                <a:latin typeface="+mj-lt"/>
              </a:rPr>
              <a:t>LOAD_COMBINATION_NAME</a:t>
            </a:r>
          </a:p>
          <a:p>
            <a:pPr>
              <a:spcBef>
                <a:spcPts val="0"/>
              </a:spcBef>
            </a:pPr>
            <a:r>
              <a:rPr lang="en-US" sz="1400">
                <a:solidFill>
                  <a:schemeClr val="tx1"/>
                </a:solidFill>
                <a:latin typeface="+mj-lt"/>
              </a:rPr>
              <a:t>LOAD_COMBINATION_STATE</a:t>
            </a:r>
          </a:p>
          <a:p>
            <a:pPr>
              <a:spcBef>
                <a:spcPts val="0"/>
              </a:spcBef>
            </a:pPr>
            <a:r>
              <a:rPr lang="en-US" sz="1400">
                <a:solidFill>
                  <a:schemeClr val="tx1"/>
                </a:solidFill>
                <a:latin typeface="+mj-lt"/>
              </a:rPr>
              <a:t>LOAD_COMBINATION_TYPE</a:t>
            </a:r>
          </a:p>
          <a:p>
            <a:pPr>
              <a:spcBef>
                <a:spcPts val="0"/>
              </a:spcBef>
            </a:pPr>
            <a:r>
              <a:rPr lang="en-US" sz="1400">
                <a:solidFill>
                  <a:schemeClr val="tx1"/>
                </a:solidFill>
                <a:latin typeface="+mj-lt"/>
              </a:rPr>
              <a:t>LOAD_COMMENTS</a:t>
            </a:r>
          </a:p>
          <a:p>
            <a:pPr>
              <a:spcBef>
                <a:spcPts val="0"/>
              </a:spcBef>
            </a:pPr>
            <a:r>
              <a:rPr lang="en-US" sz="1400">
                <a:solidFill>
                  <a:schemeClr val="tx1"/>
                </a:solidFill>
                <a:latin typeface="+mj-lt"/>
              </a:rPr>
              <a:t>LOAD_COMMENT_TEXT</a:t>
            </a:r>
          </a:p>
          <a:p>
            <a:pPr>
              <a:spcBef>
                <a:spcPts val="0"/>
              </a:spcBef>
            </a:pPr>
            <a:r>
              <a:rPr lang="en-US" sz="1400">
                <a:solidFill>
                  <a:schemeClr val="tx1"/>
                </a:solidFill>
                <a:latin typeface="+mj-lt"/>
              </a:rPr>
              <a:t>LOAD_DESCRIPTION</a:t>
            </a:r>
          </a:p>
          <a:p>
            <a:pPr>
              <a:spcBef>
                <a:spcPts val="0"/>
              </a:spcBef>
            </a:pPr>
            <a:r>
              <a:rPr lang="en-US" sz="1400">
                <a:solidFill>
                  <a:schemeClr val="tx1"/>
                </a:solidFill>
                <a:latin typeface="+mj-lt"/>
              </a:rPr>
              <a:t>LOAD_FORCE_FX</a:t>
            </a:r>
          </a:p>
          <a:p>
            <a:pPr>
              <a:spcBef>
                <a:spcPts val="0"/>
              </a:spcBef>
            </a:pPr>
            <a:r>
              <a:rPr lang="en-US" sz="1400">
                <a:solidFill>
                  <a:schemeClr val="tx1"/>
                </a:solidFill>
                <a:latin typeface="+mj-lt"/>
              </a:rPr>
              <a:t>LOAD_FORCE_FY</a:t>
            </a:r>
          </a:p>
          <a:p>
            <a:pPr>
              <a:spcBef>
                <a:spcPts val="0"/>
              </a:spcBef>
            </a:pPr>
            <a:r>
              <a:rPr lang="en-US" sz="1400">
                <a:solidFill>
                  <a:schemeClr val="tx1"/>
                </a:solidFill>
                <a:latin typeface="+mj-lt"/>
              </a:rPr>
              <a:t>LOAD_FORCE_FZ</a:t>
            </a:r>
          </a:p>
          <a:p>
            <a:pPr>
              <a:spcBef>
                <a:spcPts val="0"/>
              </a:spcBef>
            </a:pPr>
            <a:r>
              <a:rPr lang="en-US" sz="1400">
                <a:solidFill>
                  <a:schemeClr val="tx1"/>
                </a:solidFill>
                <a:latin typeface="+mj-lt"/>
              </a:rPr>
              <a:t>LOAD_IS_CREATED_BY_API</a:t>
            </a:r>
          </a:p>
          <a:p>
            <a:pPr>
              <a:spcBef>
                <a:spcPts val="0"/>
              </a:spcBef>
            </a:pPr>
            <a:r>
              <a:rPr lang="en-US" sz="1400">
                <a:solidFill>
                  <a:schemeClr val="tx1"/>
                </a:solidFill>
                <a:latin typeface="+mj-lt"/>
              </a:rPr>
              <a:t>LOAD_IS_PROJECTED</a:t>
            </a:r>
          </a:p>
          <a:p>
            <a:pPr>
              <a:spcBef>
                <a:spcPts val="0"/>
              </a:spcBef>
            </a:pPr>
            <a:r>
              <a:rPr lang="en-US" sz="1400">
                <a:solidFill>
                  <a:schemeClr val="tx1"/>
                </a:solidFill>
                <a:latin typeface="+mj-lt"/>
              </a:rPr>
              <a:t>LOAD_IS_REACTION</a:t>
            </a:r>
          </a:p>
        </p:txBody>
      </p:sp>
      <p:sp>
        <p:nvSpPr>
          <p:cNvPr id="36869" name="Text Box 5"/>
          <p:cNvSpPr txBox="1">
            <a:spLocks noChangeArrowheads="1"/>
          </p:cNvSpPr>
          <p:nvPr/>
        </p:nvSpPr>
        <p:spPr bwMode="auto">
          <a:xfrm>
            <a:off x="6480209" y="1457018"/>
            <a:ext cx="2663825" cy="4093428"/>
          </a:xfrm>
          <a:prstGeom prst="rect">
            <a:avLst/>
          </a:prstGeom>
          <a:noFill/>
          <a:ln w="9525" algn="ctr">
            <a:noFill/>
            <a:miter lim="800000"/>
            <a:headEnd/>
            <a:tailEnd/>
          </a:ln>
        </p:spPr>
        <p:txBody>
          <a:bodyPr lIns="0" tIns="0" rIns="0" bIns="0">
            <a:spAutoFit/>
          </a:bodyPr>
          <a:lstStyle/>
          <a:p>
            <a:pPr>
              <a:spcBef>
                <a:spcPts val="0"/>
              </a:spcBef>
            </a:pPr>
            <a:r>
              <a:rPr lang="en-US" sz="1400">
                <a:solidFill>
                  <a:schemeClr val="tx1"/>
                </a:solidFill>
                <a:latin typeface="+mj-lt"/>
              </a:rPr>
              <a:t>LOAD_IS_UNIFORM</a:t>
            </a:r>
          </a:p>
          <a:p>
            <a:pPr>
              <a:spcBef>
                <a:spcPts val="0"/>
              </a:spcBef>
            </a:pPr>
            <a:r>
              <a:rPr lang="en-US" sz="1400">
                <a:solidFill>
                  <a:schemeClr val="tx1"/>
                </a:solidFill>
                <a:latin typeface="+mj-lt"/>
              </a:rPr>
              <a:t>LOAD_LINEAR_FORCE_FX1</a:t>
            </a:r>
          </a:p>
          <a:p>
            <a:pPr>
              <a:spcBef>
                <a:spcPts val="0"/>
              </a:spcBef>
            </a:pPr>
            <a:r>
              <a:rPr lang="en-US" sz="1400">
                <a:solidFill>
                  <a:schemeClr val="tx1"/>
                </a:solidFill>
                <a:latin typeface="+mj-lt"/>
              </a:rPr>
              <a:t>LOAD_LINEAR_FORCE_FX2</a:t>
            </a:r>
          </a:p>
          <a:p>
            <a:pPr>
              <a:spcBef>
                <a:spcPts val="0"/>
              </a:spcBef>
            </a:pPr>
            <a:r>
              <a:rPr lang="en-US" sz="1400">
                <a:solidFill>
                  <a:schemeClr val="tx1"/>
                </a:solidFill>
                <a:latin typeface="+mj-lt"/>
              </a:rPr>
              <a:t>LOAD_LINEAR_FORCE_FY1</a:t>
            </a:r>
          </a:p>
          <a:p>
            <a:pPr>
              <a:spcBef>
                <a:spcPts val="0"/>
              </a:spcBef>
            </a:pPr>
            <a:r>
              <a:rPr lang="en-US" sz="1400">
                <a:solidFill>
                  <a:schemeClr val="tx1"/>
                </a:solidFill>
                <a:latin typeface="+mj-lt"/>
              </a:rPr>
              <a:t>LOAD_LINEAR_FORCE_FY2</a:t>
            </a:r>
          </a:p>
          <a:p>
            <a:pPr>
              <a:spcBef>
                <a:spcPts val="0"/>
              </a:spcBef>
            </a:pPr>
            <a:r>
              <a:rPr lang="en-US" sz="1400">
                <a:solidFill>
                  <a:schemeClr val="tx1"/>
                </a:solidFill>
                <a:latin typeface="+mj-lt"/>
              </a:rPr>
              <a:t>LOAD_LINEAR_FORCE_FZ1</a:t>
            </a:r>
          </a:p>
          <a:p>
            <a:pPr>
              <a:spcBef>
                <a:spcPts val="0"/>
              </a:spcBef>
            </a:pPr>
            <a:r>
              <a:rPr lang="en-US" sz="1400">
                <a:solidFill>
                  <a:schemeClr val="tx1"/>
                </a:solidFill>
                <a:latin typeface="+mj-lt"/>
              </a:rPr>
              <a:t>LOAD_LINEAR_FORCE_FZ2</a:t>
            </a:r>
          </a:p>
          <a:p>
            <a:pPr>
              <a:spcBef>
                <a:spcPts val="0"/>
              </a:spcBef>
            </a:pPr>
            <a:r>
              <a:rPr lang="en-US" sz="1400">
                <a:solidFill>
                  <a:schemeClr val="tx1"/>
                </a:solidFill>
                <a:latin typeface="+mj-lt"/>
              </a:rPr>
              <a:t>LOAD_LINEAR_LENGTH</a:t>
            </a:r>
          </a:p>
          <a:p>
            <a:pPr>
              <a:spcBef>
                <a:spcPts val="0"/>
              </a:spcBef>
            </a:pPr>
            <a:r>
              <a:rPr lang="en-US" sz="1400">
                <a:solidFill>
                  <a:schemeClr val="tx1"/>
                </a:solidFill>
                <a:latin typeface="+mj-lt"/>
              </a:rPr>
              <a:t>LOAD_MOMENT_MX</a:t>
            </a:r>
          </a:p>
          <a:p>
            <a:pPr>
              <a:spcBef>
                <a:spcPts val="0"/>
              </a:spcBef>
            </a:pPr>
            <a:r>
              <a:rPr lang="en-US" sz="1400">
                <a:solidFill>
                  <a:schemeClr val="tx1"/>
                </a:solidFill>
                <a:latin typeface="+mj-lt"/>
              </a:rPr>
              <a:t>LOAD_MOMENT_MX1</a:t>
            </a:r>
          </a:p>
          <a:p>
            <a:pPr>
              <a:spcBef>
                <a:spcPts val="0"/>
              </a:spcBef>
            </a:pPr>
            <a:r>
              <a:rPr lang="en-US" sz="1400">
                <a:solidFill>
                  <a:schemeClr val="tx1"/>
                </a:solidFill>
                <a:latin typeface="+mj-lt"/>
              </a:rPr>
              <a:t>LOAD_MOMENT_MX2</a:t>
            </a:r>
          </a:p>
          <a:p>
            <a:pPr>
              <a:spcBef>
                <a:spcPts val="0"/>
              </a:spcBef>
            </a:pPr>
            <a:r>
              <a:rPr lang="en-US" sz="1400">
                <a:solidFill>
                  <a:schemeClr val="tx1"/>
                </a:solidFill>
                <a:latin typeface="+mj-lt"/>
              </a:rPr>
              <a:t>LOAD_MOMENT_MY</a:t>
            </a:r>
          </a:p>
          <a:p>
            <a:pPr>
              <a:spcBef>
                <a:spcPts val="0"/>
              </a:spcBef>
            </a:pPr>
            <a:r>
              <a:rPr lang="en-US" sz="1400">
                <a:solidFill>
                  <a:schemeClr val="tx1"/>
                </a:solidFill>
                <a:latin typeface="+mj-lt"/>
              </a:rPr>
              <a:t>LOAD_MOMENT_MY1</a:t>
            </a:r>
          </a:p>
          <a:p>
            <a:pPr>
              <a:spcBef>
                <a:spcPts val="0"/>
              </a:spcBef>
            </a:pPr>
            <a:r>
              <a:rPr lang="en-US" sz="1400">
                <a:solidFill>
                  <a:schemeClr val="tx1"/>
                </a:solidFill>
                <a:latin typeface="+mj-lt"/>
              </a:rPr>
              <a:t>LOAD_MOMENT_MY2</a:t>
            </a:r>
          </a:p>
          <a:p>
            <a:pPr>
              <a:spcBef>
                <a:spcPts val="0"/>
              </a:spcBef>
            </a:pPr>
            <a:r>
              <a:rPr lang="en-US" sz="1400">
                <a:solidFill>
                  <a:schemeClr val="tx1"/>
                </a:solidFill>
                <a:latin typeface="+mj-lt"/>
              </a:rPr>
              <a:t>LOAD_MOMENT_MZ</a:t>
            </a:r>
          </a:p>
          <a:p>
            <a:pPr>
              <a:spcBef>
                <a:spcPts val="0"/>
              </a:spcBef>
            </a:pPr>
            <a:r>
              <a:rPr lang="en-US" sz="1400">
                <a:solidFill>
                  <a:schemeClr val="tx1"/>
                </a:solidFill>
                <a:latin typeface="+mj-lt"/>
              </a:rPr>
              <a:t>LOAD_MOMENT_MZ1</a:t>
            </a:r>
          </a:p>
          <a:p>
            <a:pPr>
              <a:spcBef>
                <a:spcPts val="0"/>
              </a:spcBef>
            </a:pPr>
            <a:r>
              <a:rPr lang="en-US" sz="1400">
                <a:solidFill>
                  <a:schemeClr val="tx1"/>
                </a:solidFill>
                <a:latin typeface="+mj-lt"/>
              </a:rPr>
              <a:t>LOAD_MOMENT_MZ2</a:t>
            </a:r>
          </a:p>
          <a:p>
            <a:pPr>
              <a:spcBef>
                <a:spcPts val="0"/>
              </a:spcBef>
            </a:pPr>
            <a:r>
              <a:rPr lang="en-US" sz="1400">
                <a:solidFill>
                  <a:schemeClr val="tx1"/>
                </a:solidFill>
                <a:latin typeface="+mj-lt"/>
              </a:rPr>
              <a:t>LOAD_NATURE_NAME</a:t>
            </a:r>
          </a:p>
          <a:p>
            <a:pPr>
              <a:spcBef>
                <a:spcPts val="0"/>
              </a:spcBef>
            </a:pPr>
            <a:r>
              <a:rPr lang="en-US" sz="1400">
                <a:solidFill>
                  <a:schemeClr val="tx1"/>
                </a:solidFill>
                <a:latin typeface="+mj-lt"/>
              </a:rPr>
              <a:t>LOAD_USAGE_NAME</a:t>
            </a:r>
          </a:p>
        </p:txBody>
      </p:sp>
      <p:sp>
        <p:nvSpPr>
          <p:cNvPr id="36870"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
        <p:nvSpPr>
          <p:cNvPr id="7" name="TextBox 6"/>
          <p:cNvSpPr txBox="1"/>
          <p:nvPr/>
        </p:nvSpPr>
        <p:spPr>
          <a:xfrm>
            <a:off x="3671587" y="5691863"/>
            <a:ext cx="4000528" cy="523198"/>
          </a:xfrm>
          <a:prstGeom prst="rect">
            <a:avLst/>
          </a:prstGeom>
          <a:noFill/>
        </p:spPr>
        <p:txBody>
          <a:bodyPr wrap="square" lIns="91417" tIns="45709" rIns="91417" bIns="45709" rtlCol="0">
            <a:spAutoFit/>
          </a:bodyPr>
          <a:lstStyle/>
          <a:p>
            <a:pPr marL="358687" indent="-358687">
              <a:spcBef>
                <a:spcPts val="0"/>
              </a:spcBef>
            </a:pPr>
            <a:r>
              <a:rPr lang="en-US" sz="1400">
                <a:solidFill>
                  <a:schemeClr val="tx1"/>
                </a:solidFill>
                <a:latin typeface="+mj-lt"/>
              </a:rPr>
              <a:t>LOAD_USE_LOCAL_COORDINATE_SYSTEM</a:t>
            </a:r>
          </a:p>
          <a:p>
            <a:pPr marL="358687" indent="-358687">
              <a:spcBef>
                <a:spcPts val="0"/>
              </a:spcBef>
            </a:pPr>
            <a:r>
              <a:rPr lang="en-US" sz="1400">
                <a:solidFill>
                  <a:schemeClr val="tx1"/>
                </a:solidFill>
                <a:latin typeface="+mj-lt"/>
              </a:rPr>
              <a:t>LOAD_USE_LOCAL_COORDINATE_SYSTEM_HOSTED</a:t>
            </a:r>
            <a:endParaRPr lang="en-GB" sz="1400">
              <a:solidFill>
                <a:schemeClr val="tx1"/>
              </a:solidFill>
              <a:latin typeface="+mj-lt"/>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GB"/>
              <a:t>Point Load Properties</a:t>
            </a:r>
          </a:p>
        </p:txBody>
      </p:sp>
      <p:sp>
        <p:nvSpPr>
          <p:cNvPr id="37891" name="Rectangle 3"/>
          <p:cNvSpPr>
            <a:spLocks noGrp="1" noChangeArrowheads="1"/>
          </p:cNvSpPr>
          <p:nvPr>
            <p:ph idx="1"/>
          </p:nvPr>
        </p:nvSpPr>
        <p:spPr>
          <a:xfrm>
            <a:off x="319091" y="1142984"/>
            <a:ext cx="8429625" cy="5119687"/>
          </a:xfrm>
        </p:spPr>
        <p:txBody>
          <a:bodyPr/>
          <a:lstStyle/>
          <a:p>
            <a:pPr marL="92041" indent="-1588">
              <a:spcBef>
                <a:spcPct val="0"/>
              </a:spcBef>
            </a:pPr>
            <a:r>
              <a:rPr lang="en-US" sz="3200"/>
              <a:t>LoadBase</a:t>
            </a:r>
          </a:p>
          <a:p>
            <a:pPr marL="537964" lvl="1">
              <a:spcBef>
                <a:spcPct val="0"/>
              </a:spcBef>
            </a:pPr>
            <a:r>
              <a:rPr lang="en-US" sz="2000"/>
              <a:t>HostElement</a:t>
            </a:r>
          </a:p>
          <a:p>
            <a:pPr marL="537964" lvl="1">
              <a:spcBef>
                <a:spcPct val="0"/>
              </a:spcBef>
            </a:pPr>
            <a:r>
              <a:rPr lang="en-US" sz="2000"/>
              <a:t>LoadCaseName</a:t>
            </a:r>
          </a:p>
          <a:p>
            <a:pPr marL="537964" lvl="1">
              <a:spcBef>
                <a:spcPct val="0"/>
              </a:spcBef>
            </a:pPr>
            <a:r>
              <a:rPr lang="en-US" sz="2000"/>
              <a:t>LoadCategoryName</a:t>
            </a:r>
          </a:p>
          <a:p>
            <a:pPr marL="537964" lvl="1">
              <a:spcBef>
                <a:spcPct val="0"/>
              </a:spcBef>
            </a:pPr>
            <a:r>
              <a:rPr lang="en-US" sz="2000"/>
              <a:t>LoadNatureName</a:t>
            </a:r>
          </a:p>
          <a:p>
            <a:pPr marL="92041" indent="-1588">
              <a:spcBef>
                <a:spcPct val="0"/>
              </a:spcBef>
            </a:pPr>
            <a:r>
              <a:rPr lang="en-US" sz="3200"/>
              <a:t>PointLoad</a:t>
            </a:r>
          </a:p>
          <a:p>
            <a:pPr marL="537964" lvl="1">
              <a:spcBef>
                <a:spcPct val="0"/>
              </a:spcBef>
            </a:pPr>
            <a:r>
              <a:rPr lang="en-US" sz="2000"/>
              <a:t>Force</a:t>
            </a:r>
          </a:p>
          <a:p>
            <a:pPr marL="537964" lvl="1">
              <a:spcBef>
                <a:spcPct val="0"/>
              </a:spcBef>
            </a:pPr>
            <a:r>
              <a:rPr lang="en-US" sz="2000"/>
              <a:t>Moment</a:t>
            </a:r>
          </a:p>
          <a:p>
            <a:pPr marL="537964" lvl="1">
              <a:spcBef>
                <a:spcPct val="0"/>
              </a:spcBef>
            </a:pPr>
            <a:r>
              <a:rPr lang="en-US" sz="2000"/>
              <a:t>Point</a:t>
            </a:r>
          </a:p>
          <a:p>
            <a:pPr marL="92041" indent="-1588">
              <a:spcBef>
                <a:spcPct val="0"/>
              </a:spcBef>
            </a:pPr>
            <a:r>
              <a:rPr lang="en-GB" sz="2400"/>
              <a:t>Explore</a:t>
            </a:r>
          </a:p>
          <a:p>
            <a:pPr marL="537964" lvl="1">
              <a:spcBef>
                <a:spcPct val="0"/>
              </a:spcBef>
            </a:pPr>
            <a:r>
              <a:rPr lang="en-GB" sz="2000"/>
              <a:t>Help file</a:t>
            </a:r>
          </a:p>
          <a:p>
            <a:pPr marL="537964" lvl="1">
              <a:spcBef>
                <a:spcPct val="0"/>
              </a:spcBef>
            </a:pPr>
            <a:r>
              <a:rPr lang="en-GB" sz="2000"/>
              <a:t>Debugger</a:t>
            </a:r>
          </a:p>
          <a:p>
            <a:pPr marL="537964" lvl="1">
              <a:spcBef>
                <a:spcPct val="0"/>
              </a:spcBef>
            </a:pPr>
            <a:r>
              <a:rPr lang="en-US" sz="2000"/>
              <a:t>RvtMgdDbg</a:t>
            </a:r>
          </a:p>
          <a:p>
            <a:pPr marL="537964" lvl="1">
              <a:spcBef>
                <a:spcPct val="0"/>
              </a:spcBef>
            </a:pPr>
            <a:r>
              <a:rPr lang="en-GB" sz="2000"/>
              <a:t>Reflection</a:t>
            </a:r>
          </a:p>
        </p:txBody>
      </p:sp>
      <p:sp>
        <p:nvSpPr>
          <p:cNvPr id="378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pic>
        <p:nvPicPr>
          <p:cNvPr id="5" name="Picture 4"/>
          <p:cNvPicPr>
            <a:picLocks noChangeAspect="1" noChangeArrowheads="1"/>
          </p:cNvPicPr>
          <p:nvPr/>
        </p:nvPicPr>
        <p:blipFill>
          <a:blip r:embed="rId3" cstate="print"/>
          <a:srcRect/>
          <a:stretch>
            <a:fillRect/>
          </a:stretch>
        </p:blipFill>
        <p:spPr bwMode="auto">
          <a:xfrm>
            <a:off x="785786" y="857232"/>
            <a:ext cx="7286676" cy="5588404"/>
          </a:xfrm>
          <a:prstGeom prst="rect">
            <a:avLst/>
          </a:prstGeom>
          <a:noFill/>
          <a:ln w="9525">
            <a:noFill/>
            <a:miter lim="800000"/>
            <a:headEnd/>
            <a:tailEnd/>
          </a:ln>
          <a:effec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1285" y="142855"/>
            <a:ext cx="8328368" cy="733595"/>
          </a:xfrm>
        </p:spPr>
        <p:txBody>
          <a:bodyPr/>
          <a:lstStyle/>
          <a:p>
            <a:pPr eaLnBrk="1" hangingPunct="1"/>
            <a:r>
              <a:rPr lang="en-GB"/>
              <a:t>More Point Load Properties</a:t>
            </a:r>
          </a:p>
        </p:txBody>
      </p:sp>
      <p:sp>
        <p:nvSpPr>
          <p:cNvPr id="39939" name="Rectangle 3"/>
          <p:cNvSpPr>
            <a:spLocks noGrp="1" noChangeArrowheads="1"/>
          </p:cNvSpPr>
          <p:nvPr>
            <p:ph idx="1"/>
          </p:nvPr>
        </p:nvSpPr>
        <p:spPr>
          <a:xfrm>
            <a:off x="285722" y="1071546"/>
            <a:ext cx="8666153" cy="1214446"/>
          </a:xfrm>
        </p:spPr>
        <p:txBody>
          <a:bodyPr/>
          <a:lstStyle/>
          <a:p>
            <a:pPr marL="92041" indent="-1588">
              <a:spcBef>
                <a:spcPct val="0"/>
              </a:spcBef>
            </a:pPr>
            <a:r>
              <a:rPr lang="en-GB" sz="2800"/>
              <a:t>RevitLookup</a:t>
            </a:r>
          </a:p>
          <a:p>
            <a:pPr marL="536443" lvl="1" indent="-177756">
              <a:spcBef>
                <a:spcPct val="0"/>
              </a:spcBef>
            </a:pPr>
            <a:r>
              <a:rPr lang="en-US" sz="1600"/>
              <a:t>Included in Revit SDK</a:t>
            </a:r>
            <a:endParaRPr lang="en-GB" sz="1600"/>
          </a:p>
        </p:txBody>
      </p:sp>
      <p:pic>
        <p:nvPicPr>
          <p:cNvPr id="39940" name="Picture 7" descr="lab-1-3-6"/>
          <p:cNvPicPr>
            <a:picLocks noChangeAspect="1" noChangeArrowheads="1"/>
          </p:cNvPicPr>
          <p:nvPr/>
        </p:nvPicPr>
        <p:blipFill>
          <a:blip r:embed="rId3" cstate="print"/>
          <a:srcRect/>
          <a:stretch>
            <a:fillRect/>
          </a:stretch>
        </p:blipFill>
        <p:spPr bwMode="auto">
          <a:xfrm>
            <a:off x="3395623" y="1928803"/>
            <a:ext cx="5207794" cy="3750469"/>
          </a:xfrm>
          <a:prstGeom prst="rect">
            <a:avLst/>
          </a:prstGeom>
          <a:noFill/>
          <a:ln w="9525">
            <a:noFill/>
            <a:miter lim="800000"/>
            <a:headEnd/>
            <a:tailEnd/>
          </a:ln>
        </p:spPr>
      </p:pic>
      <p:pic>
        <p:nvPicPr>
          <p:cNvPr id="39941" name="Picture 5" descr="lab-1-3-7"/>
          <p:cNvPicPr>
            <a:picLocks noChangeAspect="1" noChangeArrowheads="1"/>
          </p:cNvPicPr>
          <p:nvPr/>
        </p:nvPicPr>
        <p:blipFill>
          <a:blip r:embed="rId4" cstate="print"/>
          <a:srcRect/>
          <a:stretch>
            <a:fillRect/>
          </a:stretch>
        </p:blipFill>
        <p:spPr bwMode="auto">
          <a:xfrm>
            <a:off x="495290" y="1925659"/>
            <a:ext cx="2719388" cy="4289425"/>
          </a:xfrm>
          <a:prstGeom prst="rect">
            <a:avLst/>
          </a:prstGeom>
          <a:noFill/>
          <a:ln w="9525">
            <a:noFill/>
            <a:miter lim="800000"/>
            <a:headEnd/>
            <a:tailEnd/>
          </a:ln>
        </p:spPr>
      </p:pic>
      <p:sp>
        <p:nvSpPr>
          <p:cNvPr id="39942"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5" name="Picture 6" descr="lab-1-3-1"/>
          <p:cNvPicPr>
            <a:picLocks noChangeAspect="1" noChangeArrowheads="1"/>
          </p:cNvPicPr>
          <p:nvPr/>
        </p:nvPicPr>
        <p:blipFill>
          <a:blip r:embed="rId3" cstate="print"/>
          <a:srcRect/>
          <a:stretch>
            <a:fillRect/>
          </a:stretch>
        </p:blipFill>
        <p:spPr bwMode="auto">
          <a:xfrm>
            <a:off x="500034" y="2643184"/>
            <a:ext cx="2947988" cy="1455737"/>
          </a:xfrm>
          <a:prstGeom prst="rect">
            <a:avLst/>
          </a:prstGeom>
          <a:noFill/>
          <a:ln w="9525">
            <a:noFill/>
            <a:miter lim="800000"/>
            <a:headEnd/>
            <a:tailEnd/>
          </a:ln>
        </p:spPr>
      </p:pic>
      <p:pic>
        <p:nvPicPr>
          <p:cNvPr id="40967" name="Picture 4" descr="lab-1-3-2"/>
          <p:cNvPicPr>
            <a:picLocks noChangeAspect="1" noChangeArrowheads="1"/>
          </p:cNvPicPr>
          <p:nvPr/>
        </p:nvPicPr>
        <p:blipFill>
          <a:blip r:embed="rId4" cstate="print"/>
          <a:srcRect/>
          <a:stretch>
            <a:fillRect/>
          </a:stretch>
        </p:blipFill>
        <p:spPr bwMode="auto">
          <a:xfrm>
            <a:off x="2767023" y="2946408"/>
            <a:ext cx="2947987" cy="1554162"/>
          </a:xfrm>
          <a:prstGeom prst="rect">
            <a:avLst/>
          </a:prstGeom>
          <a:noFill/>
          <a:ln w="9525">
            <a:noFill/>
            <a:miter lim="800000"/>
            <a:headEnd/>
            <a:tailEnd/>
          </a:ln>
        </p:spPr>
      </p:pic>
      <p:sp>
        <p:nvSpPr>
          <p:cNvPr id="40962" name="Rectangle 2"/>
          <p:cNvSpPr>
            <a:spLocks noGrp="1" noChangeArrowheads="1"/>
          </p:cNvSpPr>
          <p:nvPr>
            <p:ph type="title"/>
          </p:nvPr>
        </p:nvSpPr>
        <p:spPr/>
        <p:txBody>
          <a:bodyPr/>
          <a:lstStyle/>
          <a:p>
            <a:pPr eaLnBrk="1" hangingPunct="1"/>
            <a:r>
              <a:rPr lang="en-GB"/>
              <a:t>Modify Load Demo</a:t>
            </a:r>
          </a:p>
        </p:txBody>
      </p:sp>
      <p:sp>
        <p:nvSpPr>
          <p:cNvPr id="40963" name="Rectangle 3"/>
          <p:cNvSpPr>
            <a:spLocks noGrp="1" noChangeArrowheads="1"/>
          </p:cNvSpPr>
          <p:nvPr>
            <p:ph idx="1"/>
          </p:nvPr>
        </p:nvSpPr>
        <p:spPr>
          <a:xfrm>
            <a:off x="357158" y="1160455"/>
            <a:ext cx="5357852" cy="1196975"/>
          </a:xfrm>
        </p:spPr>
        <p:txBody>
          <a:bodyPr/>
          <a:lstStyle/>
          <a:p>
            <a:pPr>
              <a:spcBef>
                <a:spcPts val="0"/>
              </a:spcBef>
              <a:spcAft>
                <a:spcPts val="0"/>
              </a:spcAft>
            </a:pPr>
            <a:r>
              <a:rPr lang="en-GB" sz="1400" b="1">
                <a:solidFill>
                  <a:srgbClr val="008000"/>
                </a:solidFill>
                <a:latin typeface="Courier New"/>
                <a:ea typeface="Calibri"/>
                <a:cs typeface="Times New Roman"/>
              </a:rPr>
              <a:t>// Scale Fz by factor 2</a:t>
            </a:r>
            <a:endParaRPr lang="en-GB" sz="1400" b="1">
              <a:ea typeface="Calibri"/>
              <a:cs typeface="Times New Roman"/>
            </a:endParaRPr>
          </a:p>
          <a:p>
            <a:pPr>
              <a:spcBef>
                <a:spcPts val="0"/>
              </a:spcBef>
              <a:spcAft>
                <a:spcPts val="0"/>
              </a:spcAft>
            </a:pPr>
            <a:r>
              <a:rPr lang="en-GB" sz="1400" b="1">
                <a:solidFill>
                  <a:srgbClr val="008080"/>
                </a:solidFill>
                <a:latin typeface="Courier New"/>
                <a:ea typeface="Calibri"/>
                <a:cs typeface="Times New Roman"/>
              </a:rPr>
              <a:t>Parameter</a:t>
            </a:r>
            <a:r>
              <a:rPr lang="en-GB" sz="1400" b="1">
                <a:latin typeface="Courier New"/>
                <a:ea typeface="Calibri"/>
                <a:cs typeface="Times New Roman"/>
              </a:rPr>
              <a:t> paramFz = ptLd.get_Parameter( </a:t>
            </a:r>
            <a:r>
              <a:rPr lang="en-GB" sz="1400" b="1">
                <a:solidFill>
                  <a:srgbClr val="800000"/>
                </a:solidFill>
                <a:latin typeface="Courier New"/>
                <a:ea typeface="Calibri"/>
                <a:cs typeface="Times New Roman"/>
              </a:rPr>
              <a:t>"Fz"</a:t>
            </a:r>
            <a:r>
              <a:rPr lang="en-GB" sz="1400" b="1">
                <a:latin typeface="Courier New"/>
                <a:ea typeface="Calibri"/>
                <a:cs typeface="Times New Roman"/>
              </a:rPr>
              <a:t> );</a:t>
            </a:r>
            <a:endParaRPr lang="en-GB" sz="1400" b="1">
              <a:ea typeface="Calibri"/>
              <a:cs typeface="Times New Roman"/>
            </a:endParaRPr>
          </a:p>
          <a:p>
            <a:pPr>
              <a:spcBef>
                <a:spcPts val="0"/>
              </a:spcBef>
              <a:spcAft>
                <a:spcPts val="0"/>
              </a:spcAft>
            </a:pPr>
            <a:r>
              <a:rPr lang="en-GB" sz="1400" b="1">
                <a:solidFill>
                  <a:srgbClr val="0000FF"/>
                </a:solidFill>
                <a:latin typeface="Courier New"/>
                <a:ea typeface="Calibri"/>
                <a:cs typeface="Times New Roman"/>
              </a:rPr>
              <a:t>double</a:t>
            </a:r>
            <a:r>
              <a:rPr lang="en-GB" sz="1400" b="1">
                <a:latin typeface="Courier New"/>
                <a:ea typeface="Calibri"/>
                <a:cs typeface="Times New Roman"/>
              </a:rPr>
              <a:t> Fz_old = paramFz.AsDouble();</a:t>
            </a:r>
            <a:endParaRPr lang="en-GB" sz="1400" b="1">
              <a:ea typeface="Calibri"/>
              <a:cs typeface="Times New Roman"/>
            </a:endParaRPr>
          </a:p>
          <a:p>
            <a:pPr>
              <a:spcBef>
                <a:spcPts val="0"/>
              </a:spcBef>
              <a:spcAft>
                <a:spcPts val="0"/>
              </a:spcAft>
            </a:pPr>
            <a:r>
              <a:rPr lang="en-GB" sz="1400" b="1">
                <a:latin typeface="Courier New"/>
                <a:ea typeface="Calibri"/>
                <a:cs typeface="Times New Roman"/>
              </a:rPr>
              <a:t>paramFz.Set( 2.0 * Fz_old );</a:t>
            </a:r>
            <a:endParaRPr lang="en-GB" sz="1400" b="1">
              <a:ea typeface="Calibri"/>
              <a:cs typeface="Times New Roman"/>
            </a:endParaRPr>
          </a:p>
        </p:txBody>
      </p:sp>
      <p:pic>
        <p:nvPicPr>
          <p:cNvPr id="40964" name="Picture 5" descr="lab-1-3-3"/>
          <p:cNvPicPr>
            <a:picLocks noChangeAspect="1" noChangeArrowheads="1"/>
          </p:cNvPicPr>
          <p:nvPr/>
        </p:nvPicPr>
        <p:blipFill>
          <a:blip r:embed="rId5" cstate="print"/>
          <a:srcRect/>
          <a:stretch>
            <a:fillRect/>
          </a:stretch>
        </p:blipFill>
        <p:spPr bwMode="auto">
          <a:xfrm>
            <a:off x="503601" y="4192567"/>
            <a:ext cx="6002338" cy="2049462"/>
          </a:xfrm>
          <a:prstGeom prst="rect">
            <a:avLst/>
          </a:prstGeom>
          <a:noFill/>
          <a:ln w="9525">
            <a:noFill/>
            <a:miter lim="800000"/>
            <a:headEnd/>
            <a:tailEnd/>
          </a:ln>
        </p:spPr>
      </p:pic>
      <p:pic>
        <p:nvPicPr>
          <p:cNvPr id="40966" name="Picture 7" descr="lab-1-3-4"/>
          <p:cNvPicPr>
            <a:picLocks noChangeAspect="1" noChangeArrowheads="1"/>
          </p:cNvPicPr>
          <p:nvPr/>
        </p:nvPicPr>
        <p:blipFill>
          <a:blip r:embed="rId6" cstate="print"/>
          <a:srcRect/>
          <a:stretch>
            <a:fillRect/>
          </a:stretch>
        </p:blipFill>
        <p:spPr bwMode="auto">
          <a:xfrm>
            <a:off x="5535640" y="830285"/>
            <a:ext cx="3036888" cy="5884863"/>
          </a:xfrm>
          <a:prstGeom prst="rect">
            <a:avLst/>
          </a:prstGeom>
          <a:noFill/>
          <a:ln w="9525">
            <a:noFill/>
            <a:miter lim="800000"/>
            <a:headEnd/>
            <a:tailEnd/>
          </a:ln>
        </p:spPr>
      </p:pic>
      <p:sp>
        <p:nvSpPr>
          <p:cNvPr id="40968"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title"/>
          </p:nvPr>
        </p:nvSpPr>
        <p:spPr>
          <a:xfrm>
            <a:off x="319088" y="136525"/>
            <a:ext cx="7924800" cy="1143000"/>
          </a:xfrm>
          <a:noFill/>
        </p:spPr>
        <p:txBody>
          <a:bodyPr/>
          <a:lstStyle/>
          <a:p>
            <a:pPr eaLnBrk="1" hangingPunct="1"/>
            <a:r>
              <a:rPr lang="en-GB"/>
              <a:t>Load Symbols</a:t>
            </a:r>
          </a:p>
        </p:txBody>
      </p:sp>
      <p:sp>
        <p:nvSpPr>
          <p:cNvPr id="41987" name="Rectangle 2"/>
          <p:cNvSpPr>
            <a:spLocks noGrp="1" noChangeArrowheads="1"/>
          </p:cNvSpPr>
          <p:nvPr>
            <p:ph idx="1"/>
          </p:nvPr>
        </p:nvSpPr>
        <p:spPr>
          <a:xfrm>
            <a:off x="277814" y="1466850"/>
            <a:ext cx="7785100" cy="3319472"/>
          </a:xfrm>
        </p:spPr>
        <p:txBody>
          <a:bodyPr/>
          <a:lstStyle/>
          <a:p>
            <a:pPr marL="342774" lvl="1" indent="-228516">
              <a:buNone/>
            </a:pPr>
            <a:r>
              <a:rPr lang="en-GB" sz="6000">
                <a:solidFill>
                  <a:schemeClr val="accent1"/>
                </a:solidFill>
              </a:rPr>
              <a:t>Lab 1-4</a:t>
            </a:r>
          </a:p>
          <a:p>
            <a:pPr marL="342774" lvl="1" indent="-228516"/>
            <a:r>
              <a:rPr lang="en-GB"/>
              <a:t>Retrieve load symbols aka types available in the project</a:t>
            </a:r>
          </a:p>
          <a:p>
            <a:pPr marL="342774" lvl="1" indent="-228516"/>
            <a:r>
              <a:rPr lang="en-GB"/>
              <a:t>Determine load symbol family</a:t>
            </a:r>
          </a:p>
          <a:p>
            <a:pPr marL="685546" lvl="2" indent="-228516"/>
            <a:r>
              <a:rPr lang="en-GB"/>
              <a:t>One utility for all load symbols (point, line and area)</a:t>
            </a:r>
          </a:p>
          <a:p>
            <a:pPr marL="685546" lvl="2" indent="-228516"/>
            <a:r>
              <a:rPr lang="en-GB"/>
              <a:t>Another one specifically for point loads</a:t>
            </a:r>
          </a:p>
          <a:p>
            <a:pPr marL="342774" lvl="1" indent="-228516"/>
            <a:r>
              <a:rPr lang="en-GB"/>
              <a:t>Load symbols are system families, not standard ones</a:t>
            </a:r>
          </a:p>
        </p:txBody>
      </p:sp>
      <p:sp>
        <p:nvSpPr>
          <p:cNvPr id="41988"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title"/>
          </p:nvPr>
        </p:nvSpPr>
        <p:spPr>
          <a:xfrm>
            <a:off x="319088" y="136525"/>
            <a:ext cx="7924800" cy="915988"/>
          </a:xfrm>
          <a:noFill/>
        </p:spPr>
        <p:txBody>
          <a:bodyPr/>
          <a:lstStyle/>
          <a:p>
            <a:pPr eaLnBrk="1" hangingPunct="1"/>
            <a:r>
              <a:rPr lang="en-GB"/>
              <a:t>Retrieve Load Symbols</a:t>
            </a:r>
          </a:p>
        </p:txBody>
      </p:sp>
      <p:sp>
        <p:nvSpPr>
          <p:cNvPr id="43011" name="Rectangle 2"/>
          <p:cNvSpPr>
            <a:spLocks noGrp="1" noChangeArrowheads="1"/>
          </p:cNvSpPr>
          <p:nvPr>
            <p:ph idx="1"/>
          </p:nvPr>
        </p:nvSpPr>
        <p:spPr>
          <a:xfrm>
            <a:off x="277814" y="1000111"/>
            <a:ext cx="8151838" cy="4286278"/>
          </a:xfrm>
        </p:spPr>
        <p:txBody>
          <a:bodyPr/>
          <a:lstStyle/>
          <a:p>
            <a:pPr marL="611117" lvl="2" indent="-228516"/>
            <a:r>
              <a:rPr lang="en-GB" dirty="0"/>
              <a:t>Use filtered element access</a:t>
            </a:r>
          </a:p>
          <a:p>
            <a:pPr marL="611117" lvl="2" indent="-228516"/>
            <a:r>
              <a:rPr lang="en-GB" dirty="0"/>
              <a:t>Pick out </a:t>
            </a:r>
            <a:r>
              <a:rPr lang="en-GB" dirty="0" err="1"/>
              <a:t>ElementType</a:t>
            </a:r>
            <a:r>
              <a:rPr lang="en-GB" dirty="0"/>
              <a:t> instances</a:t>
            </a:r>
          </a:p>
          <a:p>
            <a:pPr marL="611117" lvl="2" indent="-228516"/>
            <a:r>
              <a:rPr lang="en-GB" dirty="0"/>
              <a:t>Check for structural loads category</a:t>
            </a:r>
          </a:p>
          <a:p>
            <a:pPr marL="611117" lvl="2" indent="-228516"/>
            <a:r>
              <a:rPr lang="en-US" dirty="0"/>
              <a:t>Make use of new classes </a:t>
            </a:r>
            <a:r>
              <a:rPr lang="en-US" dirty="0" err="1"/>
              <a:t>LoadTypeBase</a:t>
            </a:r>
            <a:r>
              <a:rPr lang="en-US" dirty="0"/>
              <a:t>, </a:t>
            </a:r>
            <a:r>
              <a:rPr lang="en-US" dirty="0" err="1"/>
              <a:t>PointLoadType</a:t>
            </a:r>
            <a:r>
              <a:rPr lang="en-US" dirty="0"/>
              <a:t>, </a:t>
            </a:r>
            <a:r>
              <a:rPr lang="en-US" dirty="0" err="1"/>
              <a:t>LineLoadType</a:t>
            </a:r>
            <a:r>
              <a:rPr lang="en-US" dirty="0"/>
              <a:t>,  </a:t>
            </a:r>
            <a:r>
              <a:rPr lang="en-US" dirty="0" err="1"/>
              <a:t>AreaLoadType</a:t>
            </a:r>
            <a:endParaRPr lang="en-US" dirty="0"/>
          </a:p>
          <a:p>
            <a:pPr marL="611117" lvl="2" indent="-228516"/>
            <a:r>
              <a:rPr lang="en-US" dirty="0"/>
              <a:t>Search for the base class instead of the category</a:t>
            </a:r>
            <a:endParaRPr lang="en-US" altLang="zh-CN" sz="1200" kern="0" dirty="0">
              <a:latin typeface="NSimSun"/>
              <a:cs typeface="NSimSun"/>
            </a:endParaRPr>
          </a:p>
          <a:p>
            <a:r>
              <a:rPr lang="en-US" altLang="zh-CN" sz="1200" kern="0" dirty="0">
                <a:solidFill>
                  <a:srgbClr val="2B91AF"/>
                </a:solidFill>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types = </a:t>
            </a:r>
            <a:r>
              <a:rPr lang="en-US" altLang="zh-CN" sz="1200" kern="0" dirty="0" err="1">
                <a:solidFill>
                  <a:srgbClr val="2B91AF"/>
                </a:solidFill>
                <a:latin typeface="NSimSun"/>
                <a:cs typeface="NSimSun"/>
              </a:rPr>
              <a:t>RstUtils</a:t>
            </a:r>
            <a:r>
              <a:rPr lang="en-US" altLang="zh-CN" sz="1200" kern="0" dirty="0" err="1">
                <a:latin typeface="NSimSun"/>
                <a:cs typeface="NSimSun"/>
              </a:rPr>
              <a:t>.GetInstanceOfClass</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doc,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err="1">
                <a:solidFill>
                  <a:srgbClr val="2B91AF"/>
                </a:solidFill>
                <a:latin typeface="NSimSun"/>
                <a:cs typeface="NSimSun"/>
              </a:rPr>
              <a:t>LoadTypeBase</a:t>
            </a:r>
            <a:r>
              <a:rPr lang="en-US" altLang="zh-CN" sz="1200" kern="0" dirty="0">
                <a:latin typeface="NSimSun"/>
                <a:cs typeface="NSimSun"/>
              </a:rPr>
              <a:t> ), </a:t>
            </a:r>
            <a:r>
              <a:rPr lang="en-US" altLang="zh-CN" sz="1200" kern="0" dirty="0">
                <a:solidFill>
                  <a:srgbClr val="0000FF"/>
                </a:solidFill>
                <a:latin typeface="NSimSun"/>
                <a:cs typeface="NSimSun"/>
              </a:rPr>
              <a:t>false</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Return all instances of the specified </a:t>
            </a:r>
            <a:r>
              <a:rPr lang="en-US" altLang="zh-CN" sz="1200" kern="0" dirty="0" err="1">
                <a:solidFill>
                  <a:srgbClr val="008000"/>
                </a:solidFill>
                <a:latin typeface="NSimSun"/>
                <a:cs typeface="NSimSun"/>
              </a:rPr>
              <a:t>class,including</a:t>
            </a:r>
            <a:r>
              <a:rPr lang="en-US" altLang="zh-CN" sz="1200" kern="0" dirty="0">
                <a:solidFill>
                  <a:srgbClr val="008000"/>
                </a:solidFill>
                <a:latin typeface="NSimSun"/>
                <a:cs typeface="NSimSun"/>
              </a:rPr>
              <a:t> the </a:t>
            </a:r>
            <a:r>
              <a:rPr lang="en-US" altLang="zh-CN" sz="1200" kern="0" dirty="0" err="1">
                <a:solidFill>
                  <a:srgbClr val="008000"/>
                </a:solidFill>
                <a:latin typeface="NSimSun"/>
                <a:cs typeface="NSimSun"/>
              </a:rPr>
              <a:t>derevided</a:t>
            </a:r>
            <a:r>
              <a:rPr lang="en-US" altLang="zh-CN" sz="1200" kern="0" dirty="0">
                <a:solidFill>
                  <a:srgbClr val="008000"/>
                </a:solidFill>
                <a:latin typeface="NSimSun"/>
                <a:cs typeface="NSimSun"/>
              </a:rPr>
              <a:t> class instances.</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public</a:t>
            </a:r>
            <a:r>
              <a:rPr lang="en-US" altLang="zh-CN" sz="1200" kern="0" dirty="0">
                <a:latin typeface="NSimSun"/>
                <a:cs typeface="NSimSun"/>
              </a:rPr>
              <a:t> </a:t>
            </a:r>
            <a:r>
              <a:rPr lang="en-US" altLang="zh-CN" sz="1200" kern="0" dirty="0">
                <a:solidFill>
                  <a:srgbClr val="0000FF"/>
                </a:solidFill>
                <a:latin typeface="NSimSun"/>
                <a:cs typeface="NSimSun"/>
              </a:rPr>
              <a:t>static</a:t>
            </a:r>
            <a:r>
              <a:rPr lang="en-US" altLang="zh-CN" sz="1200" kern="0" dirty="0">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GetInstanceOfClass</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Document</a:t>
            </a:r>
            <a:r>
              <a:rPr lang="en-US" altLang="zh-CN" sz="1200" kern="0" dirty="0">
                <a:latin typeface="NSimSun"/>
                <a:cs typeface="NSimSun"/>
              </a:rPr>
              <a:t> doc,</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Type</a:t>
            </a:r>
            <a:r>
              <a:rPr lang="en-US" altLang="zh-CN" sz="1200" kern="0" dirty="0">
                <a:latin typeface="NSimSun"/>
                <a:cs typeface="NSimSun"/>
              </a:rPr>
              <a:t> </a:t>
            </a:r>
            <a:r>
              <a:rPr lang="en-US" altLang="zh-CN" sz="1200" kern="0" dirty="0" err="1">
                <a:latin typeface="NSimSun"/>
                <a:cs typeface="NSimSun"/>
              </a:rPr>
              <a:t>type</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err="1">
                <a:solidFill>
                  <a:srgbClr val="0000FF"/>
                </a:solidFill>
                <a:latin typeface="NSimSun"/>
                <a:cs typeface="NSimSun"/>
              </a:rPr>
              <a:t>bool</a:t>
            </a:r>
            <a:r>
              <a:rPr lang="en-US" altLang="zh-CN" sz="1200" kern="0" dirty="0">
                <a:latin typeface="NSimSun"/>
                <a:cs typeface="NSimSun"/>
              </a:rPr>
              <a:t> </a:t>
            </a:r>
            <a:r>
              <a:rPr lang="en-US" altLang="zh-CN" sz="1200" kern="0" dirty="0" err="1">
                <a:latin typeface="NSimSun"/>
                <a:cs typeface="NSimSun"/>
              </a:rPr>
              <a:t>bInverted</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ElementClassFilter</a:t>
            </a:r>
            <a:r>
              <a:rPr lang="en-US" altLang="zh-CN" sz="1200" kern="0" dirty="0">
                <a:latin typeface="NSimSun"/>
                <a:cs typeface="NSimSun"/>
              </a:rPr>
              <a:t> </a:t>
            </a:r>
            <a:r>
              <a:rPr lang="en-US" altLang="zh-CN" sz="1200" kern="0" dirty="0" err="1">
                <a:latin typeface="NSimSun"/>
                <a:cs typeface="NSimSun"/>
              </a:rPr>
              <a:t>classFilter</a:t>
            </a:r>
            <a:r>
              <a:rPr lang="en-US" altLang="zh-CN" sz="1200" kern="0" dirty="0">
                <a:latin typeface="NSimSun"/>
                <a:cs typeface="NSimSun"/>
              </a:rPr>
              <a:t>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ElementClassFilter</a:t>
            </a:r>
            <a:r>
              <a:rPr lang="en-US" altLang="zh-CN" sz="1200" kern="0" dirty="0">
                <a:latin typeface="NSimSun"/>
                <a:cs typeface="NSimSun"/>
              </a:rPr>
              <a:t>( type, </a:t>
            </a:r>
            <a:r>
              <a:rPr lang="en-US" altLang="zh-CN" sz="1200" kern="0" dirty="0" err="1">
                <a:latin typeface="NSimSun"/>
                <a:cs typeface="NSimSun"/>
              </a:rPr>
              <a:t>bInverted</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return</a:t>
            </a:r>
            <a:r>
              <a:rPr lang="en-US" altLang="zh-CN" sz="1200" kern="0" dirty="0">
                <a:latin typeface="NSimSun"/>
                <a:cs typeface="NSimSun"/>
              </a:rPr>
              <a:t> </a:t>
            </a:r>
            <a:r>
              <a:rPr lang="en-US" altLang="zh-CN" sz="1200" kern="0" dirty="0" err="1">
                <a:latin typeface="NSimSun"/>
                <a:cs typeface="NSimSun"/>
              </a:rPr>
              <a:t>collector.WherePasses</a:t>
            </a:r>
            <a:r>
              <a:rPr lang="en-US" altLang="zh-CN" sz="1200" kern="0" dirty="0">
                <a:latin typeface="NSimSun"/>
                <a:cs typeface="NSimSun"/>
              </a:rPr>
              <a:t>(</a:t>
            </a:r>
            <a:r>
              <a:rPr lang="en-US" altLang="zh-CN" sz="1200" kern="0" dirty="0" err="1">
                <a:latin typeface="NSimSun"/>
                <a:cs typeface="NSimSun"/>
              </a:rPr>
              <a:t>classFilter</a:t>
            </a:r>
            <a:r>
              <a:rPr lang="en-US" altLang="zh-CN" sz="1200" kern="0" dirty="0">
                <a:latin typeface="NSimSun"/>
                <a:cs typeface="NSimSun"/>
              </a:rPr>
              <a:t>).</a:t>
            </a:r>
            <a:r>
              <a:rPr lang="en-US" altLang="zh-CN" sz="1200" kern="0" dirty="0" err="1">
                <a:latin typeface="NSimSun"/>
                <a:cs typeface="NSimSun"/>
              </a:rPr>
              <a:t>ToElements</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en-GB" sz="1200" b="1" dirty="0">
              <a:solidFill>
                <a:srgbClr val="0000FF"/>
              </a:solidFill>
              <a:latin typeface="Courier New"/>
              <a:ea typeface="Calibri"/>
              <a:cs typeface="Times New Roman"/>
            </a:endParaRPr>
          </a:p>
        </p:txBody>
      </p:sp>
      <p:sp>
        <p:nvSpPr>
          <p:cNvPr id="4301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title"/>
          </p:nvPr>
        </p:nvSpPr>
        <p:spPr>
          <a:xfrm>
            <a:off x="319091" y="136525"/>
            <a:ext cx="8574087" cy="915988"/>
          </a:xfrm>
          <a:noFill/>
        </p:spPr>
        <p:txBody>
          <a:bodyPr/>
          <a:lstStyle/>
          <a:p>
            <a:pPr eaLnBrk="1" hangingPunct="1"/>
            <a:r>
              <a:rPr lang="en-GB"/>
              <a:t>Determine Load Symbol Family</a:t>
            </a:r>
          </a:p>
        </p:txBody>
      </p:sp>
      <p:sp>
        <p:nvSpPr>
          <p:cNvPr id="44035" name="Rectangle 2"/>
          <p:cNvSpPr>
            <a:spLocks noGrp="1" noChangeArrowheads="1"/>
          </p:cNvSpPr>
          <p:nvPr>
            <p:ph idx="1"/>
          </p:nvPr>
        </p:nvSpPr>
        <p:spPr>
          <a:xfrm>
            <a:off x="277814" y="1196978"/>
            <a:ext cx="7785100" cy="5184775"/>
          </a:xfrm>
        </p:spPr>
        <p:txBody>
          <a:bodyPr/>
          <a:lstStyle/>
          <a:p>
            <a:pPr marL="342774" lvl="1" indent="-228516"/>
            <a:r>
              <a:rPr lang="en-GB"/>
              <a:t>No dedicated classes</a:t>
            </a:r>
          </a:p>
          <a:p>
            <a:pPr marL="342774" lvl="1" indent="-228516"/>
            <a:r>
              <a:rPr lang="en-GB"/>
              <a:t>Examine family name parameter</a:t>
            </a:r>
            <a:endParaRPr lang="en-US" sz="1800"/>
          </a:p>
          <a:p>
            <a:pPr marL="342774" lvl="1" indent="-228516"/>
            <a:r>
              <a:rPr lang="en-US" noProof="1"/>
              <a:t>BuiltInParameter.SYMBOL_FAMILY_NAME_PARAM</a:t>
            </a:r>
            <a:r>
              <a:rPr lang="en-US"/>
              <a:t> </a:t>
            </a:r>
            <a:br>
              <a:rPr lang="en-US"/>
            </a:br>
            <a:r>
              <a:rPr lang="en-US"/>
              <a:t>equals “Point Loads”, “Line Loads”, “Area Loads”</a:t>
            </a:r>
            <a:endParaRPr lang="en-GB"/>
          </a:p>
        </p:txBody>
      </p:sp>
      <p:pic>
        <p:nvPicPr>
          <p:cNvPr id="44036" name="Picture 4" descr="lab-1-4-1"/>
          <p:cNvPicPr>
            <a:picLocks noChangeAspect="1" noChangeArrowheads="1"/>
          </p:cNvPicPr>
          <p:nvPr/>
        </p:nvPicPr>
        <p:blipFill>
          <a:blip r:embed="rId3" cstate="print"/>
          <a:srcRect/>
          <a:stretch>
            <a:fillRect/>
          </a:stretch>
        </p:blipFill>
        <p:spPr bwMode="auto">
          <a:xfrm>
            <a:off x="1406524" y="3486164"/>
            <a:ext cx="2543175" cy="1943100"/>
          </a:xfrm>
          <a:prstGeom prst="rect">
            <a:avLst/>
          </a:prstGeom>
          <a:noFill/>
          <a:ln w="9525">
            <a:noFill/>
            <a:miter lim="800000"/>
            <a:headEnd/>
            <a:tailEnd/>
          </a:ln>
        </p:spPr>
      </p:pic>
      <p:pic>
        <p:nvPicPr>
          <p:cNvPr id="44037" name="Picture 5" descr="lab-1-4-2"/>
          <p:cNvPicPr>
            <a:picLocks noChangeAspect="1" noChangeArrowheads="1"/>
          </p:cNvPicPr>
          <p:nvPr/>
        </p:nvPicPr>
        <p:blipFill>
          <a:blip r:embed="rId4" cstate="print"/>
          <a:srcRect/>
          <a:stretch>
            <a:fillRect/>
          </a:stretch>
        </p:blipFill>
        <p:spPr bwMode="auto">
          <a:xfrm>
            <a:off x="4181497" y="4508501"/>
            <a:ext cx="3390900" cy="1323975"/>
          </a:xfrm>
          <a:prstGeom prst="rect">
            <a:avLst/>
          </a:prstGeom>
          <a:noFill/>
          <a:ln w="9525">
            <a:noFill/>
            <a:miter lim="800000"/>
            <a:headEnd/>
            <a:tailEnd/>
          </a:ln>
        </p:spPr>
      </p:pic>
      <p:sp>
        <p:nvSpPr>
          <p:cNvPr id="44038"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title"/>
          </p:nvPr>
        </p:nvSpPr>
        <p:spPr>
          <a:xfrm>
            <a:off x="319088" y="136525"/>
            <a:ext cx="7924800" cy="1143000"/>
          </a:xfrm>
          <a:noFill/>
        </p:spPr>
        <p:txBody>
          <a:bodyPr/>
          <a:lstStyle/>
          <a:p>
            <a:pPr eaLnBrk="1" hangingPunct="1"/>
            <a:r>
              <a:rPr lang="en-GB"/>
              <a:t>Creating Load Objects</a:t>
            </a:r>
          </a:p>
        </p:txBody>
      </p:sp>
      <p:sp>
        <p:nvSpPr>
          <p:cNvPr id="45059" name="Rectangle 2"/>
          <p:cNvSpPr>
            <a:spLocks noGrp="1" noChangeArrowheads="1"/>
          </p:cNvSpPr>
          <p:nvPr>
            <p:ph idx="1"/>
          </p:nvPr>
        </p:nvSpPr>
        <p:spPr>
          <a:xfrm>
            <a:off x="277814" y="1393827"/>
            <a:ext cx="8437590" cy="3321059"/>
          </a:xfrm>
        </p:spPr>
        <p:txBody>
          <a:bodyPr/>
          <a:lstStyle/>
          <a:p>
            <a:pPr marL="342774" lvl="1" indent="-228516">
              <a:lnSpc>
                <a:spcPct val="80000"/>
              </a:lnSpc>
              <a:buNone/>
            </a:pPr>
            <a:r>
              <a:rPr lang="en-GB" sz="6000">
                <a:solidFill>
                  <a:schemeClr val="accent1"/>
                </a:solidFill>
              </a:rPr>
              <a:t>Lab 1-5</a:t>
            </a:r>
          </a:p>
          <a:p>
            <a:pPr marL="342774" lvl="1" indent="-228516"/>
            <a:r>
              <a:rPr lang="en-GB"/>
              <a:t>Show how to </a:t>
            </a:r>
            <a:r>
              <a:rPr lang="en-GB" u="sng"/>
              <a:t>create</a:t>
            </a:r>
            <a:r>
              <a:rPr lang="en-GB"/>
              <a:t> a new Load object, specifically PointLoad</a:t>
            </a:r>
          </a:p>
          <a:p>
            <a:pPr marL="685546" lvl="2" indent="-228516"/>
            <a:r>
              <a:rPr lang="en-GB"/>
              <a:t>One as reaction, simulating analysis result</a:t>
            </a:r>
          </a:p>
          <a:p>
            <a:pPr marL="685546" lvl="2" indent="-228516"/>
            <a:r>
              <a:rPr lang="en-GB"/>
              <a:t>One as standard external load</a:t>
            </a:r>
          </a:p>
          <a:p>
            <a:pPr marL="342774" lvl="1" indent="-228516"/>
            <a:r>
              <a:rPr lang="en-GB"/>
              <a:t>Also show how to</a:t>
            </a:r>
          </a:p>
          <a:p>
            <a:pPr marL="685546" lvl="2" indent="-228516"/>
            <a:r>
              <a:rPr lang="en-GB"/>
              <a:t>Set a selected symbol for this new load</a:t>
            </a:r>
          </a:p>
          <a:p>
            <a:pPr marL="685546" lvl="2" indent="-228516"/>
            <a:r>
              <a:rPr lang="en-GB"/>
              <a:t>Assign the load to a selected load case</a:t>
            </a:r>
          </a:p>
        </p:txBody>
      </p:sp>
      <p:sp>
        <p:nvSpPr>
          <p:cNvPr id="4506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GB"/>
              <a:t>Point Load Creation</a:t>
            </a:r>
          </a:p>
        </p:txBody>
      </p:sp>
      <p:sp>
        <p:nvSpPr>
          <p:cNvPr id="46083" name="Rectangle 3"/>
          <p:cNvSpPr>
            <a:spLocks noGrp="1" noChangeArrowheads="1"/>
          </p:cNvSpPr>
          <p:nvPr>
            <p:ph idx="1"/>
          </p:nvPr>
        </p:nvSpPr>
        <p:spPr>
          <a:xfrm>
            <a:off x="311782" y="1076258"/>
            <a:ext cx="8339454" cy="5424575"/>
          </a:xfrm>
        </p:spPr>
        <p:txBody>
          <a:bodyPr/>
          <a:lstStyle/>
          <a:p>
            <a:pPr eaLnBrk="1" hangingPunct="1">
              <a:buFontTx/>
              <a:buNone/>
            </a:pPr>
            <a:r>
              <a:rPr lang="en-GB" sz="2800" dirty="0"/>
              <a:t>Create</a:t>
            </a:r>
          </a:p>
          <a:p>
            <a:pPr lvl="1">
              <a:spcBef>
                <a:spcPct val="0"/>
              </a:spcBef>
            </a:pPr>
            <a:r>
              <a:rPr lang="en-GB" sz="1600" b="1" dirty="0" err="1">
                <a:latin typeface="Courier New" pitchFamily="49" charset="0"/>
                <a:cs typeface="Courier New" pitchFamily="49" charset="0"/>
              </a:rPr>
              <a:t>PointLoad.Create</a:t>
            </a:r>
            <a:r>
              <a:rPr lang="en-GB" sz="1600" b="1" dirty="0">
                <a:latin typeface="Courier New" pitchFamily="49" charset="0"/>
                <a:cs typeface="Courier New" pitchFamily="49" charset="0"/>
              </a:rPr>
              <a:t>( Document </a:t>
            </a:r>
            <a:r>
              <a:rPr lang="en-GB" sz="1600" b="1" dirty="0" err="1">
                <a:latin typeface="Courier New" pitchFamily="49" charset="0"/>
                <a:cs typeface="Courier New" pitchFamily="49" charset="0"/>
              </a:rPr>
              <a:t>aDoc</a:t>
            </a:r>
            <a:r>
              <a:rPr lang="en-GB" sz="1600" b="1" dirty="0">
                <a:latin typeface="Courier New" pitchFamily="49" charset="0"/>
                <a:cs typeface="Courier New" pitchFamily="49" charset="0"/>
              </a:rPr>
              <a:t>, </a:t>
            </a:r>
            <a:r>
              <a:rPr lang="en-GB" sz="1600" b="1" dirty="0" err="1">
                <a:latin typeface="Courier New" pitchFamily="49" charset="0"/>
                <a:cs typeface="Courier New" pitchFamily="49" charset="0"/>
              </a:rPr>
              <a:t>AnalyticalModel</a:t>
            </a:r>
            <a:r>
              <a:rPr lang="en-GB" sz="1600" b="1" dirty="0">
                <a:latin typeface="Courier New" pitchFamily="49" charset="0"/>
                <a:cs typeface="Courier New" pitchFamily="49" charset="0"/>
              </a:rPr>
              <a:t> host, XYZ </a:t>
            </a:r>
            <a:r>
              <a:rPr lang="en-GB" sz="1600" b="1" dirty="0" err="1">
                <a:latin typeface="Courier New" pitchFamily="49" charset="0"/>
                <a:cs typeface="Courier New" pitchFamily="49" charset="0"/>
              </a:rPr>
              <a:t>forceVector</a:t>
            </a:r>
            <a:r>
              <a:rPr lang="en-GB" sz="1600" b="1" dirty="0">
                <a:latin typeface="Courier New" pitchFamily="49" charset="0"/>
                <a:cs typeface="Courier New" pitchFamily="49" charset="0"/>
              </a:rPr>
              <a:t>, XYZ </a:t>
            </a:r>
            <a:r>
              <a:rPr lang="en-GB" sz="1600" b="1" dirty="0" err="1">
                <a:latin typeface="Courier New" pitchFamily="49" charset="0"/>
                <a:cs typeface="Courier New" pitchFamily="49" charset="0"/>
              </a:rPr>
              <a:t>momentVector</a:t>
            </a:r>
            <a:r>
              <a:rPr lang="en-GB" sz="1600" b="1" dirty="0">
                <a:latin typeface="Courier New" pitchFamily="49" charset="0"/>
                <a:cs typeface="Courier New" pitchFamily="49" charset="0"/>
              </a:rPr>
              <a:t>, </a:t>
            </a:r>
            <a:r>
              <a:rPr lang="en-GB" sz="1600" b="1" dirty="0" err="1">
                <a:latin typeface="Courier New" pitchFamily="49" charset="0"/>
                <a:cs typeface="Courier New" pitchFamily="49" charset="0"/>
              </a:rPr>
              <a:t>PointLoadType</a:t>
            </a:r>
            <a:r>
              <a:rPr lang="en-GB" sz="1600" b="1" dirty="0">
                <a:latin typeface="Courier New" pitchFamily="49" charset="0"/>
                <a:cs typeface="Courier New" pitchFamily="49" charset="0"/>
              </a:rPr>
              <a:t> symbol )</a:t>
            </a:r>
          </a:p>
          <a:p>
            <a:pPr lvl="1">
              <a:spcBef>
                <a:spcPct val="0"/>
              </a:spcBef>
            </a:pPr>
            <a:r>
              <a:rPr lang="en-GB" sz="1600" b="1" dirty="0" err="1">
                <a:latin typeface="Courier New" pitchFamily="49" charset="0"/>
                <a:cs typeface="Courier New" pitchFamily="49" charset="0"/>
              </a:rPr>
              <a:t>PointLoad.Create</a:t>
            </a:r>
            <a:r>
              <a:rPr lang="en-GB" sz="1600" b="1" dirty="0">
                <a:latin typeface="Courier New" pitchFamily="49" charset="0"/>
                <a:cs typeface="Courier New" pitchFamily="49" charset="0"/>
              </a:rPr>
              <a:t>( Document </a:t>
            </a:r>
            <a:r>
              <a:rPr lang="en-GB" sz="1600" b="1" dirty="0" err="1">
                <a:latin typeface="Courier New" pitchFamily="49" charset="0"/>
                <a:cs typeface="Courier New" pitchFamily="49" charset="0"/>
              </a:rPr>
              <a:t>aDoc</a:t>
            </a:r>
            <a:r>
              <a:rPr lang="en-GB" sz="1600" b="1" dirty="0">
                <a:latin typeface="Courier New" pitchFamily="49" charset="0"/>
                <a:cs typeface="Courier New" pitchFamily="49" charset="0"/>
              </a:rPr>
              <a:t>, </a:t>
            </a:r>
            <a:r>
              <a:rPr lang="en-GB" sz="1600" b="1" dirty="0" err="1">
                <a:latin typeface="Courier New" pitchFamily="49" charset="0"/>
                <a:cs typeface="Courier New" pitchFamily="49" charset="0"/>
              </a:rPr>
              <a:t>AnalyticalModelStick</a:t>
            </a:r>
            <a:r>
              <a:rPr lang="en-GB" sz="1600" b="1" dirty="0">
                <a:latin typeface="Courier New" pitchFamily="49" charset="0"/>
                <a:cs typeface="Courier New" pitchFamily="49" charset="0"/>
              </a:rPr>
              <a:t> host, </a:t>
            </a:r>
            <a:r>
              <a:rPr lang="en-GB" sz="1600" b="1" dirty="0" err="1">
                <a:latin typeface="Courier New" pitchFamily="49" charset="0"/>
                <a:cs typeface="Courier New" pitchFamily="49" charset="0"/>
              </a:rPr>
              <a:t>AnalyticalElementSelector</a:t>
            </a:r>
            <a:r>
              <a:rPr lang="en-GB" sz="1600" b="1" dirty="0">
                <a:latin typeface="Courier New" pitchFamily="49" charset="0"/>
                <a:cs typeface="Courier New" pitchFamily="49" charset="0"/>
              </a:rPr>
              <a:t> selector, XYZ </a:t>
            </a:r>
            <a:r>
              <a:rPr lang="en-GB" sz="1600" b="1" dirty="0" err="1">
                <a:latin typeface="Courier New" pitchFamily="49" charset="0"/>
                <a:cs typeface="Courier New" pitchFamily="49" charset="0"/>
              </a:rPr>
              <a:t>forceVector</a:t>
            </a:r>
            <a:r>
              <a:rPr lang="en-GB" sz="1600" b="1" dirty="0">
                <a:latin typeface="Courier New" pitchFamily="49" charset="0"/>
                <a:cs typeface="Courier New" pitchFamily="49" charset="0"/>
              </a:rPr>
              <a:t>, XYZ </a:t>
            </a:r>
            <a:r>
              <a:rPr lang="en-GB" sz="1600" b="1" dirty="0" err="1">
                <a:latin typeface="Courier New" pitchFamily="49" charset="0"/>
                <a:cs typeface="Courier New" pitchFamily="49" charset="0"/>
              </a:rPr>
              <a:t>momentVector</a:t>
            </a:r>
            <a:r>
              <a:rPr lang="en-GB" sz="1600" b="1" dirty="0">
                <a:latin typeface="Courier New" pitchFamily="49" charset="0"/>
                <a:cs typeface="Courier New" pitchFamily="49" charset="0"/>
              </a:rPr>
              <a:t>, </a:t>
            </a:r>
            <a:r>
              <a:rPr lang="en-GB" sz="1600" b="1" dirty="0" err="1">
                <a:latin typeface="Courier New" pitchFamily="49" charset="0"/>
                <a:cs typeface="Courier New" pitchFamily="49" charset="0"/>
              </a:rPr>
              <a:t>PointLoadType</a:t>
            </a:r>
            <a:r>
              <a:rPr lang="en-GB" sz="1600" b="1" dirty="0">
                <a:latin typeface="Courier New" pitchFamily="49" charset="0"/>
                <a:cs typeface="Courier New" pitchFamily="49" charset="0"/>
              </a:rPr>
              <a:t> symbol )</a:t>
            </a:r>
          </a:p>
          <a:p>
            <a:pPr lvl="1">
              <a:spcBef>
                <a:spcPct val="0"/>
              </a:spcBef>
            </a:pPr>
            <a:r>
              <a:rPr lang="en-GB" sz="1600" b="1" dirty="0" err="1">
                <a:latin typeface="Courier New" pitchFamily="49" charset="0"/>
                <a:cs typeface="Courier New" pitchFamily="49" charset="0"/>
              </a:rPr>
              <a:t>PointLoad</a:t>
            </a:r>
            <a:r>
              <a:rPr lang="en-GB" sz="1600" b="1" dirty="0">
                <a:latin typeface="Courier New" pitchFamily="49" charset="0"/>
                <a:cs typeface="Courier New" pitchFamily="49" charset="0"/>
              </a:rPr>
              <a:t> Create( Document </a:t>
            </a:r>
            <a:r>
              <a:rPr lang="en-GB" sz="1600" b="1" dirty="0" err="1">
                <a:latin typeface="Courier New" pitchFamily="49" charset="0"/>
                <a:cs typeface="Courier New" pitchFamily="49" charset="0"/>
              </a:rPr>
              <a:t>aDoc</a:t>
            </a:r>
            <a:r>
              <a:rPr lang="en-GB" sz="1600" b="1" dirty="0">
                <a:latin typeface="Courier New" pitchFamily="49" charset="0"/>
                <a:cs typeface="Courier New" pitchFamily="49" charset="0"/>
              </a:rPr>
              <a:t>, XYZ point, XYZ </a:t>
            </a:r>
            <a:r>
              <a:rPr lang="en-GB" sz="1600" b="1" dirty="0" err="1">
                <a:latin typeface="Courier New" pitchFamily="49" charset="0"/>
                <a:cs typeface="Courier New" pitchFamily="49" charset="0"/>
              </a:rPr>
              <a:t>forceVector</a:t>
            </a:r>
            <a:r>
              <a:rPr lang="en-GB" sz="1600" b="1" dirty="0">
                <a:latin typeface="Courier New" pitchFamily="49" charset="0"/>
                <a:cs typeface="Courier New" pitchFamily="49" charset="0"/>
              </a:rPr>
              <a:t>, XYZ </a:t>
            </a:r>
            <a:r>
              <a:rPr lang="en-GB" sz="1600" b="1" dirty="0" err="1">
                <a:latin typeface="Courier New" pitchFamily="49" charset="0"/>
                <a:cs typeface="Courier New" pitchFamily="49" charset="0"/>
              </a:rPr>
              <a:t>momentVector</a:t>
            </a:r>
            <a:r>
              <a:rPr lang="en-GB" sz="1600" b="1" dirty="0">
                <a:latin typeface="Courier New" pitchFamily="49" charset="0"/>
                <a:cs typeface="Courier New" pitchFamily="49" charset="0"/>
              </a:rPr>
              <a:t>, </a:t>
            </a:r>
            <a:r>
              <a:rPr lang="en-GB" sz="1600" b="1" dirty="0" err="1">
                <a:latin typeface="Courier New" pitchFamily="49" charset="0"/>
                <a:cs typeface="Courier New" pitchFamily="49" charset="0"/>
              </a:rPr>
              <a:t>PointLoadType</a:t>
            </a:r>
            <a:r>
              <a:rPr lang="en-GB" sz="1600" b="1" dirty="0">
                <a:latin typeface="Courier New" pitchFamily="49" charset="0"/>
                <a:cs typeface="Courier New" pitchFamily="49" charset="0"/>
              </a:rPr>
              <a:t> symbol, </a:t>
            </a:r>
            <a:r>
              <a:rPr lang="en-GB" sz="1600" b="1" dirty="0" err="1">
                <a:latin typeface="Courier New" pitchFamily="49" charset="0"/>
                <a:cs typeface="Courier New" pitchFamily="49" charset="0"/>
              </a:rPr>
              <a:t>SketchPlane</a:t>
            </a:r>
            <a:r>
              <a:rPr lang="en-GB" sz="1600" b="1" dirty="0">
                <a:latin typeface="Courier New" pitchFamily="49" charset="0"/>
                <a:cs typeface="Courier New" pitchFamily="49" charset="0"/>
              </a:rPr>
              <a:t> plane )</a:t>
            </a:r>
          </a:p>
          <a:p>
            <a:pPr lvl="1">
              <a:spcBef>
                <a:spcPct val="0"/>
              </a:spcBef>
            </a:pPr>
            <a:endParaRPr lang="en-GB" sz="1600" b="1" dirty="0">
              <a:latin typeface="Courier New" pitchFamily="49" charset="0"/>
              <a:cs typeface="Courier New" pitchFamily="49" charset="0"/>
            </a:endParaRPr>
          </a:p>
          <a:p>
            <a:pPr marL="268188" lvl="1" indent="0">
              <a:spcBef>
                <a:spcPct val="0"/>
              </a:spcBef>
              <a:buNone/>
            </a:pPr>
            <a:endParaRPr lang="en-GB" sz="1600" b="1" dirty="0">
              <a:latin typeface="Courier New" pitchFamily="49" charset="0"/>
              <a:cs typeface="Courier New" pitchFamily="49" charset="0"/>
            </a:endParaRPr>
          </a:p>
          <a:p>
            <a:pPr marL="268188" lvl="1" indent="0">
              <a:spcBef>
                <a:spcPct val="0"/>
              </a:spcBef>
              <a:buNone/>
            </a:pPr>
            <a:r>
              <a:rPr lang="en-GB" sz="2800" dirty="0"/>
              <a:t>Assign Symbol</a:t>
            </a:r>
          </a:p>
          <a:p>
            <a:pPr lvl="1" eaLnBrk="1" hangingPunct="1">
              <a:spcBef>
                <a:spcPct val="0"/>
              </a:spcBef>
            </a:pPr>
            <a:r>
              <a:rPr lang="en-GB" sz="2000" dirty="0"/>
              <a:t>Iterate over all point load symbols</a:t>
            </a:r>
          </a:p>
          <a:p>
            <a:pPr lvl="1" eaLnBrk="1" hangingPunct="1">
              <a:spcBef>
                <a:spcPct val="0"/>
              </a:spcBef>
            </a:pPr>
            <a:r>
              <a:rPr lang="en-GB" sz="2000" dirty="0"/>
              <a:t>Assign selected one’s id to parameter</a:t>
            </a:r>
          </a:p>
          <a:p>
            <a:pPr lvl="4">
              <a:buFont typeface="Wingdings" pitchFamily="2" charset="2"/>
              <a:buNone/>
            </a:pPr>
            <a:r>
              <a:rPr lang="en-GB" dirty="0" err="1"/>
              <a:t>BuiltInParameter.ELEM_TYPE_PARAM</a:t>
            </a:r>
            <a:endParaRPr lang="en-GB" dirty="0"/>
          </a:p>
          <a:p>
            <a:pPr eaLnBrk="1" hangingPunct="1">
              <a:buFontTx/>
              <a:buNone/>
            </a:pPr>
            <a:r>
              <a:rPr lang="en-GB" sz="2800" dirty="0"/>
              <a:t>Assign Load Case</a:t>
            </a:r>
          </a:p>
          <a:p>
            <a:pPr lvl="1" eaLnBrk="1" hangingPunct="1">
              <a:spcBef>
                <a:spcPct val="0"/>
              </a:spcBef>
            </a:pPr>
            <a:r>
              <a:rPr lang="en-GB" sz="2000" dirty="0"/>
              <a:t>Iterate over all load cases</a:t>
            </a:r>
          </a:p>
          <a:p>
            <a:pPr lvl="1" eaLnBrk="1" hangingPunct="1">
              <a:spcBef>
                <a:spcPct val="0"/>
              </a:spcBef>
            </a:pPr>
            <a:r>
              <a:rPr lang="en-GB" sz="2000" dirty="0"/>
              <a:t>Assign selected one’s id to parameter</a:t>
            </a:r>
          </a:p>
          <a:p>
            <a:pPr lvl="4">
              <a:buFont typeface="Wingdings" pitchFamily="2" charset="2"/>
              <a:buNone/>
            </a:pPr>
            <a:r>
              <a:rPr lang="en-GB" dirty="0" err="1"/>
              <a:t>BuiltInParameter.LOAD_CASE_ID</a:t>
            </a:r>
            <a:endParaRPr lang="en-GB" dirty="0"/>
          </a:p>
        </p:txBody>
      </p:sp>
      <p:sp>
        <p:nvSpPr>
          <p:cNvPr id="4608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11782" y="142855"/>
            <a:ext cx="8328368" cy="1000129"/>
          </a:xfrm>
        </p:spPr>
        <p:txBody>
          <a:bodyPr/>
          <a:lstStyle/>
          <a:p>
            <a:pPr eaLnBrk="1" hangingPunct="1"/>
            <a:r>
              <a:rPr lang="en-GB" dirty="0"/>
              <a:t>Structure </a:t>
            </a:r>
            <a:r>
              <a:rPr lang="en-GB"/>
              <a:t>Load Creation</a:t>
            </a:r>
            <a:endParaRPr lang="en-GB" sz="2800" dirty="0">
              <a:solidFill>
                <a:schemeClr val="accent1">
                  <a:lumMod val="75000"/>
                </a:schemeClr>
              </a:solidFill>
            </a:endParaRPr>
          </a:p>
        </p:txBody>
      </p:sp>
      <p:sp>
        <p:nvSpPr>
          <p:cNvPr id="46083" name="Rectangle 3"/>
          <p:cNvSpPr>
            <a:spLocks noGrp="1" noChangeArrowheads="1"/>
          </p:cNvSpPr>
          <p:nvPr>
            <p:ph idx="1"/>
          </p:nvPr>
        </p:nvSpPr>
        <p:spPr>
          <a:xfrm>
            <a:off x="311782" y="1571612"/>
            <a:ext cx="8339454" cy="4429156"/>
          </a:xfrm>
        </p:spPr>
        <p:txBody>
          <a:bodyPr/>
          <a:lstStyle/>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400" dirty="0">
                <a:latin typeface="Arial" charset="0"/>
              </a:rPr>
              <a:t>Load creation methods</a:t>
            </a: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1400" dirty="0">
              <a:latin typeface="Courier New" pitchFamily="49" charset="0"/>
              <a:cs typeface="Courier New" pitchFamily="49" charset="0"/>
            </a:endParaRPr>
          </a:p>
          <a:p>
            <a:pPr lvl="1">
              <a:spcBef>
                <a:spcPct val="0"/>
              </a:spcBef>
            </a:pPr>
            <a:r>
              <a:rPr lang="en-GB" sz="1600" b="1" dirty="0" err="1">
                <a:latin typeface="Courier New" pitchFamily="49" charset="0"/>
                <a:cs typeface="Courier New" pitchFamily="49" charset="0"/>
              </a:rPr>
              <a:t>PointLoad</a:t>
            </a:r>
            <a:r>
              <a:rPr lang="en-GB" sz="1600" b="1" dirty="0">
                <a:latin typeface="Courier New" pitchFamily="49" charset="0"/>
                <a:cs typeface="Courier New" pitchFamily="49" charset="0"/>
              </a:rPr>
              <a:t> Create( Document </a:t>
            </a:r>
            <a:r>
              <a:rPr lang="en-GB" sz="1600" b="1" dirty="0" err="1">
                <a:latin typeface="Courier New" pitchFamily="49" charset="0"/>
                <a:cs typeface="Courier New" pitchFamily="49" charset="0"/>
              </a:rPr>
              <a:t>aDoc</a:t>
            </a:r>
            <a:r>
              <a:rPr lang="en-GB" sz="1600" b="1" dirty="0">
                <a:latin typeface="Courier New" pitchFamily="49" charset="0"/>
                <a:cs typeface="Courier New" pitchFamily="49" charset="0"/>
              </a:rPr>
              <a:t>, XYZ point, XYZ </a:t>
            </a:r>
            <a:r>
              <a:rPr lang="en-GB" sz="1600" b="1" dirty="0" err="1">
                <a:latin typeface="Courier New" pitchFamily="49" charset="0"/>
                <a:cs typeface="Courier New" pitchFamily="49" charset="0"/>
              </a:rPr>
              <a:t>forceVector</a:t>
            </a:r>
            <a:r>
              <a:rPr lang="en-GB" sz="1600" b="1" dirty="0">
                <a:latin typeface="Courier New" pitchFamily="49" charset="0"/>
                <a:cs typeface="Courier New" pitchFamily="49" charset="0"/>
              </a:rPr>
              <a:t>, XYZ </a:t>
            </a:r>
            <a:r>
              <a:rPr lang="en-GB" sz="1600" b="1" dirty="0" err="1">
                <a:latin typeface="Courier New" pitchFamily="49" charset="0"/>
                <a:cs typeface="Courier New" pitchFamily="49" charset="0"/>
              </a:rPr>
              <a:t>momentVector</a:t>
            </a:r>
            <a:r>
              <a:rPr lang="en-GB" sz="1600" b="1" dirty="0">
                <a:latin typeface="Courier New" pitchFamily="49" charset="0"/>
                <a:cs typeface="Courier New" pitchFamily="49" charset="0"/>
              </a:rPr>
              <a:t>, </a:t>
            </a:r>
            <a:r>
              <a:rPr lang="en-GB" sz="1600" b="1" dirty="0" err="1">
                <a:latin typeface="Courier New" pitchFamily="49" charset="0"/>
                <a:cs typeface="Courier New" pitchFamily="49" charset="0"/>
              </a:rPr>
              <a:t>PointLoadType</a:t>
            </a:r>
            <a:r>
              <a:rPr lang="en-GB" sz="1600" b="1" dirty="0">
                <a:latin typeface="Courier New" pitchFamily="49" charset="0"/>
                <a:cs typeface="Courier New" pitchFamily="49" charset="0"/>
              </a:rPr>
              <a:t> symbol, </a:t>
            </a:r>
            <a:r>
              <a:rPr lang="en-GB" sz="1600" b="1" dirty="0" err="1">
                <a:latin typeface="Courier New" pitchFamily="49" charset="0"/>
                <a:cs typeface="Courier New" pitchFamily="49" charset="0"/>
              </a:rPr>
              <a:t>SketchPlane</a:t>
            </a:r>
            <a:r>
              <a:rPr lang="en-GB" sz="1600" b="1" dirty="0">
                <a:latin typeface="Courier New" pitchFamily="49" charset="0"/>
                <a:cs typeface="Courier New" pitchFamily="49" charset="0"/>
              </a:rPr>
              <a:t> plane )</a:t>
            </a:r>
          </a:p>
          <a:p>
            <a:pPr hangingPunct="0">
              <a:spcBef>
                <a:spcPts val="1200"/>
              </a:spcBef>
              <a:buFont typeface="Wingdings" pitchFamily="2" charset="2"/>
              <a:buChar char="§"/>
            </a:pPr>
            <a:r>
              <a:rPr lang="en-US" sz="2000" dirty="0">
                <a:latin typeface="Arial" charset="0"/>
              </a:rPr>
              <a:t>Added a load type and sketch plane argument</a:t>
            </a:r>
          </a:p>
          <a:p>
            <a:pPr lvl="1" hangingPunct="0"/>
            <a:r>
              <a:rPr lang="en-US" sz="1800" dirty="0">
                <a:latin typeface="Arial" charset="0"/>
              </a:rPr>
              <a:t>Optional, can be null (Nothing in VB) = Default load type</a:t>
            </a:r>
          </a:p>
          <a:p>
            <a:pPr lvl="1" hangingPunct="0"/>
            <a:r>
              <a:rPr lang="en-US" sz="1800" dirty="0">
                <a:latin typeface="Arial" charset="0"/>
              </a:rPr>
              <a:t>Point (Line/Area) </a:t>
            </a:r>
            <a:r>
              <a:rPr lang="en-US" sz="1800" dirty="0" err="1">
                <a:latin typeface="Arial" charset="0"/>
              </a:rPr>
              <a:t>LoadType</a:t>
            </a:r>
            <a:r>
              <a:rPr lang="en-US" sz="1800" dirty="0">
                <a:latin typeface="Arial" charset="0"/>
              </a:rPr>
              <a:t> and *</a:t>
            </a:r>
            <a:r>
              <a:rPr lang="en-US" sz="1800" dirty="0" err="1">
                <a:latin typeface="Arial" charset="0"/>
              </a:rPr>
              <a:t>LoadTypeSet</a:t>
            </a:r>
            <a:r>
              <a:rPr lang="en-US" sz="1800" dirty="0">
                <a:latin typeface="Arial" charset="0"/>
              </a:rPr>
              <a:t> objects added</a:t>
            </a:r>
          </a:p>
          <a:p>
            <a:pPr hangingPunct="0">
              <a:buFont typeface="Wingdings" pitchFamily="2" charset="2"/>
              <a:buChar char="§"/>
            </a:pPr>
            <a:r>
              <a:rPr lang="en-US" sz="2000" dirty="0">
                <a:latin typeface="Arial" charset="0"/>
              </a:rPr>
              <a:t>Supports creation of hosted loads</a:t>
            </a:r>
          </a:p>
          <a:p>
            <a:pPr lvl="1" hangingPunct="0"/>
            <a:r>
              <a:rPr lang="en-US" sz="1800" dirty="0">
                <a:latin typeface="Arial" charset="0"/>
              </a:rPr>
              <a:t>Overloads for assignment of a host element or geometry reference of a host element to create the hosted loads</a:t>
            </a:r>
          </a:p>
          <a:p>
            <a:pPr>
              <a:buFont typeface="Wingdings" pitchFamily="2" charset="2"/>
              <a:buChar char="§"/>
            </a:pPr>
            <a:r>
              <a:rPr lang="en-US" sz="1800" dirty="0">
                <a:latin typeface="Arial" charset="0"/>
              </a:rPr>
              <a:t> </a:t>
            </a:r>
            <a:r>
              <a:rPr lang="en-US" sz="2000" dirty="0" err="1">
                <a:latin typeface="Arial" charset="0"/>
              </a:rPr>
              <a:t>NewPointLoad</a:t>
            </a:r>
            <a:r>
              <a:rPr lang="en-US" sz="2000" dirty="0">
                <a:latin typeface="Arial" charset="0"/>
              </a:rPr>
              <a:t>(), </a:t>
            </a:r>
            <a:r>
              <a:rPr lang="en-US" sz="2000" dirty="0" err="1">
                <a:latin typeface="Arial" charset="0"/>
              </a:rPr>
              <a:t>NewLineLoad</a:t>
            </a:r>
            <a:r>
              <a:rPr lang="en-US" sz="2000" dirty="0">
                <a:latin typeface="Arial" charset="0"/>
              </a:rPr>
              <a:t>() and </a:t>
            </a:r>
            <a:r>
              <a:rPr lang="en-US" sz="2000" dirty="0" err="1">
                <a:latin typeface="Arial" charset="0"/>
              </a:rPr>
              <a:t>NewAreaLoad</a:t>
            </a:r>
            <a:r>
              <a:rPr lang="en-US" sz="2000" dirty="0">
                <a:latin typeface="Arial" charset="0"/>
              </a:rPr>
              <a:t>()</a:t>
            </a:r>
          </a:p>
          <a:p>
            <a:endParaRPr lang="en-US" sz="1800" dirty="0">
              <a:latin typeface="Arial" charset="0"/>
            </a:endParaRPr>
          </a:p>
          <a:p>
            <a:endParaRPr lang="en-GB" sz="2000" dirty="0"/>
          </a:p>
        </p:txBody>
      </p:sp>
      <p:sp>
        <p:nvSpPr>
          <p:cNvPr id="46084" name="Text Box 4"/>
          <p:cNvSpPr txBox="1">
            <a:spLocks noChangeArrowheads="1"/>
          </p:cNvSpPr>
          <p:nvPr/>
        </p:nvSpPr>
        <p:spPr bwMode="auto">
          <a:xfrm>
            <a:off x="7019926" y="136530"/>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err="1">
                <a:solidFill>
                  <a:schemeClr val="accent1"/>
                </a:solidFill>
              </a:rPr>
              <a:t>RstLabs</a:t>
            </a:r>
            <a:endParaRPr lang="en-GB" sz="1600" dirty="0">
              <a:solidFill>
                <a:schemeClr val="accent1"/>
              </a:solidFill>
            </a:endParaRPr>
          </a:p>
        </p:txBody>
      </p:sp>
      <p:sp>
        <p:nvSpPr>
          <p:cNvPr id="2049" name="Rectangle 1"/>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800" b="0" i="0" u="none" strike="noStrike" cap="none" normalizeH="0" baseline="0" dirty="0">
              <a:ln>
                <a:noFill/>
              </a:ln>
              <a:solidFill>
                <a:schemeClr val="tx1"/>
              </a:solidFill>
              <a:effectLst/>
              <a:latin typeface="Arial" pitchFamily="34"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Revit Structure 2013</a:t>
            </a:r>
          </a:p>
        </p:txBody>
      </p:sp>
      <p:sp>
        <p:nvSpPr>
          <p:cNvPr id="8" name="Content Placeholder 7"/>
          <p:cNvSpPr>
            <a:spLocks noGrp="1"/>
          </p:cNvSpPr>
          <p:nvPr>
            <p:ph idx="1"/>
          </p:nvPr>
        </p:nvSpPr>
        <p:spPr/>
        <p:txBody>
          <a:bodyPr/>
          <a:lstStyle/>
          <a:p>
            <a:pPr marL="360363" indent="-360363">
              <a:buFont typeface="Arial"/>
              <a:buChar char="•"/>
            </a:pPr>
            <a:r>
              <a:rPr lang="en-US" dirty="0"/>
              <a:t>Reinforcement</a:t>
            </a:r>
          </a:p>
          <a:p>
            <a:pPr marL="360363" indent="-360363">
              <a:buFont typeface="Arial"/>
              <a:buChar char="•"/>
            </a:pPr>
            <a:r>
              <a:rPr lang="en-US" dirty="0"/>
              <a:t>Welded Wire Mesh</a:t>
            </a:r>
          </a:p>
          <a:p>
            <a:pPr marL="360363" indent="-360363">
              <a:buFont typeface="Arial"/>
              <a:buChar char="•"/>
            </a:pPr>
            <a:r>
              <a:rPr lang="en-US" dirty="0"/>
              <a:t>Physical Properties</a:t>
            </a:r>
          </a:p>
          <a:p>
            <a:pPr marL="360363" indent="-360363">
              <a:buFont typeface="Arial"/>
              <a:buChar char="•"/>
            </a:pPr>
            <a:r>
              <a:rPr lang="en-US" dirty="0"/>
              <a:t>Structural Analytical Model</a:t>
            </a:r>
          </a:p>
          <a:p>
            <a:pPr marL="360363" indent="-360363">
              <a:buFont typeface="Arial"/>
              <a:buChar char="•"/>
            </a:pPr>
            <a:r>
              <a:rPr lang="en-US" dirty="0"/>
              <a:t>Analysis Visualization Framework</a:t>
            </a:r>
          </a:p>
          <a:p>
            <a:pPr marL="0" indent="0">
              <a:spcBef>
                <a:spcPts val="4800"/>
              </a:spcBef>
            </a:pPr>
            <a:r>
              <a:rPr lang="en-US" sz="2400" dirty="0">
                <a:latin typeface="Courier"/>
                <a:cs typeface="Courier"/>
                <a:hlinkClick r:id="rId2"/>
              </a:rPr>
              <a:t>http://thebuildingcoder.typepad.com/blog/2012/06/the-revit-2013-structure-api.html</a:t>
            </a:r>
            <a:endParaRPr lang="en-US" sz="2400" dirty="0">
              <a:latin typeface="Courier"/>
              <a:cs typeface="Courier"/>
            </a:endParaRPr>
          </a:p>
          <a:p>
            <a:pPr>
              <a:spcBef>
                <a:spcPts val="4800"/>
              </a:spcBef>
            </a:pPr>
            <a:endParaRPr lang="en-US" dirty="0"/>
          </a:p>
        </p:txBody>
      </p:sp>
    </p:spTree>
    <p:extLst>
      <p:ext uri="{BB962C8B-B14F-4D97-AF65-F5344CB8AC3E}">
        <p14:creationId xmlns:p14="http://schemas.microsoft.com/office/powerpoint/2010/main" val="13093527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title"/>
          </p:nvPr>
        </p:nvSpPr>
        <p:spPr>
          <a:xfrm>
            <a:off x="319088" y="136525"/>
            <a:ext cx="7924800" cy="1143000"/>
          </a:xfrm>
          <a:noFill/>
        </p:spPr>
        <p:txBody>
          <a:bodyPr/>
          <a:lstStyle/>
          <a:p>
            <a:pPr eaLnBrk="1" hangingPunct="1"/>
            <a:r>
              <a:rPr lang="en-GB"/>
              <a:t>Columns and Framing</a:t>
            </a:r>
          </a:p>
        </p:txBody>
      </p:sp>
      <p:sp>
        <p:nvSpPr>
          <p:cNvPr id="47107" name="Rectangle 2"/>
          <p:cNvSpPr>
            <a:spLocks noGrp="1" noChangeArrowheads="1"/>
          </p:cNvSpPr>
          <p:nvPr>
            <p:ph idx="1"/>
          </p:nvPr>
        </p:nvSpPr>
        <p:spPr>
          <a:xfrm>
            <a:off x="277816" y="1393826"/>
            <a:ext cx="8294687" cy="3892563"/>
          </a:xfrm>
        </p:spPr>
        <p:txBody>
          <a:bodyPr/>
          <a:lstStyle/>
          <a:p>
            <a:pPr marL="358687" lvl="1" indent="-358687"/>
            <a:r>
              <a:rPr lang="en-GB" sz="3600"/>
              <a:t>Structural Elements</a:t>
            </a:r>
          </a:p>
          <a:p>
            <a:pPr marL="358687" lvl="1" indent="-358687"/>
            <a:r>
              <a:rPr lang="en-GB" sz="3600"/>
              <a:t>Standard families</a:t>
            </a:r>
          </a:p>
          <a:p>
            <a:pPr marL="342774" lvl="1" indent="-228516">
              <a:buNone/>
            </a:pPr>
            <a:r>
              <a:rPr lang="en-GB" sz="6000">
                <a:solidFill>
                  <a:schemeClr val="accent1"/>
                </a:solidFill>
              </a:rPr>
              <a:t>Lab 2-1, 2</a:t>
            </a:r>
          </a:p>
          <a:p>
            <a:pPr marL="342774" lvl="1" indent="-228516"/>
            <a:r>
              <a:rPr lang="en-GB"/>
              <a:t>Retrieve all structural 'line segment' or 'stick' elements</a:t>
            </a:r>
          </a:p>
          <a:p>
            <a:pPr marL="685546" lvl="2" indent="-228516"/>
            <a:r>
              <a:rPr lang="en-GB"/>
              <a:t>Columns belong to a separate standard family</a:t>
            </a:r>
          </a:p>
          <a:p>
            <a:pPr marL="685546" lvl="2" indent="-228516"/>
            <a:r>
              <a:rPr lang="en-GB"/>
              <a:t>Others such as beam, brace, joist, etc. belong to the framing standard family</a:t>
            </a:r>
          </a:p>
        </p:txBody>
      </p:sp>
      <p:sp>
        <p:nvSpPr>
          <p:cNvPr id="47108"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title"/>
          </p:nvPr>
        </p:nvSpPr>
        <p:spPr>
          <a:xfrm>
            <a:off x="214282" y="136527"/>
            <a:ext cx="7924800" cy="863583"/>
          </a:xfrm>
          <a:noFill/>
        </p:spPr>
        <p:txBody>
          <a:bodyPr/>
          <a:lstStyle/>
          <a:p>
            <a:pPr eaLnBrk="1" hangingPunct="1"/>
            <a:r>
              <a:rPr lang="en-GB"/>
              <a:t>Select all columns</a:t>
            </a:r>
          </a:p>
        </p:txBody>
      </p:sp>
      <p:sp>
        <p:nvSpPr>
          <p:cNvPr id="48131" name="Rectangle 2"/>
          <p:cNvSpPr>
            <a:spLocks noGrp="1" noChangeArrowheads="1"/>
          </p:cNvSpPr>
          <p:nvPr>
            <p:ph idx="1"/>
          </p:nvPr>
        </p:nvSpPr>
        <p:spPr>
          <a:xfrm>
            <a:off x="242918" y="1000110"/>
            <a:ext cx="8686800" cy="5203825"/>
          </a:xfrm>
        </p:spPr>
        <p:txBody>
          <a:bodyPr/>
          <a:lstStyle/>
          <a:p>
            <a:pPr marL="0" lvl="1" indent="0">
              <a:lnSpc>
                <a:spcPct val="80000"/>
              </a:lnSpc>
              <a:buNone/>
            </a:pPr>
            <a:r>
              <a:rPr lang="en-US" sz="2000" dirty="0"/>
              <a:t>Select all standard family instances for category </a:t>
            </a:r>
            <a:r>
              <a:rPr lang="en-US" sz="2000" dirty="0" err="1"/>
              <a:t>OST_StructuralColumns</a:t>
            </a:r>
            <a:endParaRPr lang="en-GB" sz="1000" dirty="0"/>
          </a:p>
          <a:p>
            <a:pPr>
              <a:spcBef>
                <a:spcPts val="0"/>
              </a:spcBef>
              <a:spcAft>
                <a:spcPts val="0"/>
              </a:spcAft>
            </a:pPr>
            <a:endParaRPr lang="en-GB" sz="1200" dirty="0">
              <a:solidFill>
                <a:srgbClr val="008080"/>
              </a:solidFill>
              <a:latin typeface="Courier New"/>
              <a:ea typeface="Calibri"/>
              <a:cs typeface="Times New Roman"/>
            </a:endParaRPr>
          </a:p>
          <a:p>
            <a:pPr>
              <a:spcBef>
                <a:spcPts val="0"/>
              </a:spcBef>
              <a:spcAft>
                <a:spcPts val="0"/>
              </a:spcAft>
            </a:pPr>
            <a:r>
              <a:rPr lang="en-GB" sz="1200" b="1" dirty="0" err="1">
                <a:solidFill>
                  <a:srgbClr val="008080"/>
                </a:solidFill>
                <a:latin typeface="Courier New"/>
                <a:ea typeface="Calibri"/>
                <a:cs typeface="Times New Roman"/>
              </a:rPr>
              <a:t>BuiltInCategory</a:t>
            </a:r>
            <a:r>
              <a:rPr lang="en-GB" sz="1200" b="1" dirty="0">
                <a:latin typeface="Courier New"/>
                <a:ea typeface="Calibri"/>
                <a:cs typeface="Times New Roman"/>
              </a:rPr>
              <a:t> </a:t>
            </a:r>
            <a:r>
              <a:rPr lang="en-GB" sz="1200" b="1" dirty="0" err="1">
                <a:latin typeface="Courier New"/>
                <a:ea typeface="Calibri"/>
                <a:cs typeface="Times New Roman"/>
              </a:rPr>
              <a:t>bicSc</a:t>
            </a:r>
            <a:r>
              <a:rPr lang="en-GB" sz="1200" b="1" dirty="0">
                <a:latin typeface="Courier New"/>
                <a:ea typeface="Calibri"/>
                <a:cs typeface="Times New Roman"/>
              </a:rPr>
              <a:t> = </a:t>
            </a:r>
            <a:r>
              <a:rPr lang="en-GB" sz="1200" b="1" dirty="0" err="1">
                <a:solidFill>
                  <a:srgbClr val="008080"/>
                </a:solidFill>
                <a:latin typeface="Courier New"/>
                <a:ea typeface="Calibri"/>
                <a:cs typeface="Times New Roman"/>
              </a:rPr>
              <a:t>BuiltInCategory</a:t>
            </a:r>
            <a:r>
              <a:rPr lang="en-GB" sz="1200" b="1" dirty="0" err="1">
                <a:latin typeface="Courier New"/>
                <a:ea typeface="Calibri"/>
                <a:cs typeface="Times New Roman"/>
              </a:rPr>
              <a:t>.OST_StructuralColumns</a:t>
            </a:r>
            <a:r>
              <a:rPr lang="en-GB" sz="1200" b="1" dirty="0">
                <a:latin typeface="Courier New"/>
                <a:ea typeface="Calibri"/>
                <a:cs typeface="Times New Roman"/>
              </a:rPr>
              <a:t>;</a:t>
            </a:r>
            <a:endParaRPr lang="en-GB" sz="1200" b="1" dirty="0">
              <a:ea typeface="Calibri"/>
              <a:cs typeface="Times New Roman"/>
            </a:endParaRPr>
          </a:p>
          <a:p>
            <a:pPr>
              <a:spcBef>
                <a:spcPts val="0"/>
              </a:spcBef>
              <a:spcAft>
                <a:spcPts val="0"/>
              </a:spcAft>
            </a:pPr>
            <a:r>
              <a:rPr lang="en-GB" sz="1200" b="1" dirty="0">
                <a:solidFill>
                  <a:srgbClr val="008080"/>
                </a:solidFill>
                <a:latin typeface="Courier New"/>
                <a:ea typeface="Calibri"/>
                <a:cs typeface="Times New Roman"/>
              </a:rPr>
              <a:t>List</a:t>
            </a:r>
            <a:r>
              <a:rPr lang="en-GB" sz="1200" b="1" dirty="0">
                <a:latin typeface="Courier New"/>
                <a:ea typeface="Calibri"/>
                <a:cs typeface="Times New Roman"/>
              </a:rPr>
              <a:t>&lt;</a:t>
            </a:r>
            <a:r>
              <a:rPr lang="en-GB" sz="1200" b="1" dirty="0">
                <a:solidFill>
                  <a:srgbClr val="008080"/>
                </a:solidFill>
                <a:latin typeface="Courier New"/>
                <a:ea typeface="Calibri"/>
                <a:cs typeface="Times New Roman"/>
              </a:rPr>
              <a:t>Element</a:t>
            </a:r>
            <a:r>
              <a:rPr lang="en-GB" sz="1200" b="1" dirty="0">
                <a:latin typeface="Courier New"/>
                <a:ea typeface="Calibri"/>
                <a:cs typeface="Times New Roman"/>
              </a:rPr>
              <a:t>&gt; columns = </a:t>
            </a:r>
            <a:r>
              <a:rPr lang="en-GB" sz="1200" b="1" dirty="0" err="1">
                <a:solidFill>
                  <a:srgbClr val="008080"/>
                </a:solidFill>
                <a:latin typeface="Courier New"/>
                <a:ea typeface="Calibri"/>
                <a:cs typeface="Times New Roman"/>
              </a:rPr>
              <a:t>RacUtils</a:t>
            </a:r>
            <a:r>
              <a:rPr lang="en-GB" sz="1200" b="1" dirty="0" err="1">
                <a:latin typeface="Courier New"/>
                <a:ea typeface="Calibri"/>
                <a:cs typeface="Times New Roman"/>
              </a:rPr>
              <a:t>.GetAllStandardFamilyInstancesForACategory</a:t>
            </a:r>
            <a:r>
              <a:rPr lang="en-GB" sz="1200" b="1" dirty="0">
                <a:latin typeface="Courier New"/>
                <a:ea typeface="Calibri"/>
                <a:cs typeface="Times New Roman"/>
              </a:rPr>
              <a:t>( app, </a:t>
            </a:r>
            <a:r>
              <a:rPr lang="en-GB" sz="1200" b="1" dirty="0" err="1">
                <a:latin typeface="Courier New"/>
                <a:ea typeface="Calibri"/>
                <a:cs typeface="Times New Roman"/>
              </a:rPr>
              <a:t>bicSc</a:t>
            </a:r>
            <a:r>
              <a:rPr lang="en-GB" sz="1200" b="1" dirty="0">
                <a:latin typeface="Courier New"/>
                <a:ea typeface="Calibri"/>
                <a:cs typeface="Times New Roman"/>
              </a:rPr>
              <a:t> );</a:t>
            </a:r>
          </a:p>
          <a:p>
            <a:pPr>
              <a:spcBef>
                <a:spcPts val="0"/>
              </a:spcBef>
              <a:spcAft>
                <a:spcPts val="0"/>
              </a:spcAft>
            </a:pPr>
            <a:endParaRPr lang="de-DE" sz="1200" b="1" dirty="0">
              <a:latin typeface="Courier New"/>
              <a:ea typeface="Calibri"/>
              <a:cs typeface="Times New Roman"/>
            </a:endParaRPr>
          </a:p>
          <a:p>
            <a:pPr>
              <a:spcBef>
                <a:spcPts val="0"/>
              </a:spcBef>
              <a:spcAft>
                <a:spcPts val="0"/>
              </a:spcAft>
            </a:pPr>
            <a:r>
              <a:rPr lang="de-DE" sz="1200" b="1" dirty="0">
                <a:latin typeface="Courier New"/>
                <a:ea typeface="Calibri"/>
                <a:cs typeface="Times New Roman"/>
              </a:rPr>
              <a:t>. . .</a:t>
            </a:r>
          </a:p>
          <a:p>
            <a:r>
              <a:rPr lang="en-US" altLang="zh-CN" kern="0" dirty="0">
                <a:latin typeface="NSimSun"/>
                <a:cs typeface="NSimSun"/>
              </a:rPr>
              <a:t> </a:t>
            </a:r>
            <a:r>
              <a:rPr lang="en-US" altLang="zh-CN" sz="1600" kern="0" dirty="0">
                <a:solidFill>
                  <a:srgbClr val="0000FF"/>
                </a:solidFill>
                <a:latin typeface="NSimSun"/>
                <a:cs typeface="NSimSun"/>
              </a:rPr>
              <a:t>public</a:t>
            </a:r>
            <a:r>
              <a:rPr lang="en-US" altLang="zh-CN" sz="1600" kern="0" dirty="0">
                <a:latin typeface="NSimSun"/>
                <a:cs typeface="NSimSun"/>
              </a:rPr>
              <a:t> </a:t>
            </a:r>
            <a:r>
              <a:rPr lang="en-US" altLang="zh-CN" sz="1600" kern="0" dirty="0">
                <a:solidFill>
                  <a:srgbClr val="0000FF"/>
                </a:solidFill>
                <a:latin typeface="NSimSun"/>
                <a:cs typeface="NSimSun"/>
              </a:rPr>
              <a:t>static</a:t>
            </a:r>
            <a:r>
              <a:rPr lang="en-US" altLang="zh-CN" sz="1600" kern="0" dirty="0">
                <a:latin typeface="NSimSun"/>
                <a:cs typeface="NSimSun"/>
              </a:rPr>
              <a:t> </a:t>
            </a:r>
            <a:r>
              <a:rPr lang="en-US" altLang="zh-CN" sz="1600" kern="0" dirty="0" err="1">
                <a:solidFill>
                  <a:srgbClr val="2B91AF"/>
                </a:solidFill>
                <a:latin typeface="NSimSun"/>
                <a:cs typeface="NSimSun"/>
              </a:rPr>
              <a:t>IList</a:t>
            </a:r>
            <a:r>
              <a:rPr lang="en-US" altLang="zh-CN" sz="1600" kern="0" dirty="0">
                <a:latin typeface="NSimSun"/>
                <a:cs typeface="NSimSun"/>
              </a:rPr>
              <a:t>&lt;</a:t>
            </a:r>
            <a:r>
              <a:rPr lang="en-US" altLang="zh-CN" sz="1600" kern="0" dirty="0">
                <a:solidFill>
                  <a:srgbClr val="2B91AF"/>
                </a:solidFill>
                <a:latin typeface="NSimSun"/>
                <a:cs typeface="NSimSun"/>
              </a:rPr>
              <a:t>Element</a:t>
            </a:r>
            <a:r>
              <a:rPr lang="en-US" altLang="zh-CN" sz="1600" kern="0" dirty="0">
                <a:latin typeface="NSimSun"/>
                <a:cs typeface="NSimSun"/>
              </a:rPr>
              <a:t>&gt; </a:t>
            </a:r>
            <a:r>
              <a:rPr lang="en-US" altLang="zh-CN" sz="1600" kern="0" dirty="0" err="1">
                <a:latin typeface="NSimSun"/>
                <a:cs typeface="NSimSun"/>
              </a:rPr>
              <a:t>GetAllStandardFamilyInstancesForACategory</a:t>
            </a:r>
            <a:r>
              <a:rPr lang="en-US" altLang="zh-CN" sz="1600" kern="0" dirty="0">
                <a:latin typeface="NSimSun"/>
                <a:cs typeface="NSimSun"/>
              </a:rPr>
              <a:t>(</a:t>
            </a:r>
            <a:endParaRPr lang="zh-CN" altLang="zh-CN" sz="1800" kern="100" dirty="0">
              <a:cs typeface="Times New Roman"/>
            </a:endParaRPr>
          </a:p>
          <a:p>
            <a:r>
              <a:rPr lang="en-US" altLang="zh-CN" sz="1600" kern="0" dirty="0">
                <a:latin typeface="NSimSun"/>
                <a:cs typeface="NSimSun"/>
              </a:rPr>
              <a:t>      </a:t>
            </a:r>
            <a:r>
              <a:rPr lang="en-US" altLang="zh-CN" sz="1600" kern="0" dirty="0">
                <a:solidFill>
                  <a:srgbClr val="2B91AF"/>
                </a:solidFill>
                <a:latin typeface="NSimSun"/>
                <a:cs typeface="NSimSun"/>
              </a:rPr>
              <a:t>Document</a:t>
            </a:r>
            <a:r>
              <a:rPr lang="en-US" altLang="zh-CN" sz="1600" kern="0" dirty="0">
                <a:latin typeface="NSimSun"/>
                <a:cs typeface="NSimSun"/>
              </a:rPr>
              <a:t> doc,</a:t>
            </a:r>
            <a:endParaRPr lang="zh-CN" altLang="zh-CN" sz="1800" kern="100" dirty="0">
              <a:cs typeface="Times New Roman"/>
            </a:endParaRPr>
          </a:p>
          <a:p>
            <a:r>
              <a:rPr lang="en-US" altLang="zh-CN" sz="1600" kern="0" dirty="0">
                <a:latin typeface="NSimSun"/>
                <a:cs typeface="NSimSun"/>
              </a:rPr>
              <a:t>      </a:t>
            </a:r>
            <a:r>
              <a:rPr lang="en-US" altLang="zh-CN" sz="1600" kern="0" dirty="0" err="1">
                <a:solidFill>
                  <a:srgbClr val="2B91AF"/>
                </a:solidFill>
                <a:latin typeface="NSimSun"/>
                <a:cs typeface="NSimSun"/>
              </a:rPr>
              <a:t>BuiltInCategory</a:t>
            </a:r>
            <a:r>
              <a:rPr lang="en-US" altLang="zh-CN" sz="1600" kern="0" dirty="0">
                <a:latin typeface="NSimSun"/>
                <a:cs typeface="NSimSun"/>
              </a:rPr>
              <a:t> </a:t>
            </a:r>
            <a:r>
              <a:rPr lang="en-US" altLang="zh-CN" sz="1600" kern="0" dirty="0" err="1">
                <a:latin typeface="NSimSun"/>
                <a:cs typeface="NSimSun"/>
              </a:rPr>
              <a:t>bic</a:t>
            </a:r>
            <a:r>
              <a:rPr lang="en-US" altLang="zh-CN" sz="1600" kern="0" dirty="0">
                <a:latin typeface="NSimSun"/>
                <a:cs typeface="NSimSun"/>
              </a:rPr>
              <a:t> )</a:t>
            </a:r>
            <a:endParaRPr lang="zh-CN" altLang="zh-CN" sz="1800" kern="100" dirty="0">
              <a:cs typeface="Times New Roman"/>
            </a:endParaRPr>
          </a:p>
          <a:p>
            <a:r>
              <a:rPr lang="en-US" altLang="zh-CN" sz="1600" kern="0" dirty="0">
                <a:latin typeface="NSimSun"/>
                <a:cs typeface="NSimSun"/>
              </a:rPr>
              <a:t>    {</a:t>
            </a:r>
            <a:endParaRPr lang="zh-CN" altLang="zh-CN" sz="1800" kern="100" dirty="0">
              <a:cs typeface="Times New Roman"/>
            </a:endParaRPr>
          </a:p>
          <a:p>
            <a:r>
              <a:rPr lang="en-US" altLang="zh-CN" sz="1600" kern="0" dirty="0">
                <a:latin typeface="NSimSun"/>
                <a:cs typeface="NSimSun"/>
              </a:rPr>
              <a:t>      </a:t>
            </a:r>
            <a:r>
              <a:rPr lang="en-US" altLang="zh-CN" sz="1600" kern="0" dirty="0">
                <a:solidFill>
                  <a:srgbClr val="2B91AF"/>
                </a:solidFill>
                <a:latin typeface="NSimSun"/>
                <a:cs typeface="NSimSun"/>
              </a:rPr>
              <a:t>List</a:t>
            </a:r>
            <a:r>
              <a:rPr lang="en-US" altLang="zh-CN" sz="1600" kern="0" dirty="0">
                <a:latin typeface="NSimSun"/>
                <a:cs typeface="NSimSun"/>
              </a:rPr>
              <a:t>&lt;</a:t>
            </a:r>
            <a:r>
              <a:rPr lang="en-US" altLang="zh-CN" sz="1600" kern="0" dirty="0">
                <a:solidFill>
                  <a:srgbClr val="2B91AF"/>
                </a:solidFill>
                <a:latin typeface="NSimSun"/>
                <a:cs typeface="NSimSun"/>
              </a:rPr>
              <a:t>Element</a:t>
            </a:r>
            <a:r>
              <a:rPr lang="en-US" altLang="zh-CN" sz="1600" kern="0" dirty="0">
                <a:latin typeface="NSimSun"/>
                <a:cs typeface="NSimSun"/>
              </a:rPr>
              <a:t>&gt; elements = </a:t>
            </a:r>
            <a:r>
              <a:rPr lang="en-US" altLang="zh-CN" sz="1600" kern="0" dirty="0">
                <a:solidFill>
                  <a:srgbClr val="0000FF"/>
                </a:solidFill>
                <a:latin typeface="NSimSun"/>
                <a:cs typeface="NSimSun"/>
              </a:rPr>
              <a:t>new</a:t>
            </a:r>
            <a:r>
              <a:rPr lang="en-US" altLang="zh-CN" sz="1600" kern="0" dirty="0">
                <a:latin typeface="NSimSun"/>
                <a:cs typeface="NSimSun"/>
              </a:rPr>
              <a:t> </a:t>
            </a:r>
            <a:r>
              <a:rPr lang="en-US" altLang="zh-CN" sz="1600" kern="0" dirty="0">
                <a:solidFill>
                  <a:srgbClr val="2B91AF"/>
                </a:solidFill>
                <a:latin typeface="NSimSun"/>
                <a:cs typeface="NSimSun"/>
              </a:rPr>
              <a:t>List</a:t>
            </a:r>
            <a:r>
              <a:rPr lang="en-US" altLang="zh-CN" sz="1600" kern="0" dirty="0">
                <a:latin typeface="NSimSun"/>
                <a:cs typeface="NSimSun"/>
              </a:rPr>
              <a:t>&lt;</a:t>
            </a:r>
            <a:r>
              <a:rPr lang="en-US" altLang="zh-CN" sz="1600" kern="0" dirty="0">
                <a:solidFill>
                  <a:srgbClr val="2B91AF"/>
                </a:solidFill>
                <a:latin typeface="NSimSun"/>
                <a:cs typeface="NSimSun"/>
              </a:rPr>
              <a:t>Element</a:t>
            </a:r>
            <a:r>
              <a:rPr lang="en-US" altLang="zh-CN" sz="1600" kern="0" dirty="0">
                <a:latin typeface="NSimSun"/>
                <a:cs typeface="NSimSun"/>
              </a:rPr>
              <a:t>&gt;();</a:t>
            </a:r>
            <a:endParaRPr lang="zh-CN" altLang="zh-CN" sz="1800" kern="100" dirty="0">
              <a:cs typeface="Times New Roman"/>
            </a:endParaRPr>
          </a:p>
          <a:p>
            <a:r>
              <a:rPr lang="en-US" altLang="zh-CN" sz="1600" kern="0" dirty="0">
                <a:latin typeface="NSimSun"/>
                <a:cs typeface="NSimSun"/>
              </a:rPr>
              <a:t>      </a:t>
            </a:r>
            <a:r>
              <a:rPr lang="en-US" altLang="zh-CN" sz="1600" kern="0" dirty="0">
                <a:solidFill>
                  <a:srgbClr val="008000"/>
                </a:solidFill>
                <a:latin typeface="NSimSun"/>
                <a:cs typeface="NSimSun"/>
              </a:rPr>
              <a:t>//The following commented code works for Revit 2010. Revit 2011 has new way to collect elements</a:t>
            </a:r>
            <a:endParaRPr lang="zh-CN" altLang="zh-CN" sz="1800" kern="100" dirty="0">
              <a:cs typeface="Times New Roman"/>
            </a:endParaRPr>
          </a:p>
          <a:p>
            <a:r>
              <a:rPr lang="en-US" altLang="zh-CN" sz="1600" kern="0" dirty="0">
                <a:latin typeface="NSimSun"/>
                <a:cs typeface="NSimSun"/>
              </a:rPr>
              <a:t>    </a:t>
            </a:r>
            <a:endParaRPr lang="zh-CN" altLang="zh-CN" sz="1800" kern="100" dirty="0">
              <a:cs typeface="Times New Roman"/>
            </a:endParaRPr>
          </a:p>
          <a:p>
            <a:r>
              <a:rPr lang="en-US" altLang="zh-CN" sz="1600" kern="0" dirty="0">
                <a:latin typeface="NSimSun"/>
                <a:cs typeface="NSimSun"/>
              </a:rPr>
              <a:t>      </a:t>
            </a:r>
            <a:r>
              <a:rPr lang="en-US" altLang="zh-CN" sz="1600" kern="0" dirty="0">
                <a:solidFill>
                  <a:srgbClr val="2B91AF"/>
                </a:solidFill>
                <a:latin typeface="NSimSun"/>
                <a:cs typeface="NSimSun"/>
              </a:rPr>
              <a:t>FilteredElementCollector</a:t>
            </a:r>
            <a:r>
              <a:rPr lang="en-US" altLang="zh-CN" sz="1600" kern="0" dirty="0">
                <a:latin typeface="NSimSun"/>
                <a:cs typeface="NSimSun"/>
              </a:rPr>
              <a:t> collector = </a:t>
            </a:r>
            <a:r>
              <a:rPr lang="en-US" altLang="zh-CN" sz="1600" kern="0" dirty="0">
                <a:solidFill>
                  <a:srgbClr val="0000FF"/>
                </a:solidFill>
                <a:latin typeface="NSimSun"/>
                <a:cs typeface="NSimSun"/>
              </a:rPr>
              <a:t>new</a:t>
            </a:r>
            <a:r>
              <a:rPr lang="en-US" altLang="zh-CN" sz="1600" kern="0" dirty="0">
                <a:latin typeface="NSimSun"/>
                <a:cs typeface="NSimSun"/>
              </a:rPr>
              <a:t> </a:t>
            </a:r>
            <a:r>
              <a:rPr lang="en-US" altLang="zh-CN" sz="1600" kern="0" dirty="0">
                <a:solidFill>
                  <a:srgbClr val="2B91AF"/>
                </a:solidFill>
                <a:latin typeface="NSimSun"/>
                <a:cs typeface="NSimSun"/>
              </a:rPr>
              <a:t>FilteredElementCollector</a:t>
            </a:r>
            <a:r>
              <a:rPr lang="en-US" altLang="zh-CN" sz="1600" kern="0" dirty="0">
                <a:latin typeface="NSimSun"/>
                <a:cs typeface="NSimSun"/>
              </a:rPr>
              <a:t>( doc );</a:t>
            </a:r>
            <a:endParaRPr lang="zh-CN" altLang="zh-CN" sz="1800" kern="100" dirty="0">
              <a:cs typeface="Times New Roman"/>
            </a:endParaRPr>
          </a:p>
          <a:p>
            <a:r>
              <a:rPr lang="en-US" altLang="zh-CN" sz="1600" kern="0" dirty="0">
                <a:latin typeface="NSimSun"/>
                <a:cs typeface="NSimSun"/>
              </a:rPr>
              <a:t>      </a:t>
            </a:r>
            <a:r>
              <a:rPr lang="en-US" altLang="zh-CN" sz="1600" kern="0" dirty="0">
                <a:solidFill>
                  <a:srgbClr val="0000FF"/>
                </a:solidFill>
                <a:latin typeface="NSimSun"/>
                <a:cs typeface="NSimSun"/>
              </a:rPr>
              <a:t>return</a:t>
            </a:r>
            <a:r>
              <a:rPr lang="en-US" altLang="zh-CN" sz="1600" kern="0" dirty="0">
                <a:latin typeface="NSimSun"/>
                <a:cs typeface="NSimSun"/>
              </a:rPr>
              <a:t> </a:t>
            </a:r>
            <a:r>
              <a:rPr lang="en-US" altLang="zh-CN" sz="1600" kern="0" dirty="0" err="1">
                <a:latin typeface="NSimSun"/>
                <a:cs typeface="NSimSun"/>
              </a:rPr>
              <a:t>collector.OfCategory</a:t>
            </a:r>
            <a:r>
              <a:rPr lang="en-US" altLang="zh-CN" sz="1600" kern="0" dirty="0">
                <a:latin typeface="NSimSun"/>
                <a:cs typeface="NSimSun"/>
              </a:rPr>
              <a:t>( </a:t>
            </a:r>
            <a:r>
              <a:rPr lang="en-US" altLang="zh-CN" sz="1600" kern="0" dirty="0" err="1">
                <a:latin typeface="NSimSun"/>
                <a:cs typeface="NSimSun"/>
              </a:rPr>
              <a:t>bic</a:t>
            </a:r>
            <a:r>
              <a:rPr lang="en-US" altLang="zh-CN" sz="1600" kern="0" dirty="0">
                <a:latin typeface="NSimSun"/>
                <a:cs typeface="NSimSun"/>
              </a:rPr>
              <a:t> ).</a:t>
            </a:r>
            <a:r>
              <a:rPr lang="en-US" altLang="zh-CN" sz="1600" kern="0" dirty="0" err="1">
                <a:latin typeface="NSimSun"/>
                <a:cs typeface="NSimSun"/>
              </a:rPr>
              <a:t>OfClass</a:t>
            </a:r>
            <a:r>
              <a:rPr lang="en-US" altLang="zh-CN" sz="1600" kern="0" dirty="0">
                <a:latin typeface="NSimSun"/>
                <a:cs typeface="NSimSun"/>
              </a:rPr>
              <a:t>( </a:t>
            </a:r>
            <a:r>
              <a:rPr lang="en-US" altLang="zh-CN" sz="1600" kern="0" dirty="0">
                <a:solidFill>
                  <a:srgbClr val="0000FF"/>
                </a:solidFill>
                <a:latin typeface="NSimSun"/>
                <a:cs typeface="NSimSun"/>
              </a:rPr>
              <a:t>typeof</a:t>
            </a:r>
            <a:r>
              <a:rPr lang="en-US" altLang="zh-CN" sz="1600" kern="0" dirty="0">
                <a:latin typeface="NSimSun"/>
                <a:cs typeface="NSimSun"/>
              </a:rPr>
              <a:t>( </a:t>
            </a:r>
            <a:r>
              <a:rPr lang="en-US" altLang="zh-CN" sz="1600" kern="0" dirty="0">
                <a:solidFill>
                  <a:srgbClr val="2B91AF"/>
                </a:solidFill>
                <a:latin typeface="NSimSun"/>
                <a:cs typeface="NSimSun"/>
              </a:rPr>
              <a:t>FamilyInstance</a:t>
            </a:r>
            <a:r>
              <a:rPr lang="en-US" altLang="zh-CN" sz="1600" kern="0" dirty="0">
                <a:latin typeface="NSimSun"/>
                <a:cs typeface="NSimSun"/>
              </a:rPr>
              <a:t> ) ).</a:t>
            </a:r>
            <a:r>
              <a:rPr lang="en-US" altLang="zh-CN" sz="1600" kern="0" dirty="0" err="1">
                <a:latin typeface="NSimSun"/>
                <a:cs typeface="NSimSun"/>
              </a:rPr>
              <a:t>ToElements</a:t>
            </a:r>
            <a:r>
              <a:rPr lang="en-US" altLang="zh-CN" sz="1600" kern="0" dirty="0">
                <a:latin typeface="NSimSun"/>
                <a:cs typeface="NSimSun"/>
              </a:rPr>
              <a:t>();</a:t>
            </a:r>
            <a:endParaRPr lang="zh-CN" altLang="zh-CN" sz="1800" kern="100" dirty="0">
              <a:cs typeface="Times New Roman"/>
            </a:endParaRPr>
          </a:p>
          <a:p>
            <a:r>
              <a:rPr lang="en-US" altLang="zh-CN" sz="1600" kern="0" dirty="0">
                <a:latin typeface="NSimSun"/>
                <a:cs typeface="NSimSun"/>
              </a:rPr>
              <a:t>    }</a:t>
            </a:r>
            <a:endParaRPr lang="en-US" sz="4800" dirty="0"/>
          </a:p>
        </p:txBody>
      </p:sp>
      <p:pic>
        <p:nvPicPr>
          <p:cNvPr id="48132" name="Picture 4" descr="lab-2-1-2"/>
          <p:cNvPicPr>
            <a:picLocks noChangeAspect="1" noChangeArrowheads="1"/>
          </p:cNvPicPr>
          <p:nvPr/>
        </p:nvPicPr>
        <p:blipFill>
          <a:blip r:embed="rId3" cstate="print"/>
          <a:srcRect/>
          <a:stretch>
            <a:fillRect/>
          </a:stretch>
        </p:blipFill>
        <p:spPr bwMode="auto">
          <a:xfrm>
            <a:off x="5652120" y="2852936"/>
            <a:ext cx="3671887" cy="1355725"/>
          </a:xfrm>
          <a:prstGeom prst="rect">
            <a:avLst/>
          </a:prstGeom>
          <a:noFill/>
          <a:ln w="9525">
            <a:noFill/>
            <a:miter lim="800000"/>
            <a:headEnd/>
            <a:tailEnd/>
          </a:ln>
        </p:spPr>
      </p:pic>
      <p:pic>
        <p:nvPicPr>
          <p:cNvPr id="48133" name="Picture 5" descr="lab-2-1-1"/>
          <p:cNvPicPr>
            <a:picLocks noChangeAspect="1" noChangeArrowheads="1"/>
          </p:cNvPicPr>
          <p:nvPr/>
        </p:nvPicPr>
        <p:blipFill>
          <a:blip r:embed="rId4" cstate="print"/>
          <a:srcRect/>
          <a:stretch>
            <a:fillRect/>
          </a:stretch>
        </p:blipFill>
        <p:spPr bwMode="auto">
          <a:xfrm>
            <a:off x="7072330" y="4343420"/>
            <a:ext cx="1104900" cy="1943100"/>
          </a:xfrm>
          <a:prstGeom prst="rect">
            <a:avLst/>
          </a:prstGeom>
          <a:noFill/>
          <a:ln w="9525">
            <a:noFill/>
            <a:miter lim="800000"/>
            <a:headEnd/>
            <a:tailEnd/>
          </a:ln>
        </p:spPr>
      </p:pic>
      <p:sp>
        <p:nvSpPr>
          <p:cNvPr id="48134"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title"/>
          </p:nvPr>
        </p:nvSpPr>
        <p:spPr>
          <a:xfrm>
            <a:off x="319088" y="136525"/>
            <a:ext cx="7924800" cy="1143000"/>
          </a:xfrm>
          <a:noFill/>
        </p:spPr>
        <p:txBody>
          <a:bodyPr/>
          <a:lstStyle/>
          <a:p>
            <a:pPr eaLnBrk="1" hangingPunct="1"/>
            <a:r>
              <a:rPr lang="en-GB"/>
              <a:t>Select all framing elements</a:t>
            </a:r>
          </a:p>
        </p:txBody>
      </p:sp>
      <p:sp>
        <p:nvSpPr>
          <p:cNvPr id="49155" name="Rectangle 2"/>
          <p:cNvSpPr>
            <a:spLocks noGrp="1" noChangeArrowheads="1"/>
          </p:cNvSpPr>
          <p:nvPr>
            <p:ph idx="1"/>
          </p:nvPr>
        </p:nvSpPr>
        <p:spPr>
          <a:xfrm>
            <a:off x="277813" y="1071548"/>
            <a:ext cx="8580467" cy="3600467"/>
          </a:xfrm>
        </p:spPr>
        <p:txBody>
          <a:bodyPr/>
          <a:lstStyle/>
          <a:p>
            <a:pPr marL="331665" lvl="1" indent="-217407">
              <a:buNone/>
            </a:pPr>
            <a:r>
              <a:rPr lang="en-US" sz="2000" dirty="0"/>
              <a:t>Select all standard family instances for category </a:t>
            </a:r>
            <a:r>
              <a:rPr lang="en-US" sz="2000" noProof="1"/>
              <a:t>OST_StructuralFraming</a:t>
            </a:r>
            <a:endParaRPr lang="en-US" sz="2000" dirty="0"/>
          </a:p>
          <a:p>
            <a:pPr indent="266700"/>
            <a:r>
              <a:rPr lang="en-US" altLang="zh-CN" sz="1050" kern="0" dirty="0">
                <a:solidFill>
                  <a:srgbClr val="008000"/>
                </a:solidFill>
                <a:latin typeface="NSimSun"/>
                <a:cs typeface="NSimSun"/>
              </a:rPr>
              <a:t> //et all structural framing elements - similar to Lab 2-1:</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2B91AF"/>
                </a:solidFill>
                <a:latin typeface="NSimSun"/>
                <a:cs typeface="NSimSun"/>
              </a:rPr>
              <a:t>BuiltInCategory</a:t>
            </a:r>
            <a:r>
              <a:rPr lang="en-US" altLang="zh-CN" sz="1050" kern="0" dirty="0">
                <a:latin typeface="NSimSun"/>
                <a:cs typeface="NSimSun"/>
              </a:rPr>
              <a:t> </a:t>
            </a:r>
            <a:r>
              <a:rPr lang="en-US" altLang="zh-CN" sz="1050" kern="0" dirty="0" err="1">
                <a:latin typeface="NSimSun"/>
                <a:cs typeface="NSimSun"/>
              </a:rPr>
              <a:t>bicSf</a:t>
            </a:r>
            <a:r>
              <a:rPr lang="en-US" altLang="zh-CN" sz="1050" kern="0" dirty="0">
                <a:latin typeface="NSimSun"/>
                <a:cs typeface="NSimSun"/>
              </a:rPr>
              <a:t> = </a:t>
            </a:r>
            <a:r>
              <a:rPr lang="en-US" altLang="zh-CN" sz="1050" kern="0" dirty="0" err="1">
                <a:solidFill>
                  <a:srgbClr val="2B91AF"/>
                </a:solidFill>
                <a:latin typeface="NSimSun"/>
                <a:cs typeface="NSimSun"/>
              </a:rPr>
              <a:t>BuiltInCategory</a:t>
            </a:r>
            <a:r>
              <a:rPr lang="en-US" altLang="zh-CN" sz="1050" kern="0" dirty="0" err="1">
                <a:latin typeface="NSimSun"/>
                <a:cs typeface="NSimSun"/>
              </a:rPr>
              <a:t>.OST_StructuralFraming</a:t>
            </a:r>
            <a:r>
              <a:rPr lang="en-US" altLang="zh-CN" sz="1050" kern="0" dirty="0">
                <a:latin typeface="NSimSun"/>
                <a:cs typeface="NSimSun"/>
              </a:rPr>
              <a:t>;</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2B91AF"/>
                </a:solidFill>
                <a:latin typeface="NSimSun"/>
                <a:cs typeface="NSimSun"/>
              </a:rPr>
              <a:t>IList</a:t>
            </a:r>
            <a:r>
              <a:rPr lang="en-US" altLang="zh-CN" sz="1050" kern="0" dirty="0">
                <a:latin typeface="NSimSun"/>
                <a:cs typeface="NSimSun"/>
              </a:rPr>
              <a:t>&lt;</a:t>
            </a:r>
            <a:r>
              <a:rPr lang="en-US" altLang="zh-CN" sz="1050" kern="0" dirty="0">
                <a:solidFill>
                  <a:srgbClr val="2B91AF"/>
                </a:solidFill>
                <a:latin typeface="NSimSun"/>
                <a:cs typeface="NSimSun"/>
              </a:rPr>
              <a:t>Element</a:t>
            </a:r>
            <a:r>
              <a:rPr lang="en-US" altLang="zh-CN" sz="1050" kern="0" dirty="0">
                <a:latin typeface="NSimSun"/>
                <a:cs typeface="NSimSun"/>
              </a:rPr>
              <a:t>&gt; </a:t>
            </a:r>
            <a:r>
              <a:rPr lang="en-US" altLang="zh-CN" sz="1050" kern="0" dirty="0" err="1">
                <a:latin typeface="NSimSun"/>
                <a:cs typeface="NSimSun"/>
              </a:rPr>
              <a:t>frmEls</a:t>
            </a:r>
            <a:r>
              <a:rPr lang="en-US" altLang="zh-CN" sz="1050" kern="0" dirty="0">
                <a:latin typeface="NSimSun"/>
                <a:cs typeface="NSimSun"/>
              </a:rPr>
              <a:t> = </a:t>
            </a:r>
            <a:r>
              <a:rPr lang="en-US" altLang="zh-CN" sz="1050" kern="0" dirty="0" err="1">
                <a:solidFill>
                  <a:srgbClr val="2B91AF"/>
                </a:solidFill>
                <a:latin typeface="NSimSun"/>
                <a:cs typeface="NSimSun"/>
              </a:rPr>
              <a:t>RacUtils</a:t>
            </a:r>
            <a:r>
              <a:rPr lang="en-US" altLang="zh-CN" sz="1050" kern="0" dirty="0" err="1">
                <a:latin typeface="NSimSun"/>
                <a:cs typeface="NSimSun"/>
              </a:rPr>
              <a:t>.GetAllStandardFamilyInstancesForACategory</a:t>
            </a:r>
            <a:r>
              <a:rPr lang="en-US" altLang="zh-CN" sz="1050" kern="0" dirty="0">
                <a:latin typeface="NSimSun"/>
                <a:cs typeface="NSimSun"/>
              </a:rPr>
              <a:t>( doc, </a:t>
            </a:r>
            <a:r>
              <a:rPr lang="en-US" altLang="zh-CN" sz="1050" kern="0" dirty="0" err="1">
                <a:latin typeface="NSimSun"/>
                <a:cs typeface="NSimSun"/>
              </a:rPr>
              <a:t>bicSf</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a:solidFill>
                  <a:srgbClr val="0000FF"/>
                </a:solidFill>
                <a:latin typeface="NSimSun"/>
                <a:cs typeface="NSimSun"/>
              </a:rPr>
              <a:t>string</a:t>
            </a:r>
            <a:r>
              <a:rPr lang="en-US" altLang="zh-CN" sz="1050" kern="0" dirty="0">
                <a:latin typeface="NSimSun"/>
                <a:cs typeface="NSimSun"/>
              </a:rPr>
              <a:t> </a:t>
            </a:r>
            <a:r>
              <a:rPr lang="en-US" altLang="zh-CN" sz="1050" kern="0" dirty="0" err="1">
                <a:latin typeface="NSimSun"/>
                <a:cs typeface="NSimSun"/>
              </a:rPr>
              <a:t>msg</a:t>
            </a:r>
            <a:r>
              <a:rPr lang="en-US" altLang="zh-CN" sz="1050" kern="0" dirty="0">
                <a:latin typeface="NSimSun"/>
                <a:cs typeface="NSimSun"/>
              </a:rPr>
              <a:t> = </a:t>
            </a:r>
            <a:r>
              <a:rPr lang="en-US" altLang="zh-CN" sz="1050" kern="0" dirty="0">
                <a:solidFill>
                  <a:srgbClr val="A31515"/>
                </a:solidFill>
                <a:latin typeface="NSimSun"/>
                <a:cs typeface="NSimSun"/>
              </a:rPr>
              <a:t>"There are "</a:t>
            </a:r>
            <a:r>
              <a:rPr lang="en-US" altLang="zh-CN" sz="1050" kern="0" dirty="0">
                <a:latin typeface="NSimSun"/>
                <a:cs typeface="NSimSun"/>
              </a:rPr>
              <a:t> + </a:t>
            </a:r>
            <a:r>
              <a:rPr lang="en-US" altLang="zh-CN" sz="1050" kern="0" dirty="0" err="1">
                <a:latin typeface="NSimSun"/>
                <a:cs typeface="NSimSun"/>
              </a:rPr>
              <a:t>frmEls.Count.ToString</a:t>
            </a:r>
            <a:r>
              <a:rPr lang="en-US" altLang="zh-CN" sz="1050" kern="0" dirty="0">
                <a:latin typeface="NSimSun"/>
                <a:cs typeface="NSimSun"/>
              </a:rPr>
              <a:t>() + </a:t>
            </a:r>
            <a:r>
              <a:rPr lang="en-US" altLang="zh-CN" sz="1050" kern="0" dirty="0">
                <a:solidFill>
                  <a:srgbClr val="A31515"/>
                </a:solidFill>
                <a:latin typeface="NSimSun"/>
                <a:cs typeface="NSimSun"/>
              </a:rPr>
              <a:t>" structural framing elements:"</a:t>
            </a:r>
            <a:r>
              <a:rPr lang="en-US" altLang="zh-CN" sz="1050" kern="0" dirty="0">
                <a:latin typeface="NSimSun"/>
                <a:cs typeface="NSimSun"/>
              </a:rPr>
              <a:t>;</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0000FF"/>
                </a:solidFill>
                <a:latin typeface="NSimSun"/>
                <a:cs typeface="NSimSun"/>
              </a:rPr>
              <a:t>foreach</a:t>
            </a:r>
            <a:r>
              <a:rPr lang="en-US" altLang="zh-CN" sz="1050" kern="0" dirty="0">
                <a:latin typeface="NSimSun"/>
                <a:cs typeface="NSimSun"/>
              </a:rPr>
              <a:t>( </a:t>
            </a:r>
            <a:r>
              <a:rPr lang="en-US" altLang="zh-CN" sz="1050" kern="0" dirty="0">
                <a:solidFill>
                  <a:srgbClr val="2B91AF"/>
                </a:solidFill>
                <a:latin typeface="NSimSun"/>
                <a:cs typeface="NSimSun"/>
              </a:rPr>
              <a:t>FamilyInstance</a:t>
            </a:r>
            <a:r>
              <a:rPr lang="en-US" altLang="zh-CN" sz="1050" kern="0" dirty="0">
                <a:latin typeface="NSimSun"/>
                <a:cs typeface="NSimSun"/>
              </a:rPr>
              <a:t> </a:t>
            </a:r>
            <a:r>
              <a:rPr lang="en-US" altLang="zh-CN" sz="1050" kern="0" dirty="0" err="1">
                <a:latin typeface="NSimSun"/>
                <a:cs typeface="NSimSun"/>
              </a:rPr>
              <a:t>fi</a:t>
            </a:r>
            <a:r>
              <a:rPr lang="en-US" altLang="zh-CN" sz="1050" kern="0" dirty="0">
                <a:latin typeface="NSimSun"/>
                <a:cs typeface="NSimSun"/>
              </a:rPr>
              <a:t> </a:t>
            </a:r>
            <a:r>
              <a:rPr lang="en-US" altLang="zh-CN" sz="1050" kern="0" dirty="0">
                <a:solidFill>
                  <a:srgbClr val="0000FF"/>
                </a:solidFill>
                <a:latin typeface="NSimSun"/>
                <a:cs typeface="NSimSun"/>
              </a:rPr>
              <a:t>in</a:t>
            </a:r>
            <a:r>
              <a:rPr lang="en-US" altLang="zh-CN" sz="1050" kern="0" dirty="0">
                <a:latin typeface="NSimSun"/>
                <a:cs typeface="NSimSun"/>
              </a:rPr>
              <a:t> </a:t>
            </a:r>
            <a:r>
              <a:rPr lang="en-US" altLang="zh-CN" sz="1050" kern="0" dirty="0" err="1">
                <a:latin typeface="NSimSun"/>
                <a:cs typeface="NSimSun"/>
              </a:rPr>
              <a:t>frmEls</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err="1">
                <a:latin typeface="NSimSun"/>
                <a:cs typeface="NSimSun"/>
              </a:rPr>
              <a:t>msg</a:t>
            </a:r>
            <a:r>
              <a:rPr lang="en-US" altLang="zh-CN" sz="1050" kern="0" dirty="0">
                <a:latin typeface="NSimSun"/>
                <a:cs typeface="NSimSun"/>
              </a:rPr>
              <a:t> += </a:t>
            </a:r>
            <a:r>
              <a:rPr lang="en-US" altLang="zh-CN" sz="1050" kern="0" dirty="0">
                <a:solidFill>
                  <a:srgbClr val="A31515"/>
                </a:solidFill>
                <a:latin typeface="NSimSun"/>
                <a:cs typeface="NSimSun"/>
              </a:rPr>
              <a:t>"\r\n  "</a:t>
            </a:r>
            <a:r>
              <a:rPr lang="en-US" altLang="zh-CN" sz="1050" kern="0" dirty="0">
                <a:latin typeface="NSimSun"/>
                <a:cs typeface="NSimSun"/>
              </a:rPr>
              <a:t> + </a:t>
            </a:r>
            <a:r>
              <a:rPr lang="en-US" altLang="zh-CN" sz="1050" kern="0" dirty="0" err="1">
                <a:solidFill>
                  <a:srgbClr val="2B91AF"/>
                </a:solidFill>
                <a:latin typeface="NSimSun"/>
                <a:cs typeface="NSimSun"/>
              </a:rPr>
              <a:t>RstUtils</a:t>
            </a:r>
            <a:r>
              <a:rPr lang="en-US" altLang="zh-CN" sz="1050" kern="0" dirty="0" err="1">
                <a:latin typeface="NSimSun"/>
                <a:cs typeface="NSimSun"/>
              </a:rPr>
              <a:t>.StructuralElementDescription</a:t>
            </a:r>
            <a:r>
              <a:rPr lang="en-US" altLang="zh-CN" sz="1050" kern="0" dirty="0">
                <a:latin typeface="NSimSun"/>
                <a:cs typeface="NSimSun"/>
              </a:rPr>
              <a:t>( </a:t>
            </a:r>
            <a:r>
              <a:rPr lang="en-US" altLang="zh-CN" sz="1050" kern="0" dirty="0" err="1">
                <a:latin typeface="NSimSun"/>
                <a:cs typeface="NSimSun"/>
              </a:rPr>
              <a:t>fi</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endParaRPr lang="zh-CN" altLang="zh-CN" sz="1050" kern="100" dirty="0">
              <a:cs typeface="Times New Roman"/>
            </a:endParaRPr>
          </a:p>
          <a:p>
            <a:r>
              <a:rPr lang="en-US" altLang="zh-CN" sz="1050" kern="0" dirty="0">
                <a:latin typeface="NSimSun"/>
                <a:cs typeface="NSimSun"/>
              </a:rPr>
              <a:t>    </a:t>
            </a:r>
            <a:r>
              <a:rPr lang="en-US" altLang="zh-CN" sz="1050" kern="0" dirty="0">
                <a:solidFill>
                  <a:srgbClr val="0000FF"/>
                </a:solidFill>
                <a:latin typeface="NSimSun"/>
                <a:cs typeface="NSimSun"/>
              </a:rPr>
              <a:t>public</a:t>
            </a:r>
            <a:r>
              <a:rPr lang="en-US" altLang="zh-CN" sz="1050" kern="0" dirty="0">
                <a:latin typeface="NSimSun"/>
                <a:cs typeface="NSimSun"/>
              </a:rPr>
              <a:t> </a:t>
            </a:r>
            <a:r>
              <a:rPr lang="en-US" altLang="zh-CN" sz="1050" kern="0" dirty="0">
                <a:solidFill>
                  <a:srgbClr val="0000FF"/>
                </a:solidFill>
                <a:latin typeface="NSimSun"/>
                <a:cs typeface="NSimSun"/>
              </a:rPr>
              <a:t>static</a:t>
            </a:r>
            <a:r>
              <a:rPr lang="en-US" altLang="zh-CN" sz="1050" kern="0" dirty="0">
                <a:latin typeface="NSimSun"/>
                <a:cs typeface="NSimSun"/>
              </a:rPr>
              <a:t> </a:t>
            </a:r>
            <a:r>
              <a:rPr lang="en-US" altLang="zh-CN" sz="1050" kern="0" dirty="0">
                <a:solidFill>
                  <a:srgbClr val="0000FF"/>
                </a:solidFill>
                <a:latin typeface="NSimSun"/>
                <a:cs typeface="NSimSun"/>
              </a:rPr>
              <a:t>string</a:t>
            </a:r>
            <a:r>
              <a:rPr lang="en-US" altLang="zh-CN" sz="1050" kern="0" dirty="0">
                <a:latin typeface="NSimSun"/>
                <a:cs typeface="NSimSun"/>
              </a:rPr>
              <a:t> </a:t>
            </a:r>
            <a:r>
              <a:rPr lang="en-US" altLang="zh-CN" sz="1050" kern="0" dirty="0" err="1">
                <a:latin typeface="NSimSun"/>
                <a:cs typeface="NSimSun"/>
              </a:rPr>
              <a:t>StructuralElementDescription</a:t>
            </a:r>
            <a:r>
              <a:rPr lang="en-US" altLang="zh-CN" sz="1050" kern="0" dirty="0">
                <a:latin typeface="NSimSun"/>
                <a:cs typeface="NSimSun"/>
              </a:rPr>
              <a:t>( </a:t>
            </a:r>
            <a:r>
              <a:rPr lang="en-US" altLang="zh-CN" sz="1050" kern="0" dirty="0">
                <a:solidFill>
                  <a:srgbClr val="2B91AF"/>
                </a:solidFill>
                <a:latin typeface="NSimSun"/>
                <a:cs typeface="NSimSun"/>
              </a:rPr>
              <a:t>FamilyInstance</a:t>
            </a:r>
            <a:r>
              <a:rPr lang="en-US" altLang="zh-CN" sz="1050" kern="0" dirty="0">
                <a:latin typeface="NSimSun"/>
                <a:cs typeface="NSimSun"/>
              </a:rPr>
              <a:t> e )</a:t>
            </a:r>
            <a:endParaRPr lang="zh-CN" altLang="zh-CN" sz="1100" kern="100" dirty="0">
              <a:cs typeface="Times New Roman"/>
            </a:endParaRPr>
          </a:p>
          <a:p>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2B91AF"/>
                </a:solidFill>
                <a:latin typeface="NSimSun"/>
                <a:cs typeface="NSimSun"/>
              </a:rPr>
              <a:t>BuiltInCategory</a:t>
            </a:r>
            <a:r>
              <a:rPr lang="en-US" altLang="zh-CN" sz="1050" kern="0" dirty="0">
                <a:latin typeface="NSimSun"/>
                <a:cs typeface="NSimSun"/>
              </a:rPr>
              <a:t> </a:t>
            </a:r>
            <a:r>
              <a:rPr lang="en-US" altLang="zh-CN" sz="1050" kern="0" dirty="0" err="1">
                <a:latin typeface="NSimSun"/>
                <a:cs typeface="NSimSun"/>
              </a:rPr>
              <a:t>bic</a:t>
            </a:r>
            <a:r>
              <a:rPr lang="en-US" altLang="zh-CN" sz="1050" kern="0" dirty="0">
                <a:latin typeface="NSimSun"/>
                <a:cs typeface="NSimSun"/>
              </a:rPr>
              <a:t> = </a:t>
            </a:r>
            <a:r>
              <a:rPr lang="en-US" altLang="zh-CN" sz="1050" kern="0" dirty="0" err="1">
                <a:solidFill>
                  <a:srgbClr val="2B91AF"/>
                </a:solidFill>
                <a:latin typeface="NSimSun"/>
                <a:cs typeface="NSimSun"/>
              </a:rPr>
              <a:t>BuiltInCategory</a:t>
            </a:r>
            <a:r>
              <a:rPr lang="en-US" altLang="zh-CN" sz="1050" kern="0" dirty="0" err="1">
                <a:latin typeface="NSimSun"/>
                <a:cs typeface="NSimSun"/>
              </a:rPr>
              <a:t>.OST_StructuralFraming</a:t>
            </a:r>
            <a:r>
              <a:rPr lang="en-US" altLang="zh-CN" sz="1050" kern="0" dirty="0">
                <a:latin typeface="NSimSun"/>
                <a:cs typeface="NSimSun"/>
              </a:rPr>
              <a:t>;</a:t>
            </a:r>
            <a:endParaRPr lang="zh-CN" altLang="zh-CN" sz="1100" kern="100" dirty="0">
              <a:cs typeface="Times New Roman"/>
            </a:endParaRPr>
          </a:p>
          <a:p>
            <a:r>
              <a:rPr lang="en-US" altLang="zh-CN" sz="1050" kern="0" dirty="0">
                <a:latin typeface="NSimSun"/>
                <a:cs typeface="NSimSun"/>
              </a:rPr>
              <a:t>      </a:t>
            </a:r>
            <a:r>
              <a:rPr lang="en-US" altLang="zh-CN" sz="1050" kern="0" dirty="0">
                <a:solidFill>
                  <a:srgbClr val="2B91AF"/>
                </a:solidFill>
                <a:latin typeface="NSimSun"/>
                <a:cs typeface="NSimSun"/>
              </a:rPr>
              <a:t>Category</a:t>
            </a:r>
            <a:r>
              <a:rPr lang="en-US" altLang="zh-CN" sz="1050" kern="0" dirty="0">
                <a:latin typeface="NSimSun"/>
                <a:cs typeface="NSimSun"/>
              </a:rPr>
              <a:t> cat = </a:t>
            </a:r>
            <a:r>
              <a:rPr lang="en-US" altLang="zh-CN" sz="1050" kern="0" dirty="0" err="1">
                <a:latin typeface="NSimSun"/>
                <a:cs typeface="NSimSun"/>
              </a:rPr>
              <a:t>e.Document.Settings.Categories.get_Item</a:t>
            </a:r>
            <a:r>
              <a:rPr lang="en-US" altLang="zh-CN" sz="1050" kern="0" dirty="0">
                <a:latin typeface="NSimSun"/>
                <a:cs typeface="NSimSun"/>
              </a:rPr>
              <a:t>( </a:t>
            </a:r>
            <a:r>
              <a:rPr lang="en-US" altLang="zh-CN" sz="1050" kern="0" dirty="0" err="1">
                <a:latin typeface="NSimSun"/>
                <a:cs typeface="NSimSun"/>
              </a:rPr>
              <a:t>bic</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0000FF"/>
                </a:solidFill>
                <a:latin typeface="NSimSun"/>
                <a:cs typeface="NSimSun"/>
              </a:rPr>
              <a:t>bool</a:t>
            </a:r>
            <a:r>
              <a:rPr lang="en-US" altLang="zh-CN" sz="1050" kern="0" dirty="0">
                <a:latin typeface="NSimSun"/>
                <a:cs typeface="NSimSun"/>
              </a:rPr>
              <a:t> </a:t>
            </a:r>
            <a:r>
              <a:rPr lang="en-US" altLang="zh-CN" sz="1050" kern="0" dirty="0" err="1">
                <a:latin typeface="NSimSun"/>
                <a:cs typeface="NSimSun"/>
              </a:rPr>
              <a:t>hasCat</a:t>
            </a:r>
            <a:r>
              <a:rPr lang="en-US" altLang="zh-CN" sz="1050" kern="0" dirty="0">
                <a:latin typeface="NSimSun"/>
                <a:cs typeface="NSimSun"/>
              </a:rPr>
              <a:t> = ( </a:t>
            </a:r>
            <a:r>
              <a:rPr lang="en-US" altLang="zh-CN" sz="1050" kern="0" dirty="0">
                <a:solidFill>
                  <a:srgbClr val="0000FF"/>
                </a:solidFill>
                <a:latin typeface="NSimSun"/>
                <a:cs typeface="NSimSun"/>
              </a:rPr>
              <a:t>null</a:t>
            </a:r>
            <a:r>
              <a:rPr lang="en-US" altLang="zh-CN" sz="1050" kern="0" dirty="0">
                <a:latin typeface="NSimSun"/>
                <a:cs typeface="NSimSun"/>
              </a:rPr>
              <a:t> != </a:t>
            </a:r>
            <a:r>
              <a:rPr lang="en-US" altLang="zh-CN" sz="1050" kern="0" dirty="0" err="1">
                <a:latin typeface="NSimSun"/>
                <a:cs typeface="NSimSun"/>
              </a:rPr>
              <a:t>e.Category</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0000FF"/>
                </a:solidFill>
                <a:latin typeface="NSimSun"/>
                <a:cs typeface="NSimSun"/>
              </a:rPr>
              <a:t>bool</a:t>
            </a:r>
            <a:r>
              <a:rPr lang="en-US" altLang="zh-CN" sz="1050" kern="0" dirty="0">
                <a:latin typeface="NSimSun"/>
                <a:cs typeface="NSimSun"/>
              </a:rPr>
              <a:t> </a:t>
            </a:r>
            <a:r>
              <a:rPr lang="en-US" altLang="zh-CN" sz="1050" kern="0" dirty="0" err="1">
                <a:latin typeface="NSimSun"/>
                <a:cs typeface="NSimSun"/>
              </a:rPr>
              <a:t>hasUsage</a:t>
            </a:r>
            <a:r>
              <a:rPr lang="en-US" altLang="zh-CN" sz="1050" kern="0" dirty="0">
                <a:latin typeface="NSimSun"/>
                <a:cs typeface="NSimSun"/>
              </a:rPr>
              <a:t> = </a:t>
            </a:r>
            <a:r>
              <a:rPr lang="en-US" altLang="zh-CN" sz="1050" kern="0" dirty="0" err="1">
                <a:latin typeface="NSimSun"/>
                <a:cs typeface="NSimSun"/>
              </a:rPr>
              <a:t>hasCat</a:t>
            </a:r>
            <a:r>
              <a:rPr lang="en-US" altLang="zh-CN" sz="1050" kern="0" dirty="0">
                <a:latin typeface="NSimSun"/>
                <a:cs typeface="NSimSun"/>
              </a:rPr>
              <a:t> &amp;&amp; </a:t>
            </a:r>
            <a:r>
              <a:rPr lang="en-US" altLang="zh-CN" sz="1050" kern="0" dirty="0" err="1">
                <a:latin typeface="NSimSun"/>
                <a:cs typeface="NSimSun"/>
              </a:rPr>
              <a:t>e.Category.Id.Equals</a:t>
            </a:r>
            <a:r>
              <a:rPr lang="en-US" altLang="zh-CN" sz="1050" kern="0" dirty="0">
                <a:latin typeface="NSimSun"/>
                <a:cs typeface="NSimSun"/>
              </a:rPr>
              <a:t>( </a:t>
            </a:r>
            <a:r>
              <a:rPr lang="en-US" altLang="zh-CN" sz="1050" kern="0" dirty="0" err="1">
                <a:latin typeface="NSimSun"/>
                <a:cs typeface="NSimSun"/>
              </a:rPr>
              <a:t>cat.Id</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a:solidFill>
                  <a:srgbClr val="0000FF"/>
                </a:solidFill>
                <a:latin typeface="NSimSun"/>
                <a:cs typeface="NSimSun"/>
              </a:rPr>
              <a:t>return</a:t>
            </a:r>
            <a:r>
              <a:rPr lang="en-US" altLang="zh-CN" sz="1050" kern="0" dirty="0">
                <a:latin typeface="NSimSun"/>
                <a:cs typeface="NSimSun"/>
              </a:rPr>
              <a:t> </a:t>
            </a:r>
            <a:r>
              <a:rPr lang="en-US" altLang="zh-CN" sz="1050" kern="0" dirty="0" err="1">
                <a:latin typeface="NSimSun"/>
                <a:cs typeface="NSimSun"/>
              </a:rPr>
              <a:t>e.Name</a:t>
            </a:r>
            <a:endParaRPr lang="zh-CN" altLang="zh-CN" sz="1100" kern="100" dirty="0">
              <a:cs typeface="Times New Roman"/>
            </a:endParaRPr>
          </a:p>
          <a:p>
            <a:r>
              <a:rPr lang="en-US" altLang="zh-CN" sz="1050" kern="0" dirty="0">
                <a:latin typeface="NSimSun"/>
                <a:cs typeface="NSimSun"/>
              </a:rPr>
              <a:t>        + </a:t>
            </a:r>
            <a:r>
              <a:rPr lang="en-US" altLang="zh-CN" sz="1050" kern="0" dirty="0">
                <a:solidFill>
                  <a:srgbClr val="A31515"/>
                </a:solidFill>
                <a:latin typeface="NSimSun"/>
                <a:cs typeface="NSimSun"/>
              </a:rPr>
              <a:t>" Id="</a:t>
            </a:r>
            <a:r>
              <a:rPr lang="en-US" altLang="zh-CN" sz="1050" kern="0" dirty="0">
                <a:latin typeface="NSimSun"/>
                <a:cs typeface="NSimSun"/>
              </a:rPr>
              <a:t> + </a:t>
            </a:r>
            <a:r>
              <a:rPr lang="en-US" altLang="zh-CN" sz="1050" kern="0" dirty="0" err="1">
                <a:latin typeface="NSimSun"/>
                <a:cs typeface="NSimSun"/>
              </a:rPr>
              <a:t>e.Id.IntegerValue.ToString</a:t>
            </a:r>
            <a:r>
              <a:rPr lang="en-US" altLang="zh-CN" sz="1050" kern="0" dirty="0">
                <a:latin typeface="NSimSun"/>
                <a:cs typeface="NSimSun"/>
              </a:rPr>
              <a:t>()</a:t>
            </a:r>
            <a:endParaRPr lang="zh-CN" altLang="zh-CN" sz="1100" kern="100" dirty="0">
              <a:cs typeface="Times New Roman"/>
            </a:endParaRPr>
          </a:p>
          <a:p>
            <a:r>
              <a:rPr lang="en-US" altLang="zh-CN" sz="1050" kern="0" dirty="0">
                <a:latin typeface="NSimSun"/>
                <a:cs typeface="NSimSun"/>
              </a:rPr>
              <a:t>        + ( </a:t>
            </a:r>
            <a:r>
              <a:rPr lang="en-US" altLang="zh-CN" sz="1050" kern="0" dirty="0" err="1">
                <a:latin typeface="NSimSun"/>
                <a:cs typeface="NSimSun"/>
              </a:rPr>
              <a:t>hasCat</a:t>
            </a:r>
            <a:r>
              <a:rPr lang="en-US" altLang="zh-CN" sz="1050" kern="0" dirty="0">
                <a:latin typeface="NSimSun"/>
                <a:cs typeface="NSimSun"/>
              </a:rPr>
              <a:t> ? </a:t>
            </a:r>
            <a:r>
              <a:rPr lang="en-US" altLang="zh-CN" sz="1050" kern="0" dirty="0">
                <a:solidFill>
                  <a:srgbClr val="A31515"/>
                </a:solidFill>
                <a:latin typeface="NSimSun"/>
                <a:cs typeface="NSimSun"/>
              </a:rPr>
              <a:t>", Category="</a:t>
            </a:r>
            <a:r>
              <a:rPr lang="en-US" altLang="zh-CN" sz="1050" kern="0" dirty="0">
                <a:latin typeface="NSimSun"/>
                <a:cs typeface="NSimSun"/>
              </a:rPr>
              <a:t> + </a:t>
            </a:r>
            <a:r>
              <a:rPr lang="en-US" altLang="zh-CN" sz="1050" kern="0" dirty="0" err="1">
                <a:latin typeface="NSimSun"/>
                <a:cs typeface="NSimSun"/>
              </a:rPr>
              <a:t>e.Category.Name</a:t>
            </a:r>
            <a:r>
              <a:rPr lang="en-US" altLang="zh-CN" sz="1050" kern="0" dirty="0">
                <a:latin typeface="NSimSun"/>
                <a:cs typeface="NSimSun"/>
              </a:rPr>
              <a:t> : </a:t>
            </a:r>
            <a:r>
              <a:rPr lang="en-US" altLang="zh-CN" sz="1050" kern="0" dirty="0" err="1">
                <a:solidFill>
                  <a:srgbClr val="0000FF"/>
                </a:solidFill>
                <a:latin typeface="NSimSun"/>
                <a:cs typeface="NSimSun"/>
              </a:rPr>
              <a:t>string</a:t>
            </a:r>
            <a:r>
              <a:rPr lang="en-US" altLang="zh-CN" sz="1050" kern="0" dirty="0" err="1">
                <a:latin typeface="NSimSun"/>
                <a:cs typeface="NSimSun"/>
              </a:rPr>
              <a:t>.Empty</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 </a:t>
            </a:r>
            <a:r>
              <a:rPr lang="en-US" altLang="zh-CN" sz="1050" kern="0" dirty="0">
                <a:solidFill>
                  <a:srgbClr val="A31515"/>
                </a:solidFill>
                <a:latin typeface="NSimSun"/>
                <a:cs typeface="NSimSun"/>
              </a:rPr>
              <a:t>", Type="</a:t>
            </a:r>
            <a:r>
              <a:rPr lang="en-US" altLang="zh-CN" sz="1050" kern="0" dirty="0">
                <a:latin typeface="NSimSun"/>
                <a:cs typeface="NSimSun"/>
              </a:rPr>
              <a:t> + </a:t>
            </a:r>
            <a:r>
              <a:rPr lang="en-US" altLang="zh-CN" sz="1050" kern="0" dirty="0" err="1">
                <a:latin typeface="NSimSun"/>
                <a:cs typeface="NSimSun"/>
              </a:rPr>
              <a:t>e.Symbol.Name</a:t>
            </a:r>
            <a:endParaRPr lang="zh-CN" altLang="zh-CN" sz="1100" kern="100" dirty="0">
              <a:cs typeface="Times New Roman"/>
            </a:endParaRPr>
          </a:p>
          <a:p>
            <a:r>
              <a:rPr lang="en-US" altLang="zh-CN" sz="1050" kern="0" dirty="0">
                <a:latin typeface="NSimSun"/>
                <a:cs typeface="NSimSun"/>
              </a:rPr>
              <a:t>        + ( </a:t>
            </a:r>
            <a:r>
              <a:rPr lang="en-US" altLang="zh-CN" sz="1050" kern="0" dirty="0" err="1">
                <a:latin typeface="NSimSun"/>
                <a:cs typeface="NSimSun"/>
              </a:rPr>
              <a:t>hasUsage</a:t>
            </a:r>
            <a:r>
              <a:rPr lang="en-US" altLang="zh-CN" sz="1050" kern="0" dirty="0">
                <a:latin typeface="NSimSun"/>
                <a:cs typeface="NSimSun"/>
              </a:rPr>
              <a:t> ? </a:t>
            </a:r>
            <a:r>
              <a:rPr lang="en-US" altLang="zh-CN" sz="1050" kern="0" dirty="0">
                <a:solidFill>
                  <a:srgbClr val="A31515"/>
                </a:solidFill>
                <a:latin typeface="NSimSun"/>
                <a:cs typeface="NSimSun"/>
              </a:rPr>
              <a:t>", </a:t>
            </a:r>
            <a:r>
              <a:rPr lang="en-US" altLang="zh-CN" sz="1050" kern="0" dirty="0" err="1">
                <a:solidFill>
                  <a:srgbClr val="A31515"/>
                </a:solidFill>
                <a:latin typeface="NSimSun"/>
                <a:cs typeface="NSimSun"/>
              </a:rPr>
              <a:t>Struct.Usage</a:t>
            </a:r>
            <a:r>
              <a:rPr lang="en-US" altLang="zh-CN" sz="1050" kern="0" dirty="0">
                <a:solidFill>
                  <a:srgbClr val="A31515"/>
                </a:solidFill>
                <a:latin typeface="NSimSun"/>
                <a:cs typeface="NSimSun"/>
              </a:rPr>
              <a:t>="</a:t>
            </a:r>
            <a:r>
              <a:rPr lang="en-US" altLang="zh-CN" sz="1050" kern="0" dirty="0">
                <a:latin typeface="NSimSun"/>
                <a:cs typeface="NSimSun"/>
              </a:rPr>
              <a:t> + </a:t>
            </a:r>
            <a:r>
              <a:rPr lang="en-US" altLang="zh-CN" sz="1050" kern="0" dirty="0" err="1">
                <a:latin typeface="NSimSun"/>
                <a:cs typeface="NSimSun"/>
              </a:rPr>
              <a:t>e.StructuralUsage.ToString</a:t>
            </a:r>
            <a:r>
              <a:rPr lang="en-US" altLang="zh-CN" sz="1050" kern="0" dirty="0">
                <a:latin typeface="NSimSun"/>
                <a:cs typeface="NSimSun"/>
              </a:rPr>
              <a:t>() : </a:t>
            </a:r>
            <a:r>
              <a:rPr lang="en-US" altLang="zh-CN" sz="1050" kern="0" dirty="0" err="1">
                <a:solidFill>
                  <a:srgbClr val="0000FF"/>
                </a:solidFill>
                <a:latin typeface="NSimSun"/>
                <a:cs typeface="NSimSun"/>
              </a:rPr>
              <a:t>string</a:t>
            </a:r>
            <a:r>
              <a:rPr lang="en-US" altLang="zh-CN" sz="1050" kern="0" dirty="0" err="1">
                <a:latin typeface="NSimSun"/>
                <a:cs typeface="NSimSun"/>
              </a:rPr>
              <a:t>.Empty</a:t>
            </a:r>
            <a:r>
              <a:rPr lang="en-US" altLang="zh-CN" sz="1050" kern="0" dirty="0">
                <a:latin typeface="NSimSun"/>
                <a:cs typeface="NSimSun"/>
              </a:rPr>
              <a:t> ) </a:t>
            </a:r>
            <a:r>
              <a:rPr lang="en-US" altLang="zh-CN" sz="1050" kern="0" dirty="0">
                <a:solidFill>
                  <a:srgbClr val="008000"/>
                </a:solidFill>
                <a:latin typeface="NSimSun"/>
                <a:cs typeface="NSimSun"/>
              </a:rPr>
              <a:t>// can throw exception "only Beam and Brace support Structural Usage!"</a:t>
            </a:r>
            <a:endParaRPr lang="zh-CN" altLang="zh-CN" sz="1100" kern="100" dirty="0">
              <a:cs typeface="Times New Roman"/>
            </a:endParaRPr>
          </a:p>
          <a:p>
            <a:r>
              <a:rPr lang="en-US" altLang="zh-CN" sz="1050" kern="0" dirty="0">
                <a:latin typeface="NSimSun"/>
                <a:cs typeface="NSimSun"/>
              </a:rPr>
              <a:t>        + </a:t>
            </a:r>
            <a:r>
              <a:rPr lang="en-US" altLang="zh-CN" sz="1050" kern="0" dirty="0">
                <a:solidFill>
                  <a:srgbClr val="A31515"/>
                </a:solidFill>
                <a:latin typeface="NSimSun"/>
                <a:cs typeface="NSimSun"/>
              </a:rPr>
              <a:t>", </a:t>
            </a:r>
            <a:r>
              <a:rPr lang="en-US" altLang="zh-CN" sz="1050" kern="0" dirty="0" err="1">
                <a:solidFill>
                  <a:srgbClr val="A31515"/>
                </a:solidFill>
                <a:latin typeface="NSimSun"/>
                <a:cs typeface="NSimSun"/>
              </a:rPr>
              <a:t>Struct.Type</a:t>
            </a:r>
            <a:r>
              <a:rPr lang="en-US" altLang="zh-CN" sz="1050" kern="0" dirty="0">
                <a:solidFill>
                  <a:srgbClr val="A31515"/>
                </a:solidFill>
                <a:latin typeface="NSimSun"/>
                <a:cs typeface="NSimSun"/>
              </a:rPr>
              <a:t>="</a:t>
            </a:r>
            <a:r>
              <a:rPr lang="en-US" altLang="zh-CN" sz="1050" kern="0" dirty="0">
                <a:latin typeface="NSimSun"/>
                <a:cs typeface="NSimSun"/>
              </a:rPr>
              <a:t> + </a:t>
            </a:r>
            <a:r>
              <a:rPr lang="en-US" altLang="zh-CN" sz="1050" kern="0" dirty="0" err="1">
                <a:latin typeface="NSimSun"/>
                <a:cs typeface="NSimSun"/>
              </a:rPr>
              <a:t>e.StructuralType.ToString</a:t>
            </a:r>
            <a:r>
              <a:rPr lang="en-US" altLang="zh-CN" sz="1050" kern="0" dirty="0">
                <a:latin typeface="NSimSun"/>
                <a:cs typeface="NSimSun"/>
              </a:rPr>
              <a:t>();</a:t>
            </a:r>
            <a:endParaRPr lang="zh-CN" altLang="zh-CN" sz="1100" kern="100" dirty="0">
              <a:cs typeface="Times New Roman"/>
            </a:endParaRPr>
          </a:p>
          <a:p>
            <a:r>
              <a:rPr lang="en-US" altLang="zh-CN" sz="1050" kern="0" dirty="0">
                <a:latin typeface="NSimSun"/>
                <a:cs typeface="NSimSun"/>
              </a:rPr>
              <a:t>    }</a:t>
            </a:r>
            <a:endParaRPr lang="en-GB" sz="1400" dirty="0"/>
          </a:p>
        </p:txBody>
      </p:sp>
      <p:pic>
        <p:nvPicPr>
          <p:cNvPr id="49156" name="Picture 6" descr="lab-2-1-4"/>
          <p:cNvPicPr>
            <a:picLocks noChangeAspect="1" noChangeArrowheads="1"/>
          </p:cNvPicPr>
          <p:nvPr/>
        </p:nvPicPr>
        <p:blipFill>
          <a:blip r:embed="rId3" cstate="print"/>
          <a:srcRect/>
          <a:stretch>
            <a:fillRect/>
          </a:stretch>
        </p:blipFill>
        <p:spPr bwMode="auto">
          <a:xfrm>
            <a:off x="5106956" y="2420888"/>
            <a:ext cx="4383087" cy="1158875"/>
          </a:xfrm>
          <a:prstGeom prst="rect">
            <a:avLst/>
          </a:prstGeom>
          <a:noFill/>
          <a:ln w="9525">
            <a:noFill/>
            <a:miter lim="800000"/>
            <a:headEnd/>
            <a:tailEnd/>
          </a:ln>
        </p:spPr>
      </p:pic>
      <p:pic>
        <p:nvPicPr>
          <p:cNvPr id="49157" name="Picture 7" descr="lab-2-1-3"/>
          <p:cNvPicPr>
            <a:picLocks noChangeAspect="1" noChangeArrowheads="1"/>
          </p:cNvPicPr>
          <p:nvPr/>
        </p:nvPicPr>
        <p:blipFill>
          <a:blip r:embed="rId4" cstate="print"/>
          <a:srcRect/>
          <a:stretch>
            <a:fillRect/>
          </a:stretch>
        </p:blipFill>
        <p:spPr bwMode="auto">
          <a:xfrm>
            <a:off x="5106956" y="4286256"/>
            <a:ext cx="3321050" cy="1676400"/>
          </a:xfrm>
          <a:prstGeom prst="rect">
            <a:avLst/>
          </a:prstGeom>
          <a:noFill/>
          <a:ln w="9525">
            <a:noFill/>
            <a:miter lim="800000"/>
            <a:headEnd/>
            <a:tailEnd/>
          </a:ln>
        </p:spPr>
      </p:pic>
      <p:sp>
        <p:nvSpPr>
          <p:cNvPr id="49158"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title"/>
          </p:nvPr>
        </p:nvSpPr>
        <p:spPr>
          <a:xfrm>
            <a:off x="319088" y="136525"/>
            <a:ext cx="7924800" cy="1143000"/>
          </a:xfrm>
          <a:noFill/>
        </p:spPr>
        <p:txBody>
          <a:bodyPr/>
          <a:lstStyle/>
          <a:p>
            <a:pPr eaLnBrk="1" hangingPunct="1"/>
            <a:r>
              <a:rPr lang="en-GB"/>
              <a:t>Foundations</a:t>
            </a:r>
          </a:p>
        </p:txBody>
      </p:sp>
      <p:sp>
        <p:nvSpPr>
          <p:cNvPr id="50179" name="Rectangle 2"/>
          <p:cNvSpPr>
            <a:spLocks noGrp="1" noChangeArrowheads="1"/>
          </p:cNvSpPr>
          <p:nvPr>
            <p:ph idx="1"/>
          </p:nvPr>
        </p:nvSpPr>
        <p:spPr>
          <a:xfrm>
            <a:off x="277814" y="1393826"/>
            <a:ext cx="8151838" cy="3749687"/>
          </a:xfrm>
        </p:spPr>
        <p:txBody>
          <a:bodyPr/>
          <a:lstStyle/>
          <a:p>
            <a:pPr marL="442804" lvl="1" indent="-328532"/>
            <a:r>
              <a:rPr lang="en-GB" sz="2800"/>
              <a:t>Structural Elements</a:t>
            </a:r>
          </a:p>
          <a:p>
            <a:pPr marL="442804" lvl="1" indent="-328532"/>
            <a:r>
              <a:rPr lang="en-GB" sz="2800"/>
              <a:t>Foundations standard family</a:t>
            </a:r>
          </a:p>
          <a:p>
            <a:pPr marL="342774" lvl="1" indent="-228516">
              <a:buNone/>
            </a:pPr>
            <a:r>
              <a:rPr lang="en-GB" sz="6000">
                <a:solidFill>
                  <a:schemeClr val="accent1"/>
                </a:solidFill>
              </a:rPr>
              <a:t>Lab 2-3, 4</a:t>
            </a:r>
          </a:p>
          <a:p>
            <a:pPr marL="442804" lvl="1" indent="-328532"/>
            <a:r>
              <a:rPr lang="en-GB"/>
              <a:t>Retrieve structural foundation elements</a:t>
            </a:r>
          </a:p>
          <a:p>
            <a:pPr marL="685546" lvl="2" indent="-228516"/>
            <a:r>
              <a:rPr lang="en-GB"/>
              <a:t>May not be needed for analysis package</a:t>
            </a:r>
          </a:p>
          <a:p>
            <a:pPr marL="442804" lvl="1" indent="-328532"/>
            <a:r>
              <a:rPr lang="en-GB"/>
              <a:t>Alternative approach retrieves </a:t>
            </a:r>
            <a:r>
              <a:rPr lang="en-GB" u="sng"/>
              <a:t>all standard family instances</a:t>
            </a:r>
            <a:r>
              <a:rPr lang="en-GB"/>
              <a:t> having structural usage, i.e., having an analytical model</a:t>
            </a:r>
          </a:p>
        </p:txBody>
      </p:sp>
      <p:sp>
        <p:nvSpPr>
          <p:cNvPr id="5018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title"/>
          </p:nvPr>
        </p:nvSpPr>
        <p:spPr>
          <a:xfrm>
            <a:off x="319088" y="136525"/>
            <a:ext cx="7924800" cy="915988"/>
          </a:xfrm>
          <a:noFill/>
        </p:spPr>
        <p:txBody>
          <a:bodyPr/>
          <a:lstStyle/>
          <a:p>
            <a:pPr eaLnBrk="1" hangingPunct="1"/>
            <a:r>
              <a:rPr lang="en-GB"/>
              <a:t>Retrieve Foundations</a:t>
            </a:r>
          </a:p>
        </p:txBody>
      </p:sp>
      <p:sp>
        <p:nvSpPr>
          <p:cNvPr id="51203" name="Rectangle 2"/>
          <p:cNvSpPr>
            <a:spLocks noGrp="1" noChangeArrowheads="1"/>
          </p:cNvSpPr>
          <p:nvPr>
            <p:ph idx="1"/>
          </p:nvPr>
        </p:nvSpPr>
        <p:spPr>
          <a:xfrm>
            <a:off x="277813" y="1142985"/>
            <a:ext cx="8223250" cy="3500462"/>
          </a:xfrm>
        </p:spPr>
        <p:txBody>
          <a:bodyPr/>
          <a:lstStyle/>
          <a:p>
            <a:pPr marL="342774" lvl="1" indent="-228516"/>
            <a:r>
              <a:rPr lang="en-US"/>
              <a:t>Get all standard structural foundation elements</a:t>
            </a:r>
          </a:p>
          <a:p>
            <a:pPr marL="342774" lvl="1" indent="-228516"/>
            <a:r>
              <a:rPr lang="en-US"/>
              <a:t>Category </a:t>
            </a:r>
            <a:r>
              <a:rPr lang="en-US" noProof="1"/>
              <a:t>OST_StructuralFoundation</a:t>
            </a:r>
            <a:endParaRPr lang="en-US"/>
          </a:p>
          <a:p>
            <a:pPr marL="342774" lvl="1" indent="-228516"/>
            <a:r>
              <a:rPr lang="en-US"/>
              <a:t>Excludes 'Wall Foundation' System Type under </a:t>
            </a:r>
            <a:br>
              <a:rPr lang="en-US"/>
            </a:br>
            <a:r>
              <a:rPr lang="en-US"/>
              <a:t>'Structural Foundations' category in the Browser</a:t>
            </a:r>
          </a:p>
          <a:p>
            <a:pPr marL="685546" lvl="2" indent="-228516"/>
            <a:r>
              <a:rPr lang="en-US"/>
              <a:t>These belong to 'Continuous Footing' system family, Lab 2-3</a:t>
            </a:r>
          </a:p>
          <a:p>
            <a:pPr marL="342774" lvl="1" indent="-228516"/>
            <a:r>
              <a:rPr lang="en-US"/>
              <a:t>Excludes 'Foundation Slab' System Type under </a:t>
            </a:r>
            <a:br>
              <a:rPr lang="en-US"/>
            </a:br>
            <a:r>
              <a:rPr lang="en-US"/>
              <a:t>'Structural Foundations' category in the Browser </a:t>
            </a:r>
          </a:p>
          <a:p>
            <a:pPr marL="685546" lvl="2" indent="-228516"/>
            <a:r>
              <a:rPr lang="en-US"/>
              <a:t>These are internally implemented as Revit 'Floor' system family, Lab 2-3</a:t>
            </a:r>
          </a:p>
        </p:txBody>
      </p:sp>
      <p:pic>
        <p:nvPicPr>
          <p:cNvPr id="51204" name="Picture 6" descr="lab-2-2-2"/>
          <p:cNvPicPr>
            <a:picLocks noChangeAspect="1" noChangeArrowheads="1"/>
          </p:cNvPicPr>
          <p:nvPr/>
        </p:nvPicPr>
        <p:blipFill>
          <a:blip r:embed="rId3" cstate="print"/>
          <a:srcRect/>
          <a:stretch>
            <a:fillRect/>
          </a:stretch>
        </p:blipFill>
        <p:spPr bwMode="auto">
          <a:xfrm>
            <a:off x="1643042" y="4943495"/>
            <a:ext cx="3994150" cy="1057275"/>
          </a:xfrm>
          <a:prstGeom prst="rect">
            <a:avLst/>
          </a:prstGeom>
          <a:noFill/>
          <a:ln w="9525">
            <a:noFill/>
            <a:miter lim="800000"/>
            <a:headEnd/>
            <a:tailEnd/>
          </a:ln>
        </p:spPr>
      </p:pic>
      <p:pic>
        <p:nvPicPr>
          <p:cNvPr id="51205" name="Picture 7" descr="lab-2-2-1"/>
          <p:cNvPicPr>
            <a:picLocks noChangeAspect="1" noChangeArrowheads="1"/>
          </p:cNvPicPr>
          <p:nvPr/>
        </p:nvPicPr>
        <p:blipFill>
          <a:blip r:embed="rId4" cstate="print"/>
          <a:srcRect/>
          <a:stretch>
            <a:fillRect/>
          </a:stretch>
        </p:blipFill>
        <p:spPr bwMode="auto">
          <a:xfrm>
            <a:off x="6572264" y="4405335"/>
            <a:ext cx="1876425" cy="2238375"/>
          </a:xfrm>
          <a:prstGeom prst="rect">
            <a:avLst/>
          </a:prstGeom>
          <a:noFill/>
          <a:ln w="9525">
            <a:noFill/>
            <a:miter lim="800000"/>
            <a:headEnd/>
            <a:tailEnd/>
          </a:ln>
        </p:spPr>
      </p:pic>
      <p:sp>
        <p:nvSpPr>
          <p:cNvPr id="51206"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7" descr="lab-2-2-3"/>
          <p:cNvPicPr>
            <a:picLocks noChangeAspect="1" noChangeArrowheads="1"/>
          </p:cNvPicPr>
          <p:nvPr/>
        </p:nvPicPr>
        <p:blipFill>
          <a:blip r:embed="rId3" cstate="print"/>
          <a:srcRect/>
          <a:stretch>
            <a:fillRect/>
          </a:stretch>
        </p:blipFill>
        <p:spPr bwMode="auto">
          <a:xfrm>
            <a:off x="6626252" y="5105423"/>
            <a:ext cx="1874838" cy="1609725"/>
          </a:xfrm>
          <a:prstGeom prst="rect">
            <a:avLst/>
          </a:prstGeom>
          <a:noFill/>
          <a:ln w="9525">
            <a:noFill/>
            <a:miter lim="800000"/>
            <a:headEnd/>
            <a:tailEnd/>
          </a:ln>
        </p:spPr>
      </p:pic>
      <p:sp>
        <p:nvSpPr>
          <p:cNvPr id="52227" name="Rectangle 3"/>
          <p:cNvSpPr>
            <a:spLocks noGrp="1" noChangeArrowheads="1"/>
          </p:cNvSpPr>
          <p:nvPr>
            <p:ph type="title"/>
          </p:nvPr>
        </p:nvSpPr>
        <p:spPr>
          <a:xfrm>
            <a:off x="71470" y="226997"/>
            <a:ext cx="9037606" cy="915988"/>
          </a:xfrm>
          <a:noFill/>
        </p:spPr>
        <p:txBody>
          <a:bodyPr/>
          <a:lstStyle/>
          <a:p>
            <a:pPr eaLnBrk="1" hangingPunct="1"/>
            <a:r>
              <a:rPr lang="en-GB" sz="4400" dirty="0"/>
              <a:t>Retrieve Structural Family Instances</a:t>
            </a:r>
          </a:p>
        </p:txBody>
      </p:sp>
      <p:sp>
        <p:nvSpPr>
          <p:cNvPr id="52228" name="Rectangle 2"/>
          <p:cNvSpPr>
            <a:spLocks noGrp="1" noChangeArrowheads="1"/>
          </p:cNvSpPr>
          <p:nvPr>
            <p:ph idx="1"/>
          </p:nvPr>
        </p:nvSpPr>
        <p:spPr>
          <a:xfrm>
            <a:off x="71406" y="1142984"/>
            <a:ext cx="8447133" cy="4286280"/>
          </a:xfrm>
        </p:spPr>
        <p:txBody>
          <a:bodyPr/>
          <a:lstStyle/>
          <a:p>
            <a:pPr marL="342774" lvl="1" indent="-228516">
              <a:lnSpc>
                <a:spcPct val="90000"/>
              </a:lnSpc>
            </a:pPr>
            <a:r>
              <a:rPr lang="en-US" dirty="0"/>
              <a:t>Alternative approach</a:t>
            </a:r>
          </a:p>
          <a:p>
            <a:pPr marL="342774" lvl="1" indent="-228516">
              <a:lnSpc>
                <a:spcPct val="90000"/>
              </a:lnSpc>
            </a:pPr>
            <a:r>
              <a:rPr lang="en-US" dirty="0"/>
              <a:t>Select all standard f</a:t>
            </a:r>
            <a:r>
              <a:rPr lang="en-US" noProof="1"/>
              <a:t>amily instance</a:t>
            </a:r>
            <a:r>
              <a:rPr lang="en-US" dirty="0"/>
              <a:t>s with an analytical model</a:t>
            </a:r>
          </a:p>
          <a:p>
            <a:r>
              <a:rPr lang="en-US" altLang="zh-CN" sz="1200" kern="0" dirty="0">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instances = </a:t>
            </a:r>
            <a:r>
              <a:rPr lang="en-US" altLang="zh-CN" sz="1200" kern="0" dirty="0">
                <a:solidFill>
                  <a:srgbClr val="0000FF"/>
                </a:solidFill>
                <a:latin typeface="NSimSun"/>
                <a:cs typeface="NSimSun"/>
              </a:rPr>
              <a:t>null</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instances = </a:t>
            </a:r>
            <a:r>
              <a:rPr lang="en-US" altLang="zh-CN" sz="1200" kern="0" dirty="0" err="1">
                <a:latin typeface="NSimSun"/>
                <a:cs typeface="NSimSun"/>
              </a:rPr>
              <a:t>collector.OfClass</a:t>
            </a:r>
            <a:r>
              <a:rPr lang="en-US" altLang="zh-CN" sz="1200" kern="0" dirty="0">
                <a:latin typeface="NSimSun"/>
                <a:cs typeface="NSimSun"/>
              </a:rPr>
              <a:t>(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a:solidFill>
                  <a:srgbClr val="2B91AF"/>
                </a:solidFill>
                <a:latin typeface="NSimSun"/>
                <a:cs typeface="NSimSun"/>
              </a:rPr>
              <a:t>FamilyInstance</a:t>
            </a:r>
            <a:r>
              <a:rPr lang="en-US" altLang="zh-CN" sz="1200" kern="0" dirty="0">
                <a:latin typeface="NSimSun"/>
                <a:cs typeface="NSimSun"/>
              </a:rPr>
              <a:t> ) ).</a:t>
            </a:r>
            <a:r>
              <a:rPr lang="en-US" altLang="zh-CN" sz="1200" kern="0" dirty="0" err="1">
                <a:latin typeface="NSimSun"/>
                <a:cs typeface="NSimSun"/>
              </a:rPr>
              <a:t>ToElements</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string</a:t>
            </a:r>
            <a:r>
              <a:rPr lang="en-US" altLang="zh-CN" sz="1200" kern="0" dirty="0">
                <a:latin typeface="NSimSun"/>
                <a:cs typeface="NSimSun"/>
              </a:rPr>
              <a:t> </a:t>
            </a:r>
            <a:r>
              <a:rPr lang="en-US" altLang="zh-CN" sz="1200" kern="0" dirty="0" err="1">
                <a:latin typeface="NSimSun"/>
                <a:cs typeface="NSimSun"/>
              </a:rPr>
              <a:t>msg</a:t>
            </a:r>
            <a:r>
              <a:rPr lang="en-US" altLang="zh-CN" sz="1200" kern="0" dirty="0">
                <a:latin typeface="NSimSun"/>
                <a:cs typeface="NSimSun"/>
              </a:rPr>
              <a:t> = </a:t>
            </a:r>
            <a:r>
              <a:rPr lang="en-US" altLang="zh-CN" sz="1200" kern="0" dirty="0">
                <a:solidFill>
                  <a:srgbClr val="A31515"/>
                </a:solidFill>
                <a:latin typeface="NSimSun"/>
                <a:cs typeface="NSimSun"/>
              </a:rPr>
              <a:t>"All structural family instances (generic check):"</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err="1">
                <a:solidFill>
                  <a:srgbClr val="0000FF"/>
                </a:solidFill>
                <a:latin typeface="NSimSun"/>
                <a:cs typeface="NSimSun"/>
              </a:rPr>
              <a:t>foreach</a:t>
            </a:r>
            <a:r>
              <a:rPr lang="en-US" altLang="zh-CN" sz="1200" kern="0" dirty="0">
                <a:latin typeface="NSimSun"/>
                <a:cs typeface="NSimSun"/>
              </a:rPr>
              <a:t>( </a:t>
            </a:r>
            <a:r>
              <a:rPr lang="en-US" altLang="zh-CN" sz="1200" kern="0" dirty="0">
                <a:solidFill>
                  <a:srgbClr val="2B91AF"/>
                </a:solidFill>
                <a:latin typeface="NSimSun"/>
                <a:cs typeface="NSimSun"/>
              </a:rPr>
              <a:t>FamilyInstance</a:t>
            </a:r>
            <a:r>
              <a:rPr lang="en-US" altLang="zh-CN" sz="1200" kern="0" dirty="0">
                <a:latin typeface="NSimSun"/>
                <a:cs typeface="NSimSun"/>
              </a:rPr>
              <a:t> </a:t>
            </a:r>
            <a:r>
              <a:rPr lang="en-US" altLang="zh-CN" sz="1200" kern="0" dirty="0" err="1">
                <a:latin typeface="NSimSun"/>
                <a:cs typeface="NSimSun"/>
              </a:rPr>
              <a:t>fi</a:t>
            </a:r>
            <a:r>
              <a:rPr lang="en-US" altLang="zh-CN" sz="1200" kern="0" dirty="0">
                <a:latin typeface="NSimSun"/>
                <a:cs typeface="NSimSun"/>
              </a:rPr>
              <a:t> </a:t>
            </a:r>
            <a:r>
              <a:rPr lang="en-US" altLang="zh-CN" sz="1200" kern="0" dirty="0">
                <a:solidFill>
                  <a:srgbClr val="0000FF"/>
                </a:solidFill>
                <a:latin typeface="NSimSun"/>
                <a:cs typeface="NSimSun"/>
              </a:rPr>
              <a:t>in</a:t>
            </a:r>
            <a:r>
              <a:rPr lang="en-US" altLang="zh-CN" sz="1200" kern="0" dirty="0">
                <a:latin typeface="NSimSun"/>
                <a:cs typeface="NSimSun"/>
              </a:rPr>
              <a:t> instances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8000"/>
                </a:solidFill>
                <a:latin typeface="NSimSun"/>
                <a:cs typeface="NSimSun"/>
              </a:rPr>
              <a:t>// Note that instead of looping through and checking for a</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8000"/>
                </a:solidFill>
                <a:latin typeface="NSimSun"/>
                <a:cs typeface="NSimSun"/>
              </a:rPr>
              <a:t>// non-null analytical model, we might also be able to use some</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8000"/>
                </a:solidFill>
                <a:latin typeface="NSimSun"/>
                <a:cs typeface="NSimSun"/>
              </a:rPr>
              <a:t>// other criterion that can be fed straight into the Revit API</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8000"/>
                </a:solidFill>
                <a:latin typeface="NSimSun"/>
                <a:cs typeface="NSimSun"/>
              </a:rPr>
              <a:t>// filtering mechanism, such as structural usage:</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if</a:t>
            </a:r>
            <a:r>
              <a:rPr lang="en-US" altLang="zh-CN" sz="1200" kern="0" dirty="0">
                <a:latin typeface="NSimSun"/>
                <a:cs typeface="NSimSun"/>
              </a:rPr>
              <a:t>( </a:t>
            </a:r>
            <a:r>
              <a:rPr lang="en-US" altLang="zh-CN" sz="1200" kern="0" dirty="0">
                <a:solidFill>
                  <a:srgbClr val="0000FF"/>
                </a:solidFill>
                <a:latin typeface="NSimSun"/>
                <a:cs typeface="NSimSun"/>
              </a:rPr>
              <a:t>null</a:t>
            </a:r>
            <a:r>
              <a:rPr lang="en-US" altLang="zh-CN" sz="1200" kern="0" dirty="0">
                <a:latin typeface="NSimSun"/>
                <a:cs typeface="NSimSun"/>
              </a:rPr>
              <a:t> != </a:t>
            </a:r>
            <a:r>
              <a:rPr lang="en-US" altLang="zh-CN" sz="1200" kern="0" dirty="0" err="1">
                <a:latin typeface="NSimSun"/>
                <a:cs typeface="NSimSun"/>
              </a:rPr>
              <a:t>fi.GetAnalyticalModel</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err="1">
                <a:latin typeface="NSimSun"/>
                <a:cs typeface="NSimSun"/>
              </a:rPr>
              <a:t>msg</a:t>
            </a:r>
            <a:r>
              <a:rPr lang="en-US" altLang="zh-CN" sz="1200" kern="0" dirty="0">
                <a:latin typeface="NSimSun"/>
                <a:cs typeface="NSimSun"/>
              </a:rPr>
              <a:t> += </a:t>
            </a:r>
            <a:r>
              <a:rPr lang="en-US" altLang="zh-CN" sz="1200" kern="0" dirty="0">
                <a:solidFill>
                  <a:srgbClr val="A31515"/>
                </a:solidFill>
                <a:latin typeface="NSimSun"/>
                <a:cs typeface="NSimSun"/>
              </a:rPr>
              <a:t>"\r\n  "</a:t>
            </a:r>
            <a:r>
              <a:rPr lang="en-US" altLang="zh-CN" sz="1200" kern="0" dirty="0">
                <a:latin typeface="NSimSun"/>
                <a:cs typeface="NSimSun"/>
              </a:rPr>
              <a:t> + </a:t>
            </a:r>
            <a:r>
              <a:rPr lang="en-US" altLang="zh-CN" sz="1200" kern="0" dirty="0" err="1">
                <a:solidFill>
                  <a:srgbClr val="2B91AF"/>
                </a:solidFill>
                <a:latin typeface="NSimSun"/>
                <a:cs typeface="NSimSun"/>
              </a:rPr>
              <a:t>RstUtils</a:t>
            </a:r>
            <a:r>
              <a:rPr lang="en-US" altLang="zh-CN" sz="1200" kern="0" dirty="0" err="1">
                <a:latin typeface="NSimSun"/>
                <a:cs typeface="NSimSun"/>
              </a:rPr>
              <a:t>.StructuralElementDescription</a:t>
            </a:r>
            <a:r>
              <a:rPr lang="en-US" altLang="zh-CN" sz="1200" kern="0" dirty="0">
                <a:latin typeface="NSimSun"/>
                <a:cs typeface="NSimSun"/>
              </a:rPr>
              <a:t>( </a:t>
            </a:r>
            <a:r>
              <a:rPr lang="en-US" altLang="zh-CN" sz="1200" kern="0" dirty="0" err="1">
                <a:latin typeface="NSimSun"/>
                <a:cs typeface="NSimSun"/>
              </a:rPr>
              <a:t>fi</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en-GB" sz="1200" dirty="0">
              <a:solidFill>
                <a:srgbClr val="008000"/>
              </a:solidFill>
              <a:latin typeface="Courier New"/>
              <a:ea typeface="Calibri"/>
              <a:cs typeface="Times New Roman"/>
            </a:endParaRPr>
          </a:p>
        </p:txBody>
      </p:sp>
      <p:pic>
        <p:nvPicPr>
          <p:cNvPr id="52229" name="Picture 6" descr="lab-2-2-4"/>
          <p:cNvPicPr>
            <a:picLocks noChangeAspect="1" noChangeArrowheads="1"/>
          </p:cNvPicPr>
          <p:nvPr/>
        </p:nvPicPr>
        <p:blipFill>
          <a:blip r:embed="rId4" cstate="print"/>
          <a:srcRect/>
          <a:stretch>
            <a:fillRect/>
          </a:stretch>
        </p:blipFill>
        <p:spPr bwMode="auto">
          <a:xfrm>
            <a:off x="6542406" y="2428868"/>
            <a:ext cx="2493645" cy="1793558"/>
          </a:xfrm>
          <a:prstGeom prst="rect">
            <a:avLst/>
          </a:prstGeom>
          <a:noFill/>
          <a:ln w="9525">
            <a:noFill/>
            <a:miter lim="800000"/>
            <a:headEnd/>
            <a:tailEnd/>
          </a:ln>
        </p:spPr>
      </p:pic>
      <p:sp>
        <p:nvSpPr>
          <p:cNvPr id="52230"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p:nvPr>
        </p:nvSpPr>
        <p:spPr>
          <a:xfrm>
            <a:off x="214283" y="136525"/>
            <a:ext cx="7924800" cy="1143000"/>
          </a:xfrm>
          <a:noFill/>
        </p:spPr>
        <p:txBody>
          <a:bodyPr/>
          <a:lstStyle/>
          <a:p>
            <a:pPr eaLnBrk="1" hangingPunct="1"/>
            <a:r>
              <a:rPr lang="en-GB"/>
              <a:t>Walls, Floors, Footings</a:t>
            </a:r>
          </a:p>
        </p:txBody>
      </p:sp>
      <p:sp>
        <p:nvSpPr>
          <p:cNvPr id="53251" name="Rectangle 2"/>
          <p:cNvSpPr>
            <a:spLocks noGrp="1" noChangeArrowheads="1"/>
          </p:cNvSpPr>
          <p:nvPr>
            <p:ph idx="1"/>
          </p:nvPr>
        </p:nvSpPr>
        <p:spPr>
          <a:xfrm>
            <a:off x="214282" y="1393825"/>
            <a:ext cx="8758238" cy="4699000"/>
          </a:xfrm>
        </p:spPr>
        <p:txBody>
          <a:bodyPr/>
          <a:lstStyle/>
          <a:p>
            <a:pPr marL="442804" lvl="1" indent="-328532"/>
            <a:r>
              <a:rPr lang="en-GB" sz="3200"/>
              <a:t>Structural Elements</a:t>
            </a:r>
          </a:p>
          <a:p>
            <a:pPr marL="442804" lvl="1" indent="-328532"/>
            <a:r>
              <a:rPr lang="en-GB" sz="3200"/>
              <a:t>System families</a:t>
            </a:r>
          </a:p>
          <a:p>
            <a:pPr marL="442804" lvl="1" indent="-328532"/>
            <a:r>
              <a:rPr lang="en-GB" sz="3200"/>
              <a:t>Wall, Floor (Slab), Continuous Footing</a:t>
            </a:r>
          </a:p>
          <a:p>
            <a:pPr marL="342774" lvl="1" indent="-228516">
              <a:buNone/>
            </a:pPr>
            <a:r>
              <a:rPr lang="en-GB" sz="6000">
                <a:solidFill>
                  <a:schemeClr val="accent1"/>
                </a:solidFill>
              </a:rPr>
              <a:t>Lab 2-5</a:t>
            </a:r>
          </a:p>
          <a:p>
            <a:pPr marL="342774" lvl="1" indent="-228516"/>
            <a:r>
              <a:rPr lang="en-GB"/>
              <a:t>Retrieve structural elements from these system families</a:t>
            </a:r>
          </a:p>
          <a:p>
            <a:pPr marL="342774" lvl="1" indent="-228516"/>
            <a:r>
              <a:rPr lang="en-GB"/>
              <a:t>Not all instances will have analytical model (user-definable!)</a:t>
            </a:r>
          </a:p>
        </p:txBody>
      </p:sp>
      <p:sp>
        <p:nvSpPr>
          <p:cNvPr id="5325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title"/>
          </p:nvPr>
        </p:nvSpPr>
        <p:spPr>
          <a:xfrm>
            <a:off x="319088" y="136525"/>
            <a:ext cx="7924800" cy="1143000"/>
          </a:xfrm>
          <a:noFill/>
        </p:spPr>
        <p:txBody>
          <a:bodyPr/>
          <a:lstStyle/>
          <a:p>
            <a:pPr eaLnBrk="1" hangingPunct="1"/>
            <a:r>
              <a:rPr lang="en-GB"/>
              <a:t>Analytical Model</a:t>
            </a:r>
          </a:p>
        </p:txBody>
      </p:sp>
      <p:sp>
        <p:nvSpPr>
          <p:cNvPr id="54275" name="Rectangle 2"/>
          <p:cNvSpPr>
            <a:spLocks noGrp="1" noChangeArrowheads="1"/>
          </p:cNvSpPr>
          <p:nvPr>
            <p:ph idx="1"/>
          </p:nvPr>
        </p:nvSpPr>
        <p:spPr>
          <a:xfrm>
            <a:off x="277814" y="1393827"/>
            <a:ext cx="7785100" cy="4106877"/>
          </a:xfrm>
        </p:spPr>
        <p:txBody>
          <a:bodyPr/>
          <a:lstStyle/>
          <a:p>
            <a:pPr marL="342774" lvl="1" indent="-228516">
              <a:buNone/>
              <a:tabLst>
                <a:tab pos="3584839" algn="l"/>
              </a:tabLst>
            </a:pPr>
            <a:r>
              <a:rPr lang="en-GB" sz="3600" dirty="0"/>
              <a:t>Abstract API base class</a:t>
            </a:r>
          </a:p>
          <a:p>
            <a:pPr marL="693483" lvl="2" indent="-236451">
              <a:tabLst>
                <a:tab pos="3584839" algn="l"/>
              </a:tabLst>
            </a:pPr>
            <a:r>
              <a:rPr lang="en-GB" sz="2400" dirty="0" err="1"/>
              <a:t>AnalyticalModel</a:t>
            </a:r>
            <a:endParaRPr lang="en-GB" sz="2400" dirty="0"/>
          </a:p>
          <a:p>
            <a:pPr marL="342774" lvl="1" indent="-228516">
              <a:buNone/>
              <a:tabLst>
                <a:tab pos="3584839" algn="l"/>
              </a:tabLst>
            </a:pPr>
            <a:r>
              <a:rPr lang="en-GB" sz="3600" dirty="0"/>
              <a:t>Specific derived classes, gone in 2011</a:t>
            </a:r>
          </a:p>
          <a:p>
            <a:pPr marL="693483" lvl="2" indent="-236451">
              <a:tabLst>
                <a:tab pos="3584839" algn="l"/>
              </a:tabLst>
            </a:pPr>
            <a:r>
              <a:rPr lang="en-GB" sz="2400" dirty="0"/>
              <a:t>Wall	</a:t>
            </a:r>
            <a:r>
              <a:rPr lang="en-GB" sz="2400" dirty="0" err="1"/>
              <a:t>AnalyticalModelWall</a:t>
            </a:r>
            <a:endParaRPr lang="en-GB" sz="2400" dirty="0"/>
          </a:p>
          <a:p>
            <a:pPr marL="693483" lvl="2" indent="-236451">
              <a:tabLst>
                <a:tab pos="3584839" algn="l"/>
              </a:tabLst>
            </a:pPr>
            <a:r>
              <a:rPr lang="en-GB" sz="2400" dirty="0"/>
              <a:t>Floor	</a:t>
            </a:r>
            <a:r>
              <a:rPr lang="en-GB" sz="2400" dirty="0" err="1"/>
              <a:t>AnalyticalModelFloor</a:t>
            </a:r>
            <a:endParaRPr lang="en-GB" sz="2400" dirty="0"/>
          </a:p>
          <a:p>
            <a:pPr marL="693483" lvl="2" indent="-236451">
              <a:tabLst>
                <a:tab pos="3584839" algn="l"/>
              </a:tabLst>
            </a:pPr>
            <a:r>
              <a:rPr lang="en-GB" sz="2400" dirty="0" err="1"/>
              <a:t>Cont.Footing</a:t>
            </a:r>
            <a:r>
              <a:rPr lang="en-GB" sz="2400" dirty="0"/>
              <a:t>	AnalyticalModel3D</a:t>
            </a:r>
          </a:p>
          <a:p>
            <a:pPr marL="693483" lvl="2" indent="-236451">
              <a:tabLst>
                <a:tab pos="3584839" algn="l"/>
              </a:tabLst>
            </a:pPr>
            <a:r>
              <a:rPr lang="en-GB" sz="2400" dirty="0"/>
              <a:t>Column, Framing	</a:t>
            </a:r>
            <a:r>
              <a:rPr lang="en-GB" sz="2400" dirty="0" err="1"/>
              <a:t>AnalyticalModelFrame</a:t>
            </a:r>
            <a:endParaRPr lang="en-GB" sz="2400" dirty="0"/>
          </a:p>
          <a:p>
            <a:pPr marL="693483" lvl="2" indent="-236451">
              <a:tabLst>
                <a:tab pos="3584839" algn="l"/>
              </a:tabLst>
            </a:pPr>
            <a:r>
              <a:rPr lang="en-GB" sz="2400" dirty="0"/>
              <a:t>Foundation	</a:t>
            </a:r>
            <a:r>
              <a:rPr lang="en-GB" sz="2400" dirty="0" err="1"/>
              <a:t>AnalyticalModelLocation</a:t>
            </a:r>
            <a:endParaRPr lang="en-GB" sz="4400" dirty="0"/>
          </a:p>
        </p:txBody>
      </p:sp>
      <p:sp>
        <p:nvSpPr>
          <p:cNvPr id="5427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title"/>
          </p:nvPr>
        </p:nvSpPr>
        <p:spPr>
          <a:xfrm>
            <a:off x="319088" y="136525"/>
            <a:ext cx="7924800" cy="1143000"/>
          </a:xfrm>
          <a:noFill/>
        </p:spPr>
        <p:txBody>
          <a:bodyPr/>
          <a:lstStyle/>
          <a:p>
            <a:r>
              <a:rPr lang="en-GB"/>
              <a:t>Retrieve Structural Walls</a:t>
            </a:r>
          </a:p>
        </p:txBody>
      </p:sp>
      <p:sp>
        <p:nvSpPr>
          <p:cNvPr id="55299" name="Rectangle 2"/>
          <p:cNvSpPr>
            <a:spLocks noGrp="1" noChangeArrowheads="1"/>
          </p:cNvSpPr>
          <p:nvPr>
            <p:ph idx="1"/>
          </p:nvPr>
        </p:nvSpPr>
        <p:spPr>
          <a:xfrm>
            <a:off x="277813" y="1158892"/>
            <a:ext cx="7966075" cy="3627430"/>
          </a:xfrm>
        </p:spPr>
        <p:txBody>
          <a:bodyPr/>
          <a:lstStyle/>
          <a:p>
            <a:pPr marL="342774" lvl="1" indent="-228516">
              <a:buNone/>
            </a:pPr>
            <a:r>
              <a:rPr lang="en-GB" dirty="0"/>
              <a:t>Retrieve all Wall elements having an analytical model</a:t>
            </a:r>
          </a:p>
          <a:p>
            <a:pPr marL="719138" indent="0">
              <a:spcBef>
                <a:spcPts val="0"/>
              </a:spcBef>
              <a:spcAft>
                <a:spcPts val="0"/>
              </a:spcAft>
            </a:pPr>
            <a:endParaRPr lang="en-GB" sz="1200" dirty="0">
              <a:solidFill>
                <a:srgbClr val="008080"/>
              </a:solidFill>
              <a:latin typeface="Courier New"/>
              <a:ea typeface="Calibri"/>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Return all structural walls in active document.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public</a:t>
            </a:r>
            <a:r>
              <a:rPr lang="en-US" altLang="zh-CN" sz="1200" kern="0" dirty="0">
                <a:latin typeface="NSimSun"/>
                <a:cs typeface="NSimSun"/>
              </a:rPr>
              <a:t> </a:t>
            </a:r>
            <a:r>
              <a:rPr lang="en-US" altLang="zh-CN" sz="1200" kern="0" dirty="0">
                <a:solidFill>
                  <a:srgbClr val="0000FF"/>
                </a:solidFill>
                <a:latin typeface="NSimSun"/>
                <a:cs typeface="NSimSun"/>
              </a:rPr>
              <a:t>static</a:t>
            </a:r>
            <a:r>
              <a:rPr lang="en-US" altLang="zh-CN" sz="1200" kern="0" dirty="0">
                <a:latin typeface="NSimSun"/>
                <a:cs typeface="NSimSun"/>
              </a:rPr>
              <a:t> </a:t>
            </a:r>
            <a:r>
              <a:rPr lang="en-US" altLang="zh-CN" sz="1200" kern="0" dirty="0">
                <a:solidFill>
                  <a:srgbClr val="2B91AF"/>
                </a:solidFill>
                <a:latin typeface="NSimSun"/>
                <a:cs typeface="NSimSun"/>
              </a:rPr>
              <a:t>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GetAllStructuralWalls</a:t>
            </a:r>
            <a:r>
              <a:rPr lang="en-US" altLang="zh-CN" sz="1200" kern="0" dirty="0">
                <a:latin typeface="NSimSun"/>
                <a:cs typeface="NSimSun"/>
              </a:rPr>
              <a:t>( </a:t>
            </a:r>
            <a:r>
              <a:rPr lang="en-US" altLang="zh-CN" sz="1200" kern="0" dirty="0">
                <a:solidFill>
                  <a:srgbClr val="2B91AF"/>
                </a:solidFill>
                <a:latin typeface="NSimSun"/>
                <a:cs typeface="NSimSun"/>
              </a:rPr>
              <a:t>Document</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err="1">
                <a:latin typeface="NSimSun"/>
                <a:cs typeface="NSimSun"/>
              </a:rPr>
              <a:t>collector.OfClass</a:t>
            </a:r>
            <a:r>
              <a:rPr lang="en-US" altLang="zh-CN" sz="1200" kern="0" dirty="0">
                <a:latin typeface="NSimSun"/>
                <a:cs typeface="NSimSun"/>
              </a:rPr>
              <a:t>(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a:solidFill>
                  <a:srgbClr val="2B91AF"/>
                </a:solidFill>
                <a:latin typeface="NSimSun"/>
                <a:cs typeface="NSimSun"/>
              </a:rPr>
              <a:t>Wall</a:t>
            </a:r>
            <a:r>
              <a:rPr lang="en-US" altLang="zh-CN" sz="1200" kern="0" dirty="0">
                <a:latin typeface="NSimSun"/>
                <a:cs typeface="NSimSun"/>
              </a:rPr>
              <a:t> )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return</a:t>
            </a:r>
            <a:r>
              <a:rPr lang="en-US" altLang="zh-CN" sz="1200" kern="0" dirty="0">
                <a:latin typeface="NSimSun"/>
                <a:cs typeface="NSimSun"/>
              </a:rPr>
              <a:t>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from</a:t>
            </a:r>
            <a:r>
              <a:rPr lang="en-US" altLang="zh-CN" sz="1200" kern="0" dirty="0">
                <a:latin typeface="NSimSun"/>
                <a:cs typeface="NSimSun"/>
              </a:rPr>
              <a:t> wall </a:t>
            </a:r>
            <a:r>
              <a:rPr lang="en-US" altLang="zh-CN" sz="1200" kern="0" dirty="0">
                <a:solidFill>
                  <a:srgbClr val="0000FF"/>
                </a:solidFill>
                <a:latin typeface="NSimSun"/>
                <a:cs typeface="NSimSun"/>
              </a:rPr>
              <a:t>in</a:t>
            </a:r>
            <a:r>
              <a:rPr lang="en-US" altLang="zh-CN" sz="1200" kern="0" dirty="0">
                <a:latin typeface="NSimSun"/>
                <a:cs typeface="NSimSun"/>
              </a:rPr>
              <a:t> collector</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where</a:t>
            </a:r>
            <a:r>
              <a:rPr lang="en-US" altLang="zh-CN" sz="1200" kern="0" dirty="0">
                <a:latin typeface="NSimSun"/>
                <a:cs typeface="NSimSun"/>
              </a:rPr>
              <a:t> </a:t>
            </a:r>
            <a:r>
              <a:rPr lang="en-US" altLang="zh-CN" sz="1200" kern="0" dirty="0">
                <a:solidFill>
                  <a:srgbClr val="0000FF"/>
                </a:solidFill>
                <a:latin typeface="NSimSun"/>
                <a:cs typeface="NSimSun"/>
              </a:rPr>
              <a:t>null</a:t>
            </a:r>
            <a:r>
              <a:rPr lang="en-US" altLang="zh-CN" sz="1200" kern="0" dirty="0">
                <a:latin typeface="NSimSun"/>
                <a:cs typeface="NSimSun"/>
              </a:rPr>
              <a:t> != </a:t>
            </a:r>
            <a:r>
              <a:rPr lang="en-US" altLang="zh-CN" sz="1200" kern="0" dirty="0" err="1">
                <a:latin typeface="NSimSun"/>
                <a:cs typeface="NSimSun"/>
              </a:rPr>
              <a:t>wall.GetAnalyticalModel</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select</a:t>
            </a:r>
            <a:r>
              <a:rPr lang="en-US" altLang="zh-CN" sz="1200" kern="0" dirty="0">
                <a:latin typeface="NSimSun"/>
                <a:cs typeface="NSimSun"/>
              </a:rPr>
              <a:t> wall );</a:t>
            </a:r>
            <a:endParaRPr lang="zh-CN" altLang="zh-CN" sz="1400" kern="100" dirty="0">
              <a:cs typeface="Times New Roman"/>
            </a:endParaRPr>
          </a:p>
          <a:p>
            <a:r>
              <a:rPr lang="en-US" altLang="zh-CN" sz="1200" kern="0" dirty="0">
                <a:latin typeface="NSimSun"/>
                <a:cs typeface="NSimSun"/>
              </a:rPr>
              <a:t>    }</a:t>
            </a:r>
            <a:endParaRPr lang="en-GB" sz="1200" dirty="0">
              <a:ea typeface="Calibri"/>
              <a:cs typeface="Times New Roman"/>
            </a:endParaRPr>
          </a:p>
          <a:p>
            <a:pPr marL="342774" lvl="1" indent="-228516"/>
            <a:r>
              <a:rPr lang="en-GB" dirty="0"/>
              <a:t>Same for </a:t>
            </a:r>
            <a:r>
              <a:rPr lang="en-GB" noProof="1"/>
              <a:t>ContFooting</a:t>
            </a:r>
            <a:r>
              <a:rPr lang="en-US" dirty="0"/>
              <a:t> elements</a:t>
            </a:r>
            <a:endParaRPr lang="en-GB" dirty="0"/>
          </a:p>
        </p:txBody>
      </p:sp>
      <p:pic>
        <p:nvPicPr>
          <p:cNvPr id="55300" name="Picture 4" descr="lab-2-3-1"/>
          <p:cNvPicPr>
            <a:picLocks noChangeAspect="1" noChangeArrowheads="1"/>
          </p:cNvPicPr>
          <p:nvPr/>
        </p:nvPicPr>
        <p:blipFill>
          <a:blip r:embed="rId3" cstate="print"/>
          <a:srcRect/>
          <a:stretch>
            <a:fillRect/>
          </a:stretch>
        </p:blipFill>
        <p:spPr bwMode="auto">
          <a:xfrm>
            <a:off x="4857752" y="3205173"/>
            <a:ext cx="3648075" cy="1652587"/>
          </a:xfrm>
          <a:prstGeom prst="rect">
            <a:avLst/>
          </a:prstGeom>
          <a:noFill/>
          <a:ln w="9525">
            <a:noFill/>
            <a:miter lim="800000"/>
            <a:headEnd/>
            <a:tailEnd/>
          </a:ln>
        </p:spPr>
      </p:pic>
      <p:pic>
        <p:nvPicPr>
          <p:cNvPr id="55301" name="Picture 5" descr="lab-2-3-3"/>
          <p:cNvPicPr>
            <a:picLocks noChangeAspect="1" noChangeArrowheads="1"/>
          </p:cNvPicPr>
          <p:nvPr/>
        </p:nvPicPr>
        <p:blipFill>
          <a:blip r:embed="rId4" cstate="print"/>
          <a:srcRect/>
          <a:stretch>
            <a:fillRect/>
          </a:stretch>
        </p:blipFill>
        <p:spPr bwMode="auto">
          <a:xfrm>
            <a:off x="3021023" y="5143512"/>
            <a:ext cx="3122613" cy="1058862"/>
          </a:xfrm>
          <a:prstGeom prst="rect">
            <a:avLst/>
          </a:prstGeom>
          <a:noFill/>
          <a:ln w="9525">
            <a:noFill/>
            <a:miter lim="800000"/>
            <a:headEnd/>
            <a:tailEnd/>
          </a:ln>
        </p:spPr>
      </p:pic>
      <p:sp>
        <p:nvSpPr>
          <p:cNvPr id="55302"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title"/>
          </p:nvPr>
        </p:nvSpPr>
        <p:spPr>
          <a:xfrm>
            <a:off x="319088" y="136525"/>
            <a:ext cx="7924800" cy="1143000"/>
          </a:xfrm>
          <a:noFill/>
        </p:spPr>
        <p:txBody>
          <a:bodyPr/>
          <a:lstStyle/>
          <a:p>
            <a:pPr eaLnBrk="1" hangingPunct="1"/>
            <a:r>
              <a:rPr lang="en-GB"/>
              <a:t>Retrieve Structural Floors</a:t>
            </a:r>
          </a:p>
        </p:txBody>
      </p:sp>
      <p:sp>
        <p:nvSpPr>
          <p:cNvPr id="56323" name="Rectangle 2"/>
          <p:cNvSpPr>
            <a:spLocks noGrp="1" noChangeArrowheads="1"/>
          </p:cNvSpPr>
          <p:nvPr>
            <p:ph idx="1"/>
          </p:nvPr>
        </p:nvSpPr>
        <p:spPr>
          <a:xfrm>
            <a:off x="277813" y="1393827"/>
            <a:ext cx="8366153" cy="4392627"/>
          </a:xfrm>
        </p:spPr>
        <p:txBody>
          <a:bodyPr/>
          <a:lstStyle/>
          <a:p>
            <a:pPr marL="342774" lvl="1" indent="-228516">
              <a:lnSpc>
                <a:spcPct val="90000"/>
              </a:lnSpc>
              <a:buNone/>
            </a:pPr>
            <a:r>
              <a:rPr lang="en-GB" dirty="0"/>
              <a:t>Retrieve all Floor elements having a non-empty analytical model</a:t>
            </a:r>
          </a:p>
          <a:p>
            <a:r>
              <a:rPr lang="en-US" altLang="zh-CN" sz="1200" kern="0" dirty="0">
                <a:latin typeface="NSimSun"/>
                <a:cs typeface="NSimSun"/>
              </a:rPr>
              <a:t> </a:t>
            </a:r>
            <a:r>
              <a:rPr lang="en-US" altLang="zh-CN" sz="1200" kern="0" dirty="0">
                <a:solidFill>
                  <a:srgbClr val="0000FF"/>
                </a:solidFill>
                <a:latin typeface="NSimSun"/>
                <a:cs typeface="NSimSun"/>
              </a:rPr>
              <a:t>public</a:t>
            </a:r>
            <a:r>
              <a:rPr lang="en-US" altLang="zh-CN" sz="1200" kern="0" dirty="0">
                <a:latin typeface="NSimSun"/>
                <a:cs typeface="NSimSun"/>
              </a:rPr>
              <a:t> </a:t>
            </a:r>
            <a:r>
              <a:rPr lang="en-US" altLang="zh-CN" sz="1200" kern="0" dirty="0">
                <a:solidFill>
                  <a:srgbClr val="0000FF"/>
                </a:solidFill>
                <a:latin typeface="NSimSun"/>
                <a:cs typeface="NSimSun"/>
              </a:rPr>
              <a:t>static</a:t>
            </a:r>
            <a:r>
              <a:rPr lang="en-US" altLang="zh-CN" sz="1200" kern="0" dirty="0">
                <a:latin typeface="NSimSun"/>
                <a:cs typeface="NSimSun"/>
              </a:rPr>
              <a:t> </a:t>
            </a:r>
            <a:r>
              <a:rPr lang="en-US" altLang="zh-CN" sz="1200" kern="0" dirty="0">
                <a:solidFill>
                  <a:srgbClr val="2B91AF"/>
                </a:solidFill>
                <a:latin typeface="NSimSun"/>
                <a:cs typeface="NSimSun"/>
              </a:rPr>
              <a:t>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GetAllStructuralFloors</a:t>
            </a:r>
            <a:r>
              <a:rPr lang="en-US" altLang="zh-CN" sz="1200" kern="0" dirty="0">
                <a:latin typeface="NSimSun"/>
                <a:cs typeface="NSimSun"/>
              </a:rPr>
              <a:t>( </a:t>
            </a:r>
            <a:r>
              <a:rPr lang="en-US" altLang="zh-CN" sz="1200" kern="0" dirty="0">
                <a:solidFill>
                  <a:srgbClr val="2B91AF"/>
                </a:solidFill>
                <a:latin typeface="NSimSun"/>
                <a:cs typeface="NSimSun"/>
              </a:rPr>
              <a:t>Document</a:t>
            </a:r>
            <a:r>
              <a:rPr lang="en-US" altLang="zh-CN" sz="1200" kern="0" dirty="0">
                <a:latin typeface="NSimSun"/>
                <a:cs typeface="NSimSun"/>
              </a:rPr>
              <a:t> doc)</a:t>
            </a:r>
            <a:endParaRPr lang="zh-CN" altLang="zh-CN" sz="1400" kern="100" dirty="0">
              <a:cs typeface="Times New Roman"/>
            </a:endParaRPr>
          </a:p>
          <a:p>
            <a:r>
              <a:rPr lang="en-US" altLang="zh-CN" sz="1200" kern="0" dirty="0">
                <a:latin typeface="NSimSun"/>
                <a:cs typeface="NSimSun"/>
              </a:rPr>
              <a:t>    {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err="1">
                <a:latin typeface="NSimSun"/>
                <a:cs typeface="NSimSun"/>
              </a:rPr>
              <a:t>collector.OfClass</a:t>
            </a:r>
            <a:r>
              <a:rPr lang="en-US" altLang="zh-CN" sz="1200" kern="0" dirty="0">
                <a:latin typeface="NSimSun"/>
                <a:cs typeface="NSimSun"/>
              </a:rPr>
              <a:t>(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a:solidFill>
                  <a:srgbClr val="2B91AF"/>
                </a:solidFill>
                <a:latin typeface="NSimSun"/>
                <a:cs typeface="NSimSun"/>
              </a:rPr>
              <a:t>Floor</a:t>
            </a:r>
            <a:r>
              <a:rPr lang="en-US" altLang="zh-CN" sz="1200" kern="0" dirty="0">
                <a:latin typeface="NSimSun"/>
                <a:cs typeface="NSimSun"/>
              </a:rPr>
              <a:t> )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err="1">
                <a:solidFill>
                  <a:srgbClr val="2B91AF"/>
                </a:solidFill>
                <a:latin typeface="NSimSun"/>
                <a:cs typeface="NSimSun"/>
              </a:rPr>
              <a:t>AnalyticalModel</a:t>
            </a:r>
            <a:r>
              <a:rPr lang="en-US" altLang="zh-CN" sz="1200" kern="0" dirty="0">
                <a:latin typeface="NSimSun"/>
                <a:cs typeface="NSimSun"/>
              </a:rPr>
              <a:t> am;</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return</a:t>
            </a:r>
            <a:r>
              <a:rPr lang="en-US" altLang="zh-CN" sz="1200" kern="0" dirty="0">
                <a:latin typeface="NSimSun"/>
                <a:cs typeface="NSimSun"/>
              </a:rPr>
              <a:t>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from</a:t>
            </a:r>
            <a:r>
              <a:rPr lang="en-US" altLang="zh-CN" sz="1200" kern="0" dirty="0">
                <a:latin typeface="NSimSun"/>
                <a:cs typeface="NSimSun"/>
              </a:rPr>
              <a:t> floor </a:t>
            </a:r>
            <a:r>
              <a:rPr lang="en-US" altLang="zh-CN" sz="1200" kern="0" dirty="0">
                <a:solidFill>
                  <a:srgbClr val="0000FF"/>
                </a:solidFill>
                <a:latin typeface="NSimSun"/>
                <a:cs typeface="NSimSun"/>
              </a:rPr>
              <a:t>in</a:t>
            </a:r>
            <a:r>
              <a:rPr lang="en-US" altLang="zh-CN" sz="1200" kern="0" dirty="0">
                <a:latin typeface="NSimSun"/>
                <a:cs typeface="NSimSun"/>
              </a:rPr>
              <a:t> collector</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where</a:t>
            </a:r>
            <a:r>
              <a:rPr lang="en-US" altLang="zh-CN" sz="1200" kern="0" dirty="0">
                <a:latin typeface="NSimSun"/>
                <a:cs typeface="NSimSun"/>
              </a:rPr>
              <a:t> ( </a:t>
            </a:r>
            <a:r>
              <a:rPr lang="en-US" altLang="zh-CN" sz="1200" kern="0" dirty="0">
                <a:solidFill>
                  <a:srgbClr val="0000FF"/>
                </a:solidFill>
                <a:latin typeface="NSimSun"/>
                <a:cs typeface="NSimSun"/>
              </a:rPr>
              <a:t>null</a:t>
            </a:r>
            <a:r>
              <a:rPr lang="en-US" altLang="zh-CN" sz="1200" kern="0" dirty="0">
                <a:latin typeface="NSimSun"/>
                <a:cs typeface="NSimSun"/>
              </a:rPr>
              <a:t> != ( am = </a:t>
            </a:r>
            <a:r>
              <a:rPr lang="en-US" altLang="zh-CN" sz="1200" kern="0" dirty="0" err="1">
                <a:latin typeface="NSimSun"/>
                <a:cs typeface="NSimSun"/>
              </a:rPr>
              <a:t>floor.GetAnalyticalModel</a:t>
            </a:r>
            <a:r>
              <a:rPr lang="en-US" altLang="zh-CN" sz="1200" kern="0" dirty="0">
                <a:latin typeface="NSimSun"/>
                <a:cs typeface="NSimSun"/>
              </a:rPr>
              <a:t>() ) </a:t>
            </a:r>
            <a:endParaRPr lang="zh-CN" altLang="zh-CN" sz="1400" kern="100" dirty="0">
              <a:cs typeface="Times New Roman"/>
            </a:endParaRPr>
          </a:p>
          <a:p>
            <a:r>
              <a:rPr lang="en-US" altLang="zh-CN" sz="1200" kern="0" dirty="0">
                <a:latin typeface="NSimSun"/>
                <a:cs typeface="NSimSun"/>
              </a:rPr>
              <a:t>          &amp;&amp; ( 0 &lt; </a:t>
            </a:r>
            <a:r>
              <a:rPr lang="en-US" altLang="zh-CN" sz="1200" kern="0" dirty="0" err="1">
                <a:latin typeface="NSimSun"/>
                <a:cs typeface="NSimSun"/>
              </a:rPr>
              <a:t>am.GetCurves</a:t>
            </a:r>
            <a:r>
              <a:rPr lang="en-US" altLang="zh-CN" sz="1200" kern="0" dirty="0">
                <a:latin typeface="NSimSun"/>
                <a:cs typeface="NSimSun"/>
              </a:rPr>
              <a:t>( </a:t>
            </a:r>
            <a:r>
              <a:rPr lang="en-US" altLang="zh-CN" sz="1200" kern="0" dirty="0" err="1">
                <a:solidFill>
                  <a:srgbClr val="2B91AF"/>
                </a:solidFill>
                <a:latin typeface="NSimSun"/>
                <a:cs typeface="NSimSun"/>
              </a:rPr>
              <a:t>AnalyticalCurveType</a:t>
            </a:r>
            <a:r>
              <a:rPr lang="en-US" altLang="zh-CN" sz="1200" kern="0" dirty="0" err="1">
                <a:latin typeface="NSimSun"/>
                <a:cs typeface="NSimSun"/>
              </a:rPr>
              <a:t>.RawCurves</a:t>
            </a:r>
            <a:r>
              <a:rPr lang="en-US" altLang="zh-CN" sz="1200" kern="0" dirty="0">
                <a:latin typeface="NSimSun"/>
                <a:cs typeface="NSimSun"/>
              </a:rPr>
              <a:t> ).Count )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select</a:t>
            </a:r>
            <a:r>
              <a:rPr lang="en-US" altLang="zh-CN" sz="1200" kern="0" dirty="0">
                <a:latin typeface="NSimSun"/>
                <a:cs typeface="NSimSun"/>
              </a:rPr>
              <a:t> floor );</a:t>
            </a:r>
            <a:endParaRPr lang="zh-CN" altLang="zh-CN" sz="1400" kern="100" dirty="0">
              <a:cs typeface="Times New Roman"/>
            </a:endParaRPr>
          </a:p>
          <a:p>
            <a:r>
              <a:rPr lang="en-US" altLang="zh-CN" sz="1200" kern="0" dirty="0">
                <a:latin typeface="NSimSun"/>
                <a:cs typeface="NSimSun"/>
              </a:rPr>
              <a:t>    }</a:t>
            </a:r>
            <a:endParaRPr lang="en-GB" sz="1200" dirty="0">
              <a:solidFill>
                <a:srgbClr val="008080"/>
              </a:solidFill>
              <a:latin typeface="Courier New"/>
              <a:ea typeface="Calibri"/>
              <a:cs typeface="Times New Roman"/>
            </a:endParaRPr>
          </a:p>
        </p:txBody>
      </p:sp>
      <p:pic>
        <p:nvPicPr>
          <p:cNvPr id="56324" name="Picture 4" descr="lab-2-3-2"/>
          <p:cNvPicPr>
            <a:picLocks noChangeAspect="1" noChangeArrowheads="1"/>
          </p:cNvPicPr>
          <p:nvPr/>
        </p:nvPicPr>
        <p:blipFill>
          <a:blip r:embed="rId3" cstate="print"/>
          <a:srcRect/>
          <a:stretch>
            <a:fillRect/>
          </a:stretch>
        </p:blipFill>
        <p:spPr bwMode="auto">
          <a:xfrm>
            <a:off x="3786182" y="4857760"/>
            <a:ext cx="4657725" cy="1555750"/>
          </a:xfrm>
          <a:prstGeom prst="rect">
            <a:avLst/>
          </a:prstGeom>
          <a:noFill/>
          <a:ln w="9525">
            <a:noFill/>
            <a:miter lim="800000"/>
            <a:headEnd/>
            <a:tailEnd/>
          </a:ln>
        </p:spPr>
      </p:pic>
      <p:sp>
        <p:nvSpPr>
          <p:cNvPr id="56325"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Revit Structure 2014</a:t>
            </a:r>
          </a:p>
        </p:txBody>
      </p:sp>
      <p:sp>
        <p:nvSpPr>
          <p:cNvPr id="8" name="Content Placeholder 7"/>
          <p:cNvSpPr>
            <a:spLocks noGrp="1"/>
          </p:cNvSpPr>
          <p:nvPr>
            <p:ph idx="1"/>
          </p:nvPr>
        </p:nvSpPr>
        <p:spPr/>
        <p:txBody>
          <a:bodyPr/>
          <a:lstStyle/>
          <a:p>
            <a:pPr marL="444500" indent="-444500">
              <a:buFont typeface="Arial"/>
              <a:buChar char="•"/>
            </a:pPr>
            <a:r>
              <a:rPr lang="en-US" dirty="0"/>
              <a:t>Reinforcement API: area, path, fabric, fabric sheet, rebar, settings</a:t>
            </a:r>
          </a:p>
          <a:p>
            <a:pPr marL="444500" indent="-444500">
              <a:buFont typeface="Arial"/>
              <a:buChar char="•"/>
            </a:pPr>
            <a:r>
              <a:rPr lang="en-US" dirty="0"/>
              <a:t>Beam and Brace Parameters</a:t>
            </a:r>
          </a:p>
          <a:p>
            <a:pPr marL="444500" indent="-444500">
              <a:buFont typeface="Arial"/>
              <a:buChar char="•"/>
            </a:pPr>
            <a:r>
              <a:rPr lang="en-US" dirty="0"/>
              <a:t>Material Structural Asset</a:t>
            </a:r>
          </a:p>
          <a:p>
            <a:pPr marL="0" indent="0">
              <a:spcBef>
                <a:spcPts val="4800"/>
              </a:spcBef>
            </a:pPr>
            <a:r>
              <a:rPr lang="en-US" sz="2400" dirty="0">
                <a:latin typeface="Courier"/>
                <a:cs typeface="Courier"/>
                <a:hlinkClick r:id="rId2"/>
              </a:rPr>
              <a:t>http://thebuildingcoder.typepad.com/blog/2013/04/whats-new-in-the-revit-2014-api.html</a:t>
            </a:r>
            <a:endParaRPr lang="en-US" sz="2400" dirty="0">
              <a:latin typeface="Courier"/>
              <a:cs typeface="Courier"/>
            </a:endParaRPr>
          </a:p>
          <a:p>
            <a:pPr>
              <a:spcBef>
                <a:spcPts val="4800"/>
              </a:spcBef>
            </a:pPr>
            <a:endParaRPr lang="en-US" dirty="0"/>
          </a:p>
        </p:txBody>
      </p:sp>
    </p:spTree>
    <p:extLst>
      <p:ext uri="{BB962C8B-B14F-4D97-AF65-F5344CB8AC3E}">
        <p14:creationId xmlns:p14="http://schemas.microsoft.com/office/powerpoint/2010/main" val="282509270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title"/>
          </p:nvPr>
        </p:nvSpPr>
        <p:spPr>
          <a:xfrm>
            <a:off x="319088" y="136525"/>
            <a:ext cx="7924800" cy="1143000"/>
          </a:xfrm>
          <a:noFill/>
        </p:spPr>
        <p:txBody>
          <a:bodyPr/>
          <a:lstStyle/>
          <a:p>
            <a:pPr eaLnBrk="1" hangingPunct="1"/>
            <a:r>
              <a:rPr lang="en-GB"/>
              <a:t>Analytical Model</a:t>
            </a:r>
          </a:p>
        </p:txBody>
      </p:sp>
      <p:sp>
        <p:nvSpPr>
          <p:cNvPr id="57347" name="Rectangle 2"/>
          <p:cNvSpPr>
            <a:spLocks noGrp="1" noChangeArrowheads="1"/>
          </p:cNvSpPr>
          <p:nvPr>
            <p:ph idx="1"/>
          </p:nvPr>
        </p:nvSpPr>
        <p:spPr>
          <a:xfrm>
            <a:off x="277813" y="1393827"/>
            <a:ext cx="8758238" cy="2892431"/>
          </a:xfrm>
        </p:spPr>
        <p:txBody>
          <a:bodyPr/>
          <a:lstStyle/>
          <a:p>
            <a:pPr marL="442804" lvl="1" indent="-328532"/>
            <a:r>
              <a:rPr lang="en-GB" sz="3200"/>
              <a:t>Investigate geometry contained in model</a:t>
            </a:r>
          </a:p>
          <a:p>
            <a:pPr marL="342774" lvl="1" indent="-228516">
              <a:buNone/>
            </a:pPr>
            <a:r>
              <a:rPr lang="en-GB" sz="6000">
                <a:solidFill>
                  <a:schemeClr val="accent1"/>
                </a:solidFill>
              </a:rPr>
              <a:t>Lab 3</a:t>
            </a:r>
          </a:p>
          <a:p>
            <a:pPr marL="442804" lvl="1" indent="-328532"/>
            <a:r>
              <a:rPr lang="en-GB" sz="2600"/>
              <a:t>Retrieve detailed analytical model geometry for selected elements, depending on the family and/or category</a:t>
            </a:r>
          </a:p>
        </p:txBody>
      </p:sp>
      <p:sp>
        <p:nvSpPr>
          <p:cNvPr id="5734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title"/>
          </p:nvPr>
        </p:nvSpPr>
        <p:spPr>
          <a:xfrm>
            <a:off x="319088" y="136525"/>
            <a:ext cx="7924800" cy="1143000"/>
          </a:xfrm>
          <a:noFill/>
        </p:spPr>
        <p:txBody>
          <a:bodyPr/>
          <a:lstStyle/>
          <a:p>
            <a:pPr eaLnBrk="1" hangingPunct="1"/>
            <a:r>
              <a:rPr lang="en-GB"/>
              <a:t>Retrieve Analytical Model</a:t>
            </a:r>
          </a:p>
        </p:txBody>
      </p:sp>
      <p:sp>
        <p:nvSpPr>
          <p:cNvPr id="58371" name="Rectangle 2"/>
          <p:cNvSpPr>
            <a:spLocks noGrp="1" noChangeArrowheads="1"/>
          </p:cNvSpPr>
          <p:nvPr>
            <p:ph idx="1"/>
          </p:nvPr>
        </p:nvSpPr>
        <p:spPr>
          <a:xfrm>
            <a:off x="277814" y="1412878"/>
            <a:ext cx="8509028" cy="4608513"/>
          </a:xfrm>
        </p:spPr>
        <p:txBody>
          <a:bodyPr/>
          <a:lstStyle/>
          <a:p>
            <a:pPr marL="0" indent="0">
              <a:spcBef>
                <a:spcPts val="300"/>
              </a:spcBef>
            </a:pPr>
            <a:r>
              <a:rPr lang="en-GB"/>
              <a:t>Iterate over selected elements</a:t>
            </a:r>
          </a:p>
          <a:p>
            <a:pPr marL="342774" lvl="1" indent="-228516">
              <a:spcBef>
                <a:spcPts val="300"/>
              </a:spcBef>
            </a:pPr>
            <a:r>
              <a:rPr lang="en-GB"/>
              <a:t>Wall</a:t>
            </a:r>
          </a:p>
          <a:p>
            <a:pPr marL="342774" lvl="1" indent="-228516">
              <a:spcBef>
                <a:spcPts val="300"/>
              </a:spcBef>
            </a:pPr>
            <a:r>
              <a:rPr lang="en-GB"/>
              <a:t>Floor</a:t>
            </a:r>
          </a:p>
          <a:p>
            <a:pPr marL="342774" lvl="1" indent="-228516">
              <a:spcBef>
                <a:spcPts val="300"/>
              </a:spcBef>
            </a:pPr>
            <a:r>
              <a:rPr lang="en-GB" noProof="1"/>
              <a:t>ContFooting</a:t>
            </a:r>
            <a:endParaRPr lang="en-US"/>
          </a:p>
          <a:p>
            <a:pPr marL="342774" lvl="1" indent="-228516">
              <a:spcBef>
                <a:spcPts val="300"/>
              </a:spcBef>
            </a:pPr>
            <a:r>
              <a:rPr lang="en-US" noProof="1"/>
              <a:t>FamilyInstance</a:t>
            </a:r>
            <a:r>
              <a:rPr lang="en-US"/>
              <a:t> with category </a:t>
            </a:r>
          </a:p>
          <a:p>
            <a:pPr marL="685546" lvl="2" indent="-228516">
              <a:spcBef>
                <a:spcPts val="300"/>
              </a:spcBef>
            </a:pPr>
            <a:r>
              <a:rPr lang="en-GB"/>
              <a:t>OST_StructuralColumns</a:t>
            </a:r>
          </a:p>
          <a:p>
            <a:pPr marL="685546" lvl="2" indent="-228516">
              <a:spcBef>
                <a:spcPts val="0"/>
              </a:spcBef>
            </a:pPr>
            <a:r>
              <a:rPr lang="en-GB"/>
              <a:t>OST_StructuralFraming</a:t>
            </a:r>
          </a:p>
          <a:p>
            <a:pPr marL="685546" lvl="2" indent="-228516">
              <a:spcBef>
                <a:spcPts val="0"/>
              </a:spcBef>
            </a:pPr>
            <a:r>
              <a:rPr lang="en-GB"/>
              <a:t>OST_StructuralFoundation</a:t>
            </a:r>
          </a:p>
          <a:p>
            <a:pPr marL="0" indent="0">
              <a:spcBef>
                <a:spcPts val="300"/>
              </a:spcBef>
            </a:pPr>
            <a:r>
              <a:rPr lang="en-GB"/>
              <a:t>Get </a:t>
            </a:r>
            <a:r>
              <a:rPr lang="en-GB" noProof="1"/>
              <a:t>AnalyticalModel</a:t>
            </a:r>
            <a:r>
              <a:rPr lang="en-US"/>
              <a:t> and list</a:t>
            </a:r>
          </a:p>
          <a:p>
            <a:pPr marL="342774" lvl="1" indent="-228516">
              <a:spcBef>
                <a:spcPts val="300"/>
              </a:spcBef>
            </a:pPr>
            <a:r>
              <a:rPr lang="en-US"/>
              <a:t>Curves </a:t>
            </a:r>
          </a:p>
          <a:p>
            <a:pPr marL="342774" lvl="1" indent="-228516">
              <a:spcBef>
                <a:spcPts val="300"/>
              </a:spcBef>
            </a:pPr>
            <a:r>
              <a:rPr lang="en-US"/>
              <a:t>Support data – cf. AnalyticalSupportData_Info SDK sample</a:t>
            </a:r>
            <a:endParaRPr lang="en-GB"/>
          </a:p>
        </p:txBody>
      </p:sp>
      <p:sp>
        <p:nvSpPr>
          <p:cNvPr id="58372"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pic>
        <p:nvPicPr>
          <p:cNvPr id="5" name="Picture 4" descr="supportData.png"/>
          <p:cNvPicPr>
            <a:picLocks noChangeAspect="1"/>
          </p:cNvPicPr>
          <p:nvPr/>
        </p:nvPicPr>
        <p:blipFill>
          <a:blip r:embed="rId3" cstate="print"/>
          <a:stretch>
            <a:fillRect/>
          </a:stretch>
        </p:blipFill>
        <p:spPr>
          <a:xfrm>
            <a:off x="5000628" y="2214554"/>
            <a:ext cx="3038862" cy="1853188"/>
          </a:xfrm>
          <a:prstGeom prst="rect">
            <a:avLst/>
          </a:prstGeom>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title"/>
          </p:nvPr>
        </p:nvSpPr>
        <p:spPr>
          <a:xfrm>
            <a:off x="319088" y="136525"/>
            <a:ext cx="7924800" cy="1143000"/>
          </a:xfrm>
          <a:noFill/>
        </p:spPr>
        <p:txBody>
          <a:bodyPr/>
          <a:lstStyle/>
          <a:p>
            <a:pPr eaLnBrk="1" hangingPunct="1"/>
            <a:r>
              <a:rPr lang="en-GB"/>
              <a:t>Retrieve Analytical Model</a:t>
            </a:r>
          </a:p>
        </p:txBody>
      </p:sp>
      <p:sp>
        <p:nvSpPr>
          <p:cNvPr id="59395" name="Rectangle 2"/>
          <p:cNvSpPr>
            <a:spLocks noGrp="1" noChangeArrowheads="1"/>
          </p:cNvSpPr>
          <p:nvPr>
            <p:ph idx="1"/>
          </p:nvPr>
        </p:nvSpPr>
        <p:spPr>
          <a:xfrm>
            <a:off x="277814" y="1412878"/>
            <a:ext cx="7823200" cy="4608513"/>
          </a:xfrm>
        </p:spPr>
        <p:txBody>
          <a:bodyPr/>
          <a:lstStyle/>
          <a:p>
            <a:pPr marL="342774" lvl="1" indent="-228516">
              <a:buNone/>
            </a:pPr>
            <a:endParaRPr lang="en-GB" sz="2600"/>
          </a:p>
        </p:txBody>
      </p:sp>
      <p:pic>
        <p:nvPicPr>
          <p:cNvPr id="59396" name="Picture 5" descr="lab-3-1"/>
          <p:cNvPicPr>
            <a:picLocks noChangeAspect="1" noChangeArrowheads="1"/>
          </p:cNvPicPr>
          <p:nvPr/>
        </p:nvPicPr>
        <p:blipFill>
          <a:blip r:embed="rId3" cstate="print"/>
          <a:srcRect/>
          <a:stretch>
            <a:fillRect/>
          </a:stretch>
        </p:blipFill>
        <p:spPr bwMode="auto">
          <a:xfrm>
            <a:off x="5500694" y="4567260"/>
            <a:ext cx="3028950" cy="2076450"/>
          </a:xfrm>
          <a:prstGeom prst="rect">
            <a:avLst/>
          </a:prstGeom>
          <a:noFill/>
          <a:ln w="9525">
            <a:noFill/>
            <a:miter lim="800000"/>
            <a:headEnd/>
            <a:tailEnd/>
          </a:ln>
        </p:spPr>
      </p:pic>
      <p:pic>
        <p:nvPicPr>
          <p:cNvPr id="59397" name="Picture 10" descr="lab-3-2"/>
          <p:cNvPicPr>
            <a:picLocks noChangeAspect="1" noChangeArrowheads="1"/>
          </p:cNvPicPr>
          <p:nvPr/>
        </p:nvPicPr>
        <p:blipFill>
          <a:blip r:embed="rId4" cstate="print"/>
          <a:srcRect/>
          <a:stretch>
            <a:fillRect/>
          </a:stretch>
        </p:blipFill>
        <p:spPr bwMode="auto">
          <a:xfrm>
            <a:off x="287339" y="1325566"/>
            <a:ext cx="5256212" cy="1455737"/>
          </a:xfrm>
          <a:prstGeom prst="rect">
            <a:avLst/>
          </a:prstGeom>
          <a:noFill/>
          <a:ln w="9525">
            <a:noFill/>
            <a:miter lim="800000"/>
            <a:headEnd/>
            <a:tailEnd/>
          </a:ln>
        </p:spPr>
      </p:pic>
      <p:pic>
        <p:nvPicPr>
          <p:cNvPr id="59398" name="Picture 9" descr="lab-3-3"/>
          <p:cNvPicPr>
            <a:picLocks noChangeAspect="1" noChangeArrowheads="1"/>
          </p:cNvPicPr>
          <p:nvPr/>
        </p:nvPicPr>
        <p:blipFill>
          <a:blip r:embed="rId5" cstate="print"/>
          <a:srcRect/>
          <a:stretch>
            <a:fillRect/>
          </a:stretch>
        </p:blipFill>
        <p:spPr bwMode="auto">
          <a:xfrm>
            <a:off x="755650" y="2420939"/>
            <a:ext cx="5073650" cy="1058862"/>
          </a:xfrm>
          <a:prstGeom prst="rect">
            <a:avLst/>
          </a:prstGeom>
          <a:noFill/>
          <a:ln w="9525">
            <a:noFill/>
            <a:miter lim="800000"/>
            <a:headEnd/>
            <a:tailEnd/>
          </a:ln>
        </p:spPr>
      </p:pic>
      <p:pic>
        <p:nvPicPr>
          <p:cNvPr id="59399" name="Picture 8" descr="lab-3-4"/>
          <p:cNvPicPr>
            <a:picLocks noChangeAspect="1" noChangeArrowheads="1"/>
          </p:cNvPicPr>
          <p:nvPr/>
        </p:nvPicPr>
        <p:blipFill>
          <a:blip r:embed="rId6" cstate="print"/>
          <a:srcRect/>
          <a:stretch>
            <a:fillRect/>
          </a:stretch>
        </p:blipFill>
        <p:spPr bwMode="auto">
          <a:xfrm>
            <a:off x="1258888" y="3141666"/>
            <a:ext cx="5257800" cy="1951037"/>
          </a:xfrm>
          <a:prstGeom prst="rect">
            <a:avLst/>
          </a:prstGeom>
          <a:noFill/>
          <a:ln w="9525">
            <a:noFill/>
            <a:miter lim="800000"/>
            <a:headEnd/>
            <a:tailEnd/>
          </a:ln>
        </p:spPr>
      </p:pic>
      <p:sp>
        <p:nvSpPr>
          <p:cNvPr id="59400" name="Text Box 11"/>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845" y="3016250"/>
            <a:ext cx="5929354" cy="1327150"/>
          </a:xfrm>
        </p:spPr>
        <p:txBody>
          <a:bodyPr/>
          <a:lstStyle/>
          <a:p>
            <a:r>
              <a:rPr lang="en-GB" sz="4800"/>
              <a:t>Structural Analysis Link</a:t>
            </a:r>
          </a:p>
        </p:txBody>
      </p:sp>
      <p:sp>
        <p:nvSpPr>
          <p:cNvPr id="3" name="Subtitle 2"/>
          <p:cNvSpPr>
            <a:spLocks noGrp="1"/>
          </p:cNvSpPr>
          <p:nvPr>
            <p:ph type="subTitle" sz="quarter" idx="1"/>
          </p:nvPr>
        </p:nvSpPr>
        <p:spPr>
          <a:xfrm>
            <a:off x="146850" y="4495800"/>
            <a:ext cx="5614195" cy="838200"/>
          </a:xfrm>
        </p:spPr>
        <p:txBody>
          <a:bodyPr/>
          <a:lstStyle/>
          <a:p>
            <a:endParaRPr lang="en-GB"/>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GB"/>
              <a:t>Structural Analysis Link</a:t>
            </a:r>
          </a:p>
        </p:txBody>
      </p:sp>
      <p:sp>
        <p:nvSpPr>
          <p:cNvPr id="60419" name="Rectangle 3"/>
          <p:cNvSpPr>
            <a:spLocks noGrp="1" noChangeArrowheads="1"/>
          </p:cNvSpPr>
          <p:nvPr>
            <p:ph idx="1"/>
          </p:nvPr>
        </p:nvSpPr>
        <p:spPr>
          <a:xfrm>
            <a:off x="311782" y="1076259"/>
            <a:ext cx="4688846" cy="2495617"/>
          </a:xfrm>
        </p:spPr>
        <p:txBody>
          <a:bodyPr/>
          <a:lstStyle/>
          <a:p>
            <a:pPr marL="355600" indent="-355600">
              <a:buFont typeface="Wingdings" pitchFamily="2" charset="2"/>
              <a:buChar char="§"/>
            </a:pPr>
            <a:r>
              <a:rPr lang="en-GB" sz="3200"/>
              <a:t>Introduction</a:t>
            </a:r>
          </a:p>
          <a:p>
            <a:pPr marL="355600" indent="-355600">
              <a:buFont typeface="Wingdings" pitchFamily="2" charset="2"/>
              <a:buChar char="§"/>
            </a:pPr>
            <a:r>
              <a:rPr lang="en-GB" sz="3200"/>
              <a:t>Export and import</a:t>
            </a:r>
          </a:p>
          <a:p>
            <a:pPr marL="355600" indent="-355600">
              <a:buFont typeface="Wingdings" pitchFamily="2" charset="2"/>
              <a:buChar char="§"/>
            </a:pPr>
            <a:r>
              <a:rPr lang="en-GB" sz="3200"/>
              <a:t>Practical examples</a:t>
            </a:r>
          </a:p>
          <a:p>
            <a:pPr marL="355600" indent="-355600">
              <a:buFont typeface="Wingdings" pitchFamily="2" charset="2"/>
              <a:buChar char="§"/>
            </a:pPr>
            <a:r>
              <a:rPr lang="en-US" sz="3200"/>
              <a:t>Sample application</a:t>
            </a:r>
            <a:endParaRPr lang="en-GB" sz="3200"/>
          </a:p>
        </p:txBody>
      </p:sp>
      <p:pic>
        <p:nvPicPr>
          <p:cNvPr id="60420" name="Picture 5" descr="rslink-01"/>
          <p:cNvPicPr>
            <a:picLocks noChangeAspect="1" noChangeArrowheads="1"/>
          </p:cNvPicPr>
          <p:nvPr/>
        </p:nvPicPr>
        <p:blipFill>
          <a:blip r:embed="rId3" cstate="print"/>
          <a:srcRect/>
          <a:stretch>
            <a:fillRect/>
          </a:stretch>
        </p:blipFill>
        <p:spPr bwMode="auto">
          <a:xfrm>
            <a:off x="2014538" y="3860802"/>
            <a:ext cx="5581650" cy="2333625"/>
          </a:xfrm>
          <a:prstGeom prst="rect">
            <a:avLst/>
          </a:prstGeom>
          <a:noFill/>
          <a:ln w="9525">
            <a:noFill/>
            <a:miter lim="800000"/>
            <a:headEnd/>
            <a:tailEnd/>
          </a:ln>
        </p:spPr>
      </p:pic>
      <p:sp>
        <p:nvSpPr>
          <p:cNvPr id="60421"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GB"/>
              <a:t>Analysis Link Introduction</a:t>
            </a:r>
          </a:p>
        </p:txBody>
      </p:sp>
      <p:sp>
        <p:nvSpPr>
          <p:cNvPr id="61443" name="Rectangle 3"/>
          <p:cNvSpPr>
            <a:spLocks noGrp="1" noChangeArrowheads="1"/>
          </p:cNvSpPr>
          <p:nvPr>
            <p:ph idx="1"/>
          </p:nvPr>
        </p:nvSpPr>
        <p:spPr>
          <a:xfrm>
            <a:off x="311782" y="1076259"/>
            <a:ext cx="8339454" cy="3638625"/>
          </a:xfrm>
        </p:spPr>
        <p:txBody>
          <a:bodyPr/>
          <a:lstStyle/>
          <a:p>
            <a:pPr eaLnBrk="1" hangingPunct="1">
              <a:buFontTx/>
              <a:buNone/>
            </a:pPr>
            <a:r>
              <a:rPr lang="en-GB" sz="2800"/>
              <a:t>There are MANY ways in which the link can be designed</a:t>
            </a:r>
          </a:p>
          <a:p>
            <a:pPr eaLnBrk="1" hangingPunct="1">
              <a:buFontTx/>
              <a:buNone/>
            </a:pPr>
            <a:r>
              <a:rPr lang="en-GB" sz="2800"/>
              <a:t>There are MANY implementation scenarios concerning</a:t>
            </a:r>
          </a:p>
          <a:p>
            <a:pPr lvl="1" eaLnBrk="1" hangingPunct="1"/>
            <a:r>
              <a:rPr lang="en-GB" sz="1600"/>
              <a:t>Which structural elements are passed between the applications</a:t>
            </a:r>
          </a:p>
          <a:p>
            <a:pPr lvl="1" eaLnBrk="1" hangingPunct="1"/>
            <a:r>
              <a:rPr lang="en-GB" sz="1600"/>
              <a:t>Which kind of model changes are automatically supported in either of them</a:t>
            </a:r>
          </a:p>
          <a:p>
            <a:pPr eaLnBrk="1" hangingPunct="1">
              <a:buFontTx/>
              <a:buNone/>
            </a:pPr>
            <a:r>
              <a:rPr lang="en-GB" sz="2800"/>
              <a:t>It is up to the particular 3</a:t>
            </a:r>
            <a:r>
              <a:rPr lang="en-GB" sz="2800" baseline="30000"/>
              <a:t>rd</a:t>
            </a:r>
            <a:r>
              <a:rPr lang="en-GB" sz="2800"/>
              <a:t> party package and its implementer to design, code and document the link</a:t>
            </a:r>
          </a:p>
          <a:p>
            <a:pPr lvl="1" eaLnBrk="1" hangingPunct="1"/>
            <a:r>
              <a:rPr lang="en-GB" sz="1600"/>
              <a:t>Revit Structure API provides the </a:t>
            </a:r>
            <a:r>
              <a:rPr lang="en-GB" sz="1600" b="1" u="sng"/>
              <a:t>tools</a:t>
            </a:r>
            <a:r>
              <a:rPr lang="en-GB" sz="1600"/>
              <a:t> to do this</a:t>
            </a:r>
          </a:p>
          <a:p>
            <a:pPr lvl="1" eaLnBrk="1" hangingPunct="1"/>
            <a:r>
              <a:rPr lang="en-GB" sz="1600"/>
              <a:t>RST does not pre-determine the </a:t>
            </a:r>
            <a:r>
              <a:rPr lang="en-GB" sz="1600" b="1" u="sng"/>
              <a:t>design</a:t>
            </a:r>
            <a:r>
              <a:rPr lang="en-GB" sz="1600"/>
              <a:t> of the link application</a:t>
            </a:r>
            <a:endParaRPr lang="en-GB" sz="1200"/>
          </a:p>
        </p:txBody>
      </p:sp>
      <p:sp>
        <p:nvSpPr>
          <p:cNvPr id="61444"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GB"/>
              <a:t>Analysis Link Export</a:t>
            </a:r>
          </a:p>
        </p:txBody>
      </p:sp>
      <p:sp>
        <p:nvSpPr>
          <p:cNvPr id="62467" name="Rectangle 3"/>
          <p:cNvSpPr>
            <a:spLocks noGrp="1" noChangeArrowheads="1"/>
          </p:cNvSpPr>
          <p:nvPr>
            <p:ph idx="1"/>
          </p:nvPr>
        </p:nvSpPr>
        <p:spPr>
          <a:xfrm>
            <a:off x="311783" y="1076261"/>
            <a:ext cx="8724269" cy="3781501"/>
          </a:xfrm>
        </p:spPr>
        <p:txBody>
          <a:bodyPr/>
          <a:lstStyle/>
          <a:p>
            <a:pPr eaLnBrk="1" hangingPunct="1">
              <a:buFontTx/>
              <a:buNone/>
            </a:pPr>
            <a:r>
              <a:rPr lang="en-GB" sz="2400"/>
              <a:t>Data export from Revit to 3</a:t>
            </a:r>
            <a:r>
              <a:rPr lang="en-GB" sz="2400" baseline="30000"/>
              <a:t>rd</a:t>
            </a:r>
            <a:r>
              <a:rPr lang="en-GB" sz="2400"/>
              <a:t> party A&amp;D application</a:t>
            </a:r>
          </a:p>
          <a:p>
            <a:pPr eaLnBrk="1" hangingPunct="1">
              <a:buFontTx/>
              <a:buNone/>
            </a:pPr>
            <a:r>
              <a:rPr lang="en-GB" sz="2400"/>
              <a:t>Use a custom Revit external command to export relevant data</a:t>
            </a:r>
          </a:p>
          <a:p>
            <a:pPr lvl="1" eaLnBrk="1" hangingPunct="1"/>
            <a:r>
              <a:rPr lang="en-GB" sz="1600"/>
              <a:t>App's native file/DB format </a:t>
            </a:r>
            <a:r>
              <a:rPr lang="en-GB" sz="1600">
                <a:cs typeface="Arial" charset="0"/>
              </a:rPr>
              <a:t>—</a:t>
            </a:r>
            <a:r>
              <a:rPr lang="en-GB" sz="1600"/>
              <a:t> typically proprietary</a:t>
            </a:r>
          </a:p>
          <a:p>
            <a:pPr lvl="1" eaLnBrk="1" hangingPunct="1"/>
            <a:r>
              <a:rPr lang="en-GB" sz="1600"/>
              <a:t>App's neutral file/DB format </a:t>
            </a:r>
            <a:r>
              <a:rPr lang="en-GB" sz="1600">
                <a:cs typeface="Arial" charset="0"/>
              </a:rPr>
              <a:t>—</a:t>
            </a:r>
            <a:r>
              <a:rPr lang="en-GB" sz="1600"/>
              <a:t> typically public</a:t>
            </a:r>
          </a:p>
          <a:p>
            <a:pPr lvl="1" eaLnBrk="1" hangingPunct="1"/>
            <a:r>
              <a:rPr lang="en-GB" sz="1600"/>
              <a:t>Public neutral file/DB format supported by the app</a:t>
            </a:r>
          </a:p>
          <a:p>
            <a:pPr lvl="1" eaLnBrk="1" hangingPunct="1"/>
            <a:r>
              <a:rPr lang="en-GB" sz="1600"/>
              <a:t>Intermediate file/DB format purpose-designed for the link</a:t>
            </a:r>
          </a:p>
          <a:p>
            <a:pPr lvl="1" eaLnBrk="1" hangingPunct="1"/>
            <a:r>
              <a:rPr lang="en-GB" sz="1600"/>
              <a:t>...</a:t>
            </a:r>
          </a:p>
          <a:p>
            <a:pPr>
              <a:spcBef>
                <a:spcPts val="1800"/>
              </a:spcBef>
            </a:pPr>
            <a:r>
              <a:rPr lang="en-GB" sz="2400"/>
              <a:t>The choice depends on the combination of technical, functional, commercial and political requirements...</a:t>
            </a:r>
            <a:endParaRPr lang="en-GB" b="1"/>
          </a:p>
        </p:txBody>
      </p:sp>
      <p:sp>
        <p:nvSpPr>
          <p:cNvPr id="6246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GB"/>
              <a:t>Analysis Link Import</a:t>
            </a:r>
          </a:p>
        </p:txBody>
      </p:sp>
      <p:sp>
        <p:nvSpPr>
          <p:cNvPr id="63491" name="Rectangle 3"/>
          <p:cNvSpPr>
            <a:spLocks noGrp="1" noChangeArrowheads="1"/>
          </p:cNvSpPr>
          <p:nvPr>
            <p:ph idx="1"/>
          </p:nvPr>
        </p:nvSpPr>
        <p:spPr>
          <a:xfrm>
            <a:off x="311782" y="1076261"/>
            <a:ext cx="8339454" cy="3138559"/>
          </a:xfrm>
        </p:spPr>
        <p:txBody>
          <a:bodyPr/>
          <a:lstStyle/>
          <a:p>
            <a:pPr marL="358687" indent="-358687">
              <a:buFont typeface="Wingdings" pitchFamily="2" charset="2"/>
              <a:buChar char="§"/>
            </a:pPr>
            <a:r>
              <a:rPr lang="en-GB" sz="2800"/>
              <a:t>Define another custom Revit external command</a:t>
            </a:r>
          </a:p>
          <a:p>
            <a:pPr marL="358687" indent="-358687">
              <a:buFont typeface="Wingdings" pitchFamily="2" charset="2"/>
              <a:buChar char="§"/>
            </a:pPr>
            <a:r>
              <a:rPr lang="en-GB" sz="2800"/>
              <a:t>The choice of options and reasoning is basically the same as for the export</a:t>
            </a:r>
          </a:p>
          <a:p>
            <a:pPr marL="358687" indent="-358687">
              <a:buFont typeface="Wingdings" pitchFamily="2" charset="2"/>
              <a:buChar char="§"/>
            </a:pPr>
            <a:r>
              <a:rPr lang="en-GB" sz="2800"/>
              <a:t>The chosen file format need not be the same as for the export, though typically it would be</a:t>
            </a:r>
          </a:p>
        </p:txBody>
      </p:sp>
      <p:sp>
        <p:nvSpPr>
          <p:cNvPr id="634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GB"/>
              <a:t>Practical Examples</a:t>
            </a:r>
          </a:p>
        </p:txBody>
      </p:sp>
      <p:sp>
        <p:nvSpPr>
          <p:cNvPr id="64515" name="Rectangle 3"/>
          <p:cNvSpPr>
            <a:spLocks noGrp="1" noChangeArrowheads="1"/>
          </p:cNvSpPr>
          <p:nvPr>
            <p:ph idx="1"/>
          </p:nvPr>
        </p:nvSpPr>
        <p:spPr>
          <a:xfrm>
            <a:off x="311782" y="1076259"/>
            <a:ext cx="8339454" cy="4638757"/>
          </a:xfrm>
        </p:spPr>
        <p:txBody>
          <a:bodyPr/>
          <a:lstStyle/>
          <a:p>
            <a:r>
              <a:rPr lang="en-GB"/>
              <a:t>RstLink</a:t>
            </a:r>
          </a:p>
          <a:p>
            <a:pPr lvl="1"/>
            <a:r>
              <a:rPr lang="en-US"/>
              <a:t>Simple demonstration application</a:t>
            </a:r>
            <a:endParaRPr lang="en-GB"/>
          </a:p>
          <a:p>
            <a:r>
              <a:rPr lang="en-GB"/>
              <a:t>MidasLink</a:t>
            </a:r>
          </a:p>
          <a:p>
            <a:pPr lvl="1"/>
            <a:r>
              <a:rPr lang="en-US"/>
              <a:t>Simple but real</a:t>
            </a:r>
            <a:endParaRPr lang="en-GB"/>
          </a:p>
          <a:p>
            <a:r>
              <a:rPr lang="en-GB"/>
              <a:t>FireRating</a:t>
            </a:r>
          </a:p>
          <a:p>
            <a:pPr lvl="1"/>
            <a:r>
              <a:rPr lang="en-US"/>
              <a:t>Minimal generic Revit </a:t>
            </a:r>
            <a:endParaRPr lang="en-GB"/>
          </a:p>
          <a:p>
            <a:r>
              <a:rPr lang="en-GB"/>
              <a:t>RDBLink</a:t>
            </a:r>
          </a:p>
          <a:p>
            <a:pPr lvl="1"/>
            <a:r>
              <a:rPr lang="en-US"/>
              <a:t>Generic Revit BIM, not RST specific</a:t>
            </a:r>
            <a:endParaRPr lang="en-GB"/>
          </a:p>
        </p:txBody>
      </p:sp>
      <p:sp>
        <p:nvSpPr>
          <p:cNvPr id="6451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GB"/>
              <a:t>Practical Example</a:t>
            </a:r>
          </a:p>
        </p:txBody>
      </p:sp>
      <p:sp>
        <p:nvSpPr>
          <p:cNvPr id="64515" name="Rectangle 3"/>
          <p:cNvSpPr>
            <a:spLocks noGrp="1" noChangeArrowheads="1"/>
          </p:cNvSpPr>
          <p:nvPr>
            <p:ph idx="1"/>
          </p:nvPr>
        </p:nvSpPr>
        <p:spPr>
          <a:xfrm>
            <a:off x="311782" y="1076259"/>
            <a:ext cx="8339454" cy="5067385"/>
          </a:xfrm>
        </p:spPr>
        <p:txBody>
          <a:bodyPr/>
          <a:lstStyle/>
          <a:p>
            <a:pPr eaLnBrk="1" hangingPunct="1">
              <a:buFontTx/>
              <a:buNone/>
            </a:pPr>
            <a:r>
              <a:rPr lang="en-GB" sz="3200"/>
              <a:t>AutoCAD simulates A&amp;D 3</a:t>
            </a:r>
            <a:r>
              <a:rPr lang="en-GB" sz="3200" baseline="30000"/>
              <a:t>rd</a:t>
            </a:r>
            <a:r>
              <a:rPr lang="en-GB" sz="3200"/>
              <a:t> party app</a:t>
            </a:r>
          </a:p>
          <a:p>
            <a:pPr lvl="1" eaLnBrk="1" hangingPunct="1"/>
            <a:r>
              <a:rPr lang="en-GB"/>
              <a:t>AutoCAD.NET API utilities used on the 'other' side</a:t>
            </a:r>
          </a:p>
          <a:p>
            <a:pPr lvl="1" eaLnBrk="1" hangingPunct="1"/>
            <a:r>
              <a:rPr lang="en-GB"/>
              <a:t>Xdata used to store Revit Structure specific info on standard AutoCAD entities</a:t>
            </a:r>
          </a:p>
          <a:p>
            <a:pPr lvl="1" eaLnBrk="1" hangingPunct="1"/>
            <a:r>
              <a:rPr lang="en-GB"/>
              <a:t>AutoCAD Dynamic Properties COM API used for the link-specific UI within AutoCAD</a:t>
            </a:r>
          </a:p>
          <a:p>
            <a:pPr eaLnBrk="1" hangingPunct="1">
              <a:buFontTx/>
              <a:buNone/>
            </a:pPr>
            <a:r>
              <a:rPr lang="en-GB" sz="3200"/>
              <a:t>Intermediate, purpose designed XML</a:t>
            </a:r>
          </a:p>
          <a:p>
            <a:pPr lvl="1"/>
            <a:r>
              <a:rPr lang="en-GB"/>
              <a:t>Used in both directions</a:t>
            </a:r>
          </a:p>
          <a:p>
            <a:pPr lvl="1" eaLnBrk="1" hangingPunct="1"/>
            <a:r>
              <a:rPr lang="en-GB"/>
              <a:t>For simplicity, based on .NET SOAP serialization</a:t>
            </a:r>
          </a:p>
          <a:p>
            <a:pPr lvl="1" eaLnBrk="1" hangingPunct="1"/>
            <a:r>
              <a:rPr lang="en-GB"/>
              <a:t>Custom .NET neutral classes utilized by both sides' export/import commands</a:t>
            </a:r>
          </a:p>
        </p:txBody>
      </p:sp>
      <p:sp>
        <p:nvSpPr>
          <p:cNvPr id="6451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Analysis Link Overview</a:t>
            </a:r>
            <a:endParaRPr lang="en-GB" dirty="0"/>
          </a:p>
        </p:txBody>
      </p:sp>
      <p:sp>
        <p:nvSpPr>
          <p:cNvPr id="3" name="Subtitle 2"/>
          <p:cNvSpPr>
            <a:spLocks noGrp="1"/>
          </p:cNvSpPr>
          <p:nvPr>
            <p:ph type="subTitle" sz="quarter" idx="1"/>
          </p:nvPr>
        </p:nvSpPr>
        <p:spPr/>
        <p:txBody>
          <a:bodyPr/>
          <a:lstStyle/>
          <a:p>
            <a:endParaRPr lang="en-GB"/>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GB"/>
              <a:t>RstLink Modules</a:t>
            </a:r>
          </a:p>
        </p:txBody>
      </p:sp>
      <p:sp>
        <p:nvSpPr>
          <p:cNvPr id="65539" name="Rectangle 3"/>
          <p:cNvSpPr>
            <a:spLocks noGrp="1" noChangeArrowheads="1"/>
          </p:cNvSpPr>
          <p:nvPr>
            <p:ph idx="1"/>
          </p:nvPr>
        </p:nvSpPr>
        <p:spPr>
          <a:xfrm>
            <a:off x="311782" y="1076259"/>
            <a:ext cx="7760680" cy="5161126"/>
          </a:xfrm>
        </p:spPr>
        <p:txBody>
          <a:bodyPr/>
          <a:lstStyle/>
          <a:p>
            <a:pPr>
              <a:spcBef>
                <a:spcPts val="300"/>
              </a:spcBef>
            </a:pPr>
            <a:r>
              <a:rPr lang="en-GB" sz="2800"/>
              <a:t>RstLink</a:t>
            </a:r>
          </a:p>
          <a:p>
            <a:pPr lvl="1">
              <a:spcBef>
                <a:spcPts val="300"/>
              </a:spcBef>
            </a:pPr>
            <a:r>
              <a:rPr lang="en-GB"/>
              <a:t>Helper dll shared by both acad and revit client</a:t>
            </a:r>
          </a:p>
          <a:p>
            <a:pPr>
              <a:spcBef>
                <a:spcPts val="300"/>
              </a:spcBef>
            </a:pPr>
            <a:r>
              <a:rPr lang="en-GB" sz="2800"/>
              <a:t>RSLinkRevitClient</a:t>
            </a:r>
          </a:p>
          <a:p>
            <a:pPr lvl="1">
              <a:spcBef>
                <a:spcPts val="300"/>
              </a:spcBef>
            </a:pPr>
            <a:r>
              <a:rPr lang="en-GB"/>
              <a:t>Revit command implementations</a:t>
            </a:r>
          </a:p>
          <a:p>
            <a:pPr lvl="1">
              <a:spcBef>
                <a:spcPts val="0"/>
              </a:spcBef>
            </a:pPr>
            <a:r>
              <a:rPr lang="en-GB" noProof="1"/>
              <a:t>RSLinkImport</a:t>
            </a:r>
            <a:r>
              <a:rPr lang="en-US"/>
              <a:t>, </a:t>
            </a:r>
            <a:r>
              <a:rPr lang="en-US" noProof="1"/>
              <a:t>RSLinkExport</a:t>
            </a:r>
            <a:endParaRPr lang="en-GB"/>
          </a:p>
          <a:p>
            <a:pPr>
              <a:spcBef>
                <a:spcPts val="300"/>
              </a:spcBef>
            </a:pPr>
            <a:r>
              <a:rPr lang="en-GB" sz="2800"/>
              <a:t>RSLinkRevitApp</a:t>
            </a:r>
          </a:p>
          <a:p>
            <a:pPr lvl="1">
              <a:spcBef>
                <a:spcPts val="300"/>
              </a:spcBef>
            </a:pPr>
            <a:r>
              <a:rPr lang="en-GB"/>
              <a:t>Revit external application</a:t>
            </a:r>
          </a:p>
          <a:p>
            <a:pPr>
              <a:spcBef>
                <a:spcPts val="300"/>
              </a:spcBef>
            </a:pPr>
            <a:r>
              <a:rPr lang="en-GB" sz="2800"/>
              <a:t>RSLinkAcadClient</a:t>
            </a:r>
          </a:p>
          <a:p>
            <a:pPr lvl="1">
              <a:spcBef>
                <a:spcPts val="300"/>
              </a:spcBef>
            </a:pPr>
            <a:r>
              <a:rPr lang="en-GB"/>
              <a:t>AutoCAD.NET client</a:t>
            </a:r>
          </a:p>
          <a:p>
            <a:pPr lvl="1">
              <a:spcBef>
                <a:spcPts val="0"/>
              </a:spcBef>
            </a:pPr>
            <a:r>
              <a:rPr lang="en-GB" noProof="1"/>
              <a:t>RSImport</a:t>
            </a:r>
            <a:r>
              <a:rPr lang="en-US"/>
              <a:t>, </a:t>
            </a:r>
            <a:r>
              <a:rPr lang="en-US" noProof="1"/>
              <a:t>RSExport</a:t>
            </a:r>
            <a:r>
              <a:rPr lang="en-US"/>
              <a:t>, </a:t>
            </a:r>
            <a:r>
              <a:rPr lang="en-US" noProof="1"/>
              <a:t>RSMakeMember</a:t>
            </a:r>
            <a:endParaRPr lang="en-GB"/>
          </a:p>
          <a:p>
            <a:pPr>
              <a:spcBef>
                <a:spcPts val="300"/>
              </a:spcBef>
            </a:pPr>
            <a:r>
              <a:rPr lang="en-GB" sz="2800"/>
              <a:t>RSLinkAcadClientDynProps</a:t>
            </a:r>
          </a:p>
          <a:p>
            <a:pPr lvl="1">
              <a:spcBef>
                <a:spcPts val="300"/>
              </a:spcBef>
            </a:pPr>
            <a:r>
              <a:rPr lang="en-GB"/>
              <a:t>Dynamic Revit properties for AutoCAD objects</a:t>
            </a:r>
          </a:p>
        </p:txBody>
      </p:sp>
      <p:pic>
        <p:nvPicPr>
          <p:cNvPr id="65540" name="Picture 4" descr="rslink-04"/>
          <p:cNvPicPr>
            <a:picLocks noChangeAspect="1" noChangeArrowheads="1"/>
          </p:cNvPicPr>
          <p:nvPr/>
        </p:nvPicPr>
        <p:blipFill>
          <a:blip r:embed="rId3" cstate="print"/>
          <a:srcRect/>
          <a:stretch>
            <a:fillRect/>
          </a:stretch>
        </p:blipFill>
        <p:spPr bwMode="auto">
          <a:xfrm>
            <a:off x="6072198" y="2262202"/>
            <a:ext cx="2133600" cy="323850"/>
          </a:xfrm>
          <a:prstGeom prst="rect">
            <a:avLst/>
          </a:prstGeom>
          <a:noFill/>
          <a:ln w="9525">
            <a:noFill/>
            <a:miter lim="800000"/>
            <a:headEnd/>
            <a:tailEnd/>
          </a:ln>
        </p:spPr>
      </p:pic>
      <p:pic>
        <p:nvPicPr>
          <p:cNvPr id="65541" name="Picture 5" descr="rslink-07"/>
          <p:cNvPicPr>
            <a:picLocks noChangeAspect="1" noChangeArrowheads="1"/>
          </p:cNvPicPr>
          <p:nvPr/>
        </p:nvPicPr>
        <p:blipFill>
          <a:blip r:embed="rId4" cstate="print"/>
          <a:srcRect/>
          <a:stretch>
            <a:fillRect/>
          </a:stretch>
        </p:blipFill>
        <p:spPr bwMode="auto">
          <a:xfrm>
            <a:off x="6681798" y="3268676"/>
            <a:ext cx="1522412" cy="2017712"/>
          </a:xfrm>
          <a:prstGeom prst="rect">
            <a:avLst/>
          </a:prstGeom>
          <a:noFill/>
          <a:ln w="9525">
            <a:noFill/>
            <a:miter lim="800000"/>
            <a:headEnd/>
            <a:tailEnd/>
          </a:ln>
        </p:spPr>
      </p:pic>
      <p:sp>
        <p:nvSpPr>
          <p:cNvPr id="65542"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GB"/>
              <a:t>RstLink Revit Export</a:t>
            </a:r>
          </a:p>
        </p:txBody>
      </p:sp>
      <p:sp>
        <p:nvSpPr>
          <p:cNvPr id="66563" name="Rectangle 3"/>
          <p:cNvSpPr>
            <a:spLocks noGrp="1" noChangeArrowheads="1"/>
          </p:cNvSpPr>
          <p:nvPr>
            <p:ph idx="1"/>
          </p:nvPr>
        </p:nvSpPr>
        <p:spPr/>
        <p:txBody>
          <a:bodyPr/>
          <a:lstStyle/>
          <a:p>
            <a:pPr eaLnBrk="1" hangingPunct="1">
              <a:buFontTx/>
              <a:buNone/>
            </a:pPr>
            <a:endParaRPr lang="en-GB"/>
          </a:p>
        </p:txBody>
      </p:sp>
      <p:pic>
        <p:nvPicPr>
          <p:cNvPr id="66564" name="Picture 4" descr="rslink-04"/>
          <p:cNvPicPr>
            <a:picLocks noChangeAspect="1" noChangeArrowheads="1"/>
          </p:cNvPicPr>
          <p:nvPr/>
        </p:nvPicPr>
        <p:blipFill>
          <a:blip r:embed="rId3" cstate="print"/>
          <a:srcRect/>
          <a:stretch>
            <a:fillRect/>
          </a:stretch>
        </p:blipFill>
        <p:spPr bwMode="auto">
          <a:xfrm>
            <a:off x="6296052" y="2327281"/>
            <a:ext cx="2133600" cy="323850"/>
          </a:xfrm>
          <a:prstGeom prst="rect">
            <a:avLst/>
          </a:prstGeom>
          <a:noFill/>
          <a:ln w="9525">
            <a:noFill/>
            <a:miter lim="800000"/>
            <a:headEnd/>
            <a:tailEnd/>
          </a:ln>
        </p:spPr>
      </p:pic>
      <p:pic>
        <p:nvPicPr>
          <p:cNvPr id="66565" name="Picture 5" descr="rslink-02"/>
          <p:cNvPicPr>
            <a:picLocks noChangeAspect="1" noChangeArrowheads="1"/>
          </p:cNvPicPr>
          <p:nvPr/>
        </p:nvPicPr>
        <p:blipFill>
          <a:blip r:embed="rId4" cstate="print"/>
          <a:srcRect/>
          <a:stretch>
            <a:fillRect/>
          </a:stretch>
        </p:blipFill>
        <p:spPr bwMode="auto">
          <a:xfrm>
            <a:off x="448638" y="1498600"/>
            <a:ext cx="5623560" cy="3611880"/>
          </a:xfrm>
          <a:prstGeom prst="rect">
            <a:avLst/>
          </a:prstGeom>
          <a:noFill/>
          <a:ln w="9525">
            <a:noFill/>
            <a:miter lim="800000"/>
            <a:headEnd/>
            <a:tailEnd/>
          </a:ln>
        </p:spPr>
      </p:pic>
      <p:pic>
        <p:nvPicPr>
          <p:cNvPr id="66566" name="Picture 6" descr="rslink-03"/>
          <p:cNvPicPr>
            <a:picLocks noChangeAspect="1" noChangeArrowheads="1"/>
          </p:cNvPicPr>
          <p:nvPr/>
        </p:nvPicPr>
        <p:blipFill>
          <a:blip r:embed="rId5" cstate="print"/>
          <a:srcRect/>
          <a:stretch>
            <a:fillRect/>
          </a:stretch>
        </p:blipFill>
        <p:spPr bwMode="auto">
          <a:xfrm>
            <a:off x="6160570" y="3405194"/>
            <a:ext cx="2419350" cy="952500"/>
          </a:xfrm>
          <a:prstGeom prst="rect">
            <a:avLst/>
          </a:prstGeom>
          <a:noFill/>
          <a:ln w="9525">
            <a:noFill/>
            <a:miter lim="800000"/>
            <a:headEnd/>
            <a:tailEnd/>
          </a:ln>
        </p:spPr>
      </p:pic>
      <p:sp>
        <p:nvSpPr>
          <p:cNvPr id="66567" name="Text Box 7"/>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GB"/>
              <a:t>RstLink AutoCAD Import</a:t>
            </a:r>
          </a:p>
        </p:txBody>
      </p:sp>
      <p:sp>
        <p:nvSpPr>
          <p:cNvPr id="67587" name="Rectangle 3"/>
          <p:cNvSpPr>
            <a:spLocks noGrp="1" noChangeArrowheads="1"/>
          </p:cNvSpPr>
          <p:nvPr>
            <p:ph idx="1"/>
          </p:nvPr>
        </p:nvSpPr>
        <p:spPr/>
        <p:txBody>
          <a:bodyPr/>
          <a:lstStyle/>
          <a:p>
            <a:pPr eaLnBrk="1" hangingPunct="1">
              <a:buFontTx/>
              <a:buNone/>
            </a:pPr>
            <a:r>
              <a:rPr lang="en-GB"/>
              <a:t>Invoke RSImport command</a:t>
            </a:r>
          </a:p>
        </p:txBody>
      </p:sp>
      <p:pic>
        <p:nvPicPr>
          <p:cNvPr id="67588" name="Picture 7" descr="rslink-06"/>
          <p:cNvPicPr>
            <a:picLocks noChangeAspect="1" noChangeArrowheads="1"/>
          </p:cNvPicPr>
          <p:nvPr/>
        </p:nvPicPr>
        <p:blipFill>
          <a:blip r:embed="rId3" cstate="print"/>
          <a:srcRect/>
          <a:stretch>
            <a:fillRect/>
          </a:stretch>
        </p:blipFill>
        <p:spPr bwMode="auto">
          <a:xfrm>
            <a:off x="428596" y="1866919"/>
            <a:ext cx="7848600" cy="4276725"/>
          </a:xfrm>
          <a:prstGeom prst="rect">
            <a:avLst/>
          </a:prstGeom>
          <a:noFill/>
          <a:ln w="9525">
            <a:noFill/>
            <a:miter lim="800000"/>
            <a:headEnd/>
            <a:tailEnd/>
          </a:ln>
        </p:spPr>
      </p:pic>
      <p:sp>
        <p:nvSpPr>
          <p:cNvPr id="67589"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319088" y="136526"/>
            <a:ext cx="8716962" cy="989013"/>
          </a:xfrm>
        </p:spPr>
        <p:txBody>
          <a:bodyPr/>
          <a:lstStyle/>
          <a:p>
            <a:pPr eaLnBrk="1" hangingPunct="1"/>
            <a:r>
              <a:rPr lang="en-GB"/>
              <a:t>Modify Cross Section</a:t>
            </a:r>
          </a:p>
        </p:txBody>
      </p:sp>
      <p:sp>
        <p:nvSpPr>
          <p:cNvPr id="68611" name="Rectangle 3"/>
          <p:cNvSpPr>
            <a:spLocks noGrp="1" noChangeArrowheads="1"/>
          </p:cNvSpPr>
          <p:nvPr>
            <p:ph idx="1"/>
          </p:nvPr>
        </p:nvSpPr>
        <p:spPr/>
        <p:txBody>
          <a:bodyPr/>
          <a:lstStyle/>
          <a:p>
            <a:pPr eaLnBrk="1" hangingPunct="1">
              <a:buFontTx/>
              <a:buNone/>
            </a:pPr>
            <a:r>
              <a:rPr lang="en-GB"/>
              <a:t>Edit dynamic properties</a:t>
            </a:r>
          </a:p>
          <a:p>
            <a:pPr eaLnBrk="1" hangingPunct="1">
              <a:buFontTx/>
              <a:buNone/>
            </a:pPr>
            <a:r>
              <a:rPr lang="en-GB"/>
              <a:t>Change cross section</a:t>
            </a:r>
          </a:p>
        </p:txBody>
      </p:sp>
      <p:pic>
        <p:nvPicPr>
          <p:cNvPr id="68612" name="Picture 6" descr="rslink-08"/>
          <p:cNvPicPr>
            <a:picLocks noChangeAspect="1" noChangeArrowheads="1"/>
          </p:cNvPicPr>
          <p:nvPr/>
        </p:nvPicPr>
        <p:blipFill>
          <a:blip r:embed="rId3" cstate="print"/>
          <a:srcRect/>
          <a:stretch>
            <a:fillRect/>
          </a:stretch>
        </p:blipFill>
        <p:spPr bwMode="auto">
          <a:xfrm>
            <a:off x="1428728" y="2581293"/>
            <a:ext cx="6276975" cy="3419475"/>
          </a:xfrm>
          <a:prstGeom prst="rect">
            <a:avLst/>
          </a:prstGeom>
          <a:noFill/>
          <a:ln w="9525">
            <a:noFill/>
            <a:miter lim="800000"/>
            <a:headEnd/>
            <a:tailEnd/>
          </a:ln>
        </p:spPr>
      </p:pic>
      <p:sp>
        <p:nvSpPr>
          <p:cNvPr id="68613" name="Text Box 7"/>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19088" y="136526"/>
            <a:ext cx="8716962" cy="989013"/>
          </a:xfrm>
        </p:spPr>
        <p:txBody>
          <a:bodyPr/>
          <a:lstStyle/>
          <a:p>
            <a:pPr eaLnBrk="1" hangingPunct="1"/>
            <a:r>
              <a:rPr lang="en-GB"/>
              <a:t>Add new Members and Data</a:t>
            </a:r>
          </a:p>
        </p:txBody>
      </p:sp>
      <p:sp>
        <p:nvSpPr>
          <p:cNvPr id="69635" name="Rectangle 3"/>
          <p:cNvSpPr>
            <a:spLocks noGrp="1" noChangeArrowheads="1"/>
          </p:cNvSpPr>
          <p:nvPr>
            <p:ph idx="1"/>
          </p:nvPr>
        </p:nvSpPr>
        <p:spPr/>
        <p:txBody>
          <a:bodyPr/>
          <a:lstStyle/>
          <a:p>
            <a:pPr eaLnBrk="1" hangingPunct="1">
              <a:buFontTx/>
              <a:buNone/>
            </a:pPr>
            <a:r>
              <a:rPr lang="en-GB"/>
              <a:t>Invoke RSMakeMember command</a:t>
            </a:r>
          </a:p>
        </p:txBody>
      </p:sp>
      <p:pic>
        <p:nvPicPr>
          <p:cNvPr id="69636" name="Picture 4" descr="rslink-09"/>
          <p:cNvPicPr>
            <a:picLocks noChangeAspect="1" noChangeArrowheads="1"/>
          </p:cNvPicPr>
          <p:nvPr/>
        </p:nvPicPr>
        <p:blipFill>
          <a:blip r:embed="rId3" cstate="print"/>
          <a:srcRect/>
          <a:stretch>
            <a:fillRect/>
          </a:stretch>
        </p:blipFill>
        <p:spPr bwMode="auto">
          <a:xfrm>
            <a:off x="2571736" y="2214554"/>
            <a:ext cx="3990975" cy="3678238"/>
          </a:xfrm>
          <a:prstGeom prst="rect">
            <a:avLst/>
          </a:prstGeom>
          <a:noFill/>
          <a:ln w="9525">
            <a:noFill/>
            <a:miter lim="800000"/>
            <a:headEnd/>
            <a:tailEnd/>
          </a:ln>
        </p:spPr>
      </p:pic>
      <p:sp>
        <p:nvSpPr>
          <p:cNvPr id="69637"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19088" y="136526"/>
            <a:ext cx="8716962" cy="989013"/>
          </a:xfrm>
        </p:spPr>
        <p:txBody>
          <a:bodyPr/>
          <a:lstStyle/>
          <a:p>
            <a:pPr eaLnBrk="1" hangingPunct="1"/>
            <a:r>
              <a:rPr lang="en-GB"/>
              <a:t>Import Modified Data into RST</a:t>
            </a:r>
          </a:p>
        </p:txBody>
      </p:sp>
      <p:sp>
        <p:nvSpPr>
          <p:cNvPr id="70659" name="Rectangle 3"/>
          <p:cNvSpPr>
            <a:spLocks noGrp="1" noChangeArrowheads="1"/>
          </p:cNvSpPr>
          <p:nvPr>
            <p:ph idx="1"/>
          </p:nvPr>
        </p:nvSpPr>
        <p:spPr>
          <a:xfrm>
            <a:off x="319089" y="1412877"/>
            <a:ext cx="5395920" cy="2587629"/>
          </a:xfrm>
        </p:spPr>
        <p:txBody>
          <a:bodyPr/>
          <a:lstStyle/>
          <a:p>
            <a:pPr eaLnBrk="1" hangingPunct="1">
              <a:buFontTx/>
              <a:buNone/>
            </a:pPr>
            <a:r>
              <a:rPr lang="en-GB"/>
              <a:t>RSExport from AutoCAD</a:t>
            </a:r>
          </a:p>
          <a:p>
            <a:pPr eaLnBrk="1" hangingPunct="1">
              <a:buFontTx/>
              <a:buNone/>
            </a:pPr>
            <a:r>
              <a:rPr lang="en-GB"/>
              <a:t>Import into Revit</a:t>
            </a:r>
          </a:p>
          <a:p>
            <a:pPr lvl="1" eaLnBrk="1" hangingPunct="1"/>
            <a:r>
              <a:rPr lang="en-GB"/>
              <a:t>Column type was swapped</a:t>
            </a:r>
          </a:p>
          <a:p>
            <a:pPr lvl="1" eaLnBrk="1" hangingPunct="1"/>
            <a:r>
              <a:rPr lang="en-GB"/>
              <a:t>New elements are ignored</a:t>
            </a:r>
          </a:p>
        </p:txBody>
      </p:sp>
      <p:pic>
        <p:nvPicPr>
          <p:cNvPr id="70660" name="Picture 5" descr="rslink-10"/>
          <p:cNvPicPr>
            <a:picLocks noChangeAspect="1" noChangeArrowheads="1"/>
          </p:cNvPicPr>
          <p:nvPr/>
        </p:nvPicPr>
        <p:blipFill>
          <a:blip r:embed="rId3" cstate="print"/>
          <a:srcRect/>
          <a:stretch>
            <a:fillRect/>
          </a:stretch>
        </p:blipFill>
        <p:spPr bwMode="auto">
          <a:xfrm>
            <a:off x="1928794" y="3863985"/>
            <a:ext cx="1687512" cy="763588"/>
          </a:xfrm>
          <a:prstGeom prst="rect">
            <a:avLst/>
          </a:prstGeom>
          <a:noFill/>
          <a:ln w="9525">
            <a:noFill/>
            <a:miter lim="800000"/>
            <a:headEnd/>
            <a:tailEnd/>
          </a:ln>
        </p:spPr>
      </p:pic>
      <p:pic>
        <p:nvPicPr>
          <p:cNvPr id="70661" name="Picture 6" descr="rslink-12"/>
          <p:cNvPicPr>
            <a:picLocks noChangeAspect="1" noChangeArrowheads="1"/>
          </p:cNvPicPr>
          <p:nvPr/>
        </p:nvPicPr>
        <p:blipFill>
          <a:blip r:embed="rId4" cstate="print"/>
          <a:srcRect/>
          <a:stretch>
            <a:fillRect/>
          </a:stretch>
        </p:blipFill>
        <p:spPr bwMode="auto">
          <a:xfrm>
            <a:off x="5143506" y="2714622"/>
            <a:ext cx="2714625" cy="3038475"/>
          </a:xfrm>
          <a:prstGeom prst="rect">
            <a:avLst/>
          </a:prstGeom>
          <a:noFill/>
          <a:ln w="9525">
            <a:noFill/>
            <a:miter lim="800000"/>
            <a:headEnd/>
            <a:tailEnd/>
          </a:ln>
        </p:spPr>
      </p:pic>
      <p:pic>
        <p:nvPicPr>
          <p:cNvPr id="70662" name="Picture 7" descr="rslink-11"/>
          <p:cNvPicPr>
            <a:picLocks noChangeAspect="1" noChangeArrowheads="1"/>
          </p:cNvPicPr>
          <p:nvPr/>
        </p:nvPicPr>
        <p:blipFill>
          <a:blip r:embed="rId5" cstate="print"/>
          <a:srcRect/>
          <a:stretch>
            <a:fillRect/>
          </a:stretch>
        </p:blipFill>
        <p:spPr bwMode="auto">
          <a:xfrm>
            <a:off x="1928794" y="4857760"/>
            <a:ext cx="2260600" cy="763588"/>
          </a:xfrm>
          <a:prstGeom prst="rect">
            <a:avLst/>
          </a:prstGeom>
          <a:noFill/>
          <a:ln w="9525">
            <a:noFill/>
            <a:miter lim="800000"/>
            <a:headEnd/>
            <a:tailEnd/>
          </a:ln>
        </p:spPr>
      </p:pic>
      <p:sp>
        <p:nvSpPr>
          <p:cNvPr id="70663"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Another Practical Example</a:t>
            </a:r>
            <a:endParaRPr lang="en-GB"/>
          </a:p>
        </p:txBody>
      </p:sp>
      <p:sp>
        <p:nvSpPr>
          <p:cNvPr id="3" name="Content Placeholder 2"/>
          <p:cNvSpPr>
            <a:spLocks noGrp="1"/>
          </p:cNvSpPr>
          <p:nvPr>
            <p:ph idx="1"/>
          </p:nvPr>
        </p:nvSpPr>
        <p:spPr/>
        <p:txBody>
          <a:bodyPr/>
          <a:lstStyle/>
          <a:p>
            <a:r>
              <a:rPr lang="en-US" sz="3200"/>
              <a:t>MidasLink</a:t>
            </a:r>
          </a:p>
          <a:p>
            <a:r>
              <a:rPr lang="en-US" sz="3200"/>
              <a:t>Subscription only module</a:t>
            </a:r>
          </a:p>
          <a:p>
            <a:r>
              <a:rPr lang="en-US" sz="3200"/>
              <a:t>Old source code available on ADN, but no update</a:t>
            </a:r>
          </a:p>
          <a:p>
            <a:r>
              <a:rPr lang="en-US" sz="3200"/>
              <a:t>Search for "MidasLink"</a:t>
            </a:r>
          </a:p>
          <a:p>
            <a:pPr lvl="1"/>
            <a:r>
              <a:rPr lang="en-GB" sz="1600">
                <a:hlinkClick r:id="rId3"/>
              </a:rPr>
              <a:t>http://adn.autodesk.com/adn/servlet/item?siteID=4814862&amp;id=9628885&amp;linkID=4901650</a:t>
            </a:r>
            <a:endParaRPr lang="en-GB" sz="1600"/>
          </a:p>
          <a:p>
            <a:r>
              <a:rPr lang="en-US" sz="3200"/>
              <a:t>Includes</a:t>
            </a:r>
          </a:p>
          <a:p>
            <a:pPr lvl="1"/>
            <a:r>
              <a:rPr lang="en-US" sz="2000"/>
              <a:t>Analysis package executable</a:t>
            </a:r>
          </a:p>
          <a:p>
            <a:pPr lvl="1"/>
            <a:r>
              <a:rPr lang="en-US" sz="2000"/>
              <a:t>Documentation</a:t>
            </a:r>
          </a:p>
          <a:p>
            <a:pPr lvl="1"/>
            <a:r>
              <a:rPr lang="en-US" sz="2000"/>
              <a:t>Source code</a:t>
            </a:r>
          </a:p>
          <a:p>
            <a:pPr lvl="1"/>
            <a:r>
              <a:rPr lang="en-US" sz="2000"/>
              <a:t>Installer</a:t>
            </a:r>
            <a:endParaRPr lang="en-GB" sz="2000"/>
          </a:p>
        </p:txBody>
      </p:sp>
      <p:sp>
        <p:nvSpPr>
          <p:cNvPr id="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GB"/>
              <a:t>Analysis Software</a:t>
            </a:r>
          </a:p>
        </p:txBody>
      </p:sp>
      <p:sp>
        <p:nvSpPr>
          <p:cNvPr id="71683" name="Rectangle 3"/>
          <p:cNvSpPr>
            <a:spLocks noGrp="1" noChangeArrowheads="1"/>
          </p:cNvSpPr>
          <p:nvPr>
            <p:ph idx="1"/>
          </p:nvPr>
        </p:nvSpPr>
        <p:spPr/>
        <p:txBody>
          <a:bodyPr/>
          <a:lstStyle/>
          <a:p>
            <a:pPr eaLnBrk="1" hangingPunct="1">
              <a:buFontTx/>
              <a:buNone/>
            </a:pPr>
            <a:r>
              <a:rPr lang="en-GB" sz="2400"/>
              <a:t>ADAPT</a:t>
            </a:r>
          </a:p>
          <a:p>
            <a:pPr lvl="1" eaLnBrk="1" hangingPunct="1">
              <a:spcBef>
                <a:spcPct val="0"/>
              </a:spcBef>
            </a:pPr>
            <a:r>
              <a:rPr lang="en-GB" sz="1800">
                <a:hlinkClick r:id="rId3"/>
              </a:rPr>
              <a:t>www.adaptsoft.com/releases.php</a:t>
            </a:r>
            <a:endParaRPr lang="en-GB" sz="1800"/>
          </a:p>
          <a:p>
            <a:pPr eaLnBrk="1" hangingPunct="1">
              <a:buFontTx/>
              <a:buNone/>
            </a:pPr>
            <a:r>
              <a:rPr lang="en-GB" sz="2400"/>
              <a:t>RISA</a:t>
            </a:r>
          </a:p>
          <a:p>
            <a:pPr lvl="1" eaLnBrk="1" hangingPunct="1">
              <a:spcBef>
                <a:spcPct val="0"/>
              </a:spcBef>
            </a:pPr>
            <a:r>
              <a:rPr lang="en-GB" sz="1800">
                <a:hlinkClick r:id="rId4"/>
              </a:rPr>
              <a:t>www.risatech.com/partner/revit_structure.asp</a:t>
            </a:r>
            <a:endParaRPr lang="en-GB" sz="1800"/>
          </a:p>
          <a:p>
            <a:pPr eaLnBrk="1" hangingPunct="1">
              <a:buFontTx/>
              <a:buNone/>
            </a:pPr>
            <a:r>
              <a:rPr lang="en-GB" sz="2400"/>
              <a:t>RAM</a:t>
            </a:r>
          </a:p>
          <a:p>
            <a:pPr lvl="1" eaLnBrk="1" hangingPunct="1">
              <a:spcBef>
                <a:spcPct val="0"/>
              </a:spcBef>
            </a:pPr>
            <a:r>
              <a:rPr lang="en-GB" sz="1800">
                <a:hlinkClick r:id="rId5"/>
              </a:rPr>
              <a:t>www.bentley.com/structural</a:t>
            </a:r>
            <a:endParaRPr lang="en-GB" sz="1800"/>
          </a:p>
          <a:p>
            <a:pPr eaLnBrk="1" hangingPunct="1">
              <a:buFontTx/>
              <a:buNone/>
            </a:pPr>
            <a:r>
              <a:rPr lang="en-GB" sz="2400"/>
              <a:t>CSC</a:t>
            </a:r>
          </a:p>
          <a:p>
            <a:pPr eaLnBrk="1" hangingPunct="1">
              <a:spcBef>
                <a:spcPts val="0"/>
              </a:spcBef>
              <a:buFontTx/>
              <a:buNone/>
            </a:pPr>
            <a:r>
              <a:rPr lang="en-GB" sz="2400"/>
              <a:t>MIDAS – MidasLink subscription module</a:t>
            </a:r>
          </a:p>
          <a:p>
            <a:pPr>
              <a:spcBef>
                <a:spcPts val="0"/>
              </a:spcBef>
            </a:pPr>
            <a:r>
              <a:rPr lang="en-GB" sz="2400"/>
              <a:t>Autodesk ROBOBAT</a:t>
            </a:r>
          </a:p>
          <a:p>
            <a:pPr lvl="1">
              <a:spcBef>
                <a:spcPct val="0"/>
              </a:spcBef>
              <a:buClr>
                <a:schemeClr val="tx1"/>
              </a:buClr>
            </a:pPr>
            <a:r>
              <a:rPr lang="en-GB" sz="1800">
                <a:solidFill>
                  <a:schemeClr val="accent2"/>
                </a:solidFill>
                <a:hlinkClick r:id="rId6"/>
              </a:rPr>
              <a:t>http://www.extensions4revit.com/n/e4r</a:t>
            </a:r>
            <a:endParaRPr lang="en-GB" sz="1800">
              <a:solidFill>
                <a:schemeClr val="accent2"/>
              </a:solidFill>
            </a:endParaRPr>
          </a:p>
          <a:p>
            <a:r>
              <a:rPr lang="en-GB" sz="2400"/>
              <a:t>Complete updated list in the developer guide</a:t>
            </a:r>
          </a:p>
          <a:p>
            <a:pPr lvl="1">
              <a:spcBef>
                <a:spcPct val="0"/>
              </a:spcBef>
            </a:pPr>
            <a:r>
              <a:rPr lang="en-GB" sz="1800"/>
              <a:t>Section 29.4 Analysis Link</a:t>
            </a:r>
            <a:endParaRPr lang="en-GB" sz="2400"/>
          </a:p>
          <a:p>
            <a:r>
              <a:rPr lang="en-GB" sz="2400"/>
              <a:t>Analysis Partners site</a:t>
            </a:r>
          </a:p>
          <a:p>
            <a:pPr lvl="1"/>
            <a:r>
              <a:rPr lang="en-GB" sz="1800">
                <a:hlinkClick r:id="rId7"/>
              </a:rPr>
              <a:t>http://usa.autodesk.com/adsk/servlet/item?id=8447050&amp;siteID=123112</a:t>
            </a:r>
            <a:endParaRPr lang="en-GB" sz="1800"/>
          </a:p>
        </p:txBody>
      </p:sp>
      <p:sp>
        <p:nvSpPr>
          <p:cNvPr id="7168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4800"/>
              <a:t>Rebar</a:t>
            </a:r>
          </a:p>
        </p:txBody>
      </p:sp>
      <p:sp>
        <p:nvSpPr>
          <p:cNvPr id="3" name="Subtitle 2"/>
          <p:cNvSpPr>
            <a:spLocks noGrp="1"/>
          </p:cNvSpPr>
          <p:nvPr>
            <p:ph type="subTitle" sz="quarter" idx="1"/>
          </p:nvPr>
        </p:nvSpPr>
        <p:spPr>
          <a:xfrm>
            <a:off x="319094" y="4495800"/>
            <a:ext cx="5253037" cy="838200"/>
          </a:xfrm>
        </p:spPr>
        <p:txBody>
          <a:bodyPr/>
          <a:lstStyle/>
          <a:p>
            <a:r>
              <a:rPr lang="en-GB"/>
              <a:t>Sample and API feature walkthrough in the rebar and detailing workflow context</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30176" y="71415"/>
            <a:ext cx="9013825" cy="785818"/>
          </a:xfrm>
          <a:noFill/>
        </p:spPr>
        <p:txBody>
          <a:bodyPr/>
          <a:lstStyle/>
          <a:p>
            <a:pPr eaLnBrk="1" hangingPunct="1"/>
            <a:r>
              <a:rPr lang="en-GB" dirty="0"/>
              <a:t>Revit Structure Rebar Workflow</a:t>
            </a:r>
          </a:p>
        </p:txBody>
      </p:sp>
      <p:sp>
        <p:nvSpPr>
          <p:cNvPr id="5123" name="Oval 3"/>
          <p:cNvSpPr>
            <a:spLocks noChangeAspect="1" noChangeArrowheads="1"/>
          </p:cNvSpPr>
          <p:nvPr/>
        </p:nvSpPr>
        <p:spPr bwMode="auto">
          <a:xfrm>
            <a:off x="1479550" y="857232"/>
            <a:ext cx="5443538" cy="2813050"/>
          </a:xfrm>
          <a:prstGeom prst="ellipse">
            <a:avLst/>
          </a:prstGeom>
          <a:gradFill rotWithShape="1">
            <a:gsLst>
              <a:gs pos="0">
                <a:srgbClr val="FF0000"/>
              </a:gs>
              <a:gs pos="100000">
                <a:srgbClr val="760000"/>
              </a:gs>
            </a:gsLst>
            <a:path path="shape">
              <a:fillToRect l="50000" t="50000" r="50000" b="50000"/>
            </a:path>
          </a:gradFill>
          <a:ln w="25400">
            <a:solidFill>
              <a:schemeClr val="bg1"/>
            </a:solidFill>
            <a:round/>
            <a:headEnd/>
            <a:tailEnd/>
          </a:ln>
        </p:spPr>
        <p:txBody>
          <a:bodyPr wrap="none" lIns="91417" tIns="45709" rIns="91417" bIns="45709" anchor="ctr"/>
          <a:lstStyle/>
          <a:p>
            <a:pPr algn="ctr"/>
            <a:r>
              <a:rPr lang="en-US" sz="1800" b="1" dirty="0"/>
              <a:t>Revit Structure 3D </a:t>
            </a:r>
          </a:p>
          <a:p>
            <a:pPr algn="ctr"/>
            <a:r>
              <a:rPr lang="en-US" sz="1800" b="1" dirty="0"/>
              <a:t>Object Model</a:t>
            </a:r>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p:txBody>
      </p:sp>
      <p:sp>
        <p:nvSpPr>
          <p:cNvPr id="5124" name="Line 4"/>
          <p:cNvSpPr>
            <a:spLocks noChangeShapeType="1"/>
          </p:cNvSpPr>
          <p:nvPr/>
        </p:nvSpPr>
        <p:spPr bwMode="auto">
          <a:xfrm>
            <a:off x="1763714" y="1623994"/>
            <a:ext cx="4851400" cy="0"/>
          </a:xfrm>
          <a:prstGeom prst="line">
            <a:avLst/>
          </a:prstGeom>
          <a:noFill/>
          <a:ln w="25400">
            <a:solidFill>
              <a:schemeClr val="bg1"/>
            </a:solidFill>
            <a:round/>
            <a:headEnd/>
            <a:tailEnd/>
          </a:ln>
        </p:spPr>
        <p:txBody>
          <a:bodyPr lIns="91417" tIns="45709" rIns="91417" bIns="45709"/>
          <a:lstStyle/>
          <a:p>
            <a:endParaRPr lang="en-GB" dirty="0"/>
          </a:p>
        </p:txBody>
      </p:sp>
      <p:sp>
        <p:nvSpPr>
          <p:cNvPr id="739333" name="Text Box 5"/>
          <p:cNvSpPr txBox="1">
            <a:spLocks noChangeArrowheads="1"/>
          </p:cNvSpPr>
          <p:nvPr/>
        </p:nvSpPr>
        <p:spPr bwMode="auto">
          <a:xfrm>
            <a:off x="2082800" y="1836720"/>
            <a:ext cx="1881208" cy="373544"/>
          </a:xfrm>
          <a:prstGeom prst="rect">
            <a:avLst/>
          </a:prstGeom>
          <a:noFill/>
          <a:ln w="9525">
            <a:noFill/>
            <a:miter lim="800000"/>
            <a:headEnd/>
            <a:tailEnd/>
          </a:ln>
        </p:spPr>
        <p:txBody>
          <a:bodyPr wrap="none" lIns="91417" tIns="45709" rIns="91417" bIns="45709">
            <a:spAutoFit/>
          </a:bodyPr>
          <a:lstStyle/>
          <a:p>
            <a:r>
              <a:rPr lang="en-US" sz="1800" b="1" dirty="0"/>
              <a:t>Physical Model</a:t>
            </a:r>
          </a:p>
        </p:txBody>
      </p:sp>
      <p:sp>
        <p:nvSpPr>
          <p:cNvPr id="739334" name="Text Box 6"/>
          <p:cNvSpPr txBox="1">
            <a:spLocks noChangeArrowheads="1"/>
          </p:cNvSpPr>
          <p:nvPr/>
        </p:nvSpPr>
        <p:spPr bwMode="auto">
          <a:xfrm>
            <a:off x="4489451" y="1836720"/>
            <a:ext cx="2036769" cy="373544"/>
          </a:xfrm>
          <a:prstGeom prst="rect">
            <a:avLst/>
          </a:prstGeom>
          <a:noFill/>
          <a:ln w="9525">
            <a:noFill/>
            <a:miter lim="800000"/>
            <a:headEnd/>
            <a:tailEnd/>
          </a:ln>
        </p:spPr>
        <p:txBody>
          <a:bodyPr wrap="none" lIns="91417" tIns="45709" rIns="91417" bIns="45709">
            <a:spAutoFit/>
          </a:bodyPr>
          <a:lstStyle/>
          <a:p>
            <a:r>
              <a:rPr lang="en-US" sz="1800" b="1" dirty="0"/>
              <a:t>Analytical Model</a:t>
            </a:r>
          </a:p>
        </p:txBody>
      </p:sp>
      <p:sp>
        <p:nvSpPr>
          <p:cNvPr id="739335" name="Text Box 7"/>
          <p:cNvSpPr txBox="1">
            <a:spLocks noChangeArrowheads="1"/>
          </p:cNvSpPr>
          <p:nvPr/>
        </p:nvSpPr>
        <p:spPr bwMode="auto">
          <a:xfrm>
            <a:off x="4140200" y="2735245"/>
            <a:ext cx="2103438" cy="396875"/>
          </a:xfrm>
          <a:prstGeom prst="rect">
            <a:avLst/>
          </a:prstGeom>
          <a:noFill/>
          <a:ln w="9525">
            <a:noFill/>
            <a:miter lim="800000"/>
            <a:headEnd/>
            <a:tailEnd/>
          </a:ln>
        </p:spPr>
        <p:txBody>
          <a:bodyPr wrap="none" lIns="91417" tIns="45709" rIns="91417" bIns="45709">
            <a:spAutoFit/>
          </a:bodyPr>
          <a:lstStyle/>
          <a:p>
            <a:r>
              <a:rPr lang="en-US" sz="2000" b="1" i="1" u="sng" dirty="0"/>
              <a:t>3D Rebar Model</a:t>
            </a:r>
          </a:p>
        </p:txBody>
      </p:sp>
      <p:sp>
        <p:nvSpPr>
          <p:cNvPr id="739336" name="Line 8"/>
          <p:cNvSpPr>
            <a:spLocks noChangeShapeType="1"/>
          </p:cNvSpPr>
          <p:nvPr/>
        </p:nvSpPr>
        <p:spPr bwMode="auto">
          <a:xfrm>
            <a:off x="885827" y="2024044"/>
            <a:ext cx="119697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37" name="Line 9"/>
          <p:cNvSpPr>
            <a:spLocks noChangeShapeType="1"/>
          </p:cNvSpPr>
          <p:nvPr/>
        </p:nvSpPr>
        <p:spPr bwMode="auto">
          <a:xfrm>
            <a:off x="1604964" y="2711432"/>
            <a:ext cx="5187950" cy="0"/>
          </a:xfrm>
          <a:prstGeom prst="line">
            <a:avLst/>
          </a:prstGeom>
          <a:noFill/>
          <a:ln w="25400">
            <a:solidFill>
              <a:schemeClr val="bg1"/>
            </a:solidFill>
            <a:round/>
            <a:headEnd/>
            <a:tailEnd/>
          </a:ln>
        </p:spPr>
        <p:txBody>
          <a:bodyPr lIns="91417" tIns="45709" rIns="91417" bIns="45709"/>
          <a:lstStyle/>
          <a:p>
            <a:endParaRPr lang="en-GB" dirty="0"/>
          </a:p>
        </p:txBody>
      </p:sp>
      <p:sp>
        <p:nvSpPr>
          <p:cNvPr id="739338" name="Line 10"/>
          <p:cNvSpPr>
            <a:spLocks noChangeShapeType="1"/>
          </p:cNvSpPr>
          <p:nvPr/>
        </p:nvSpPr>
        <p:spPr bwMode="auto">
          <a:xfrm>
            <a:off x="3897313" y="2024044"/>
            <a:ext cx="611187"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5371" name="Text Box 11"/>
          <p:cNvSpPr txBox="1">
            <a:spLocks noChangeArrowheads="1"/>
          </p:cNvSpPr>
          <p:nvPr/>
        </p:nvSpPr>
        <p:spPr bwMode="auto">
          <a:xfrm>
            <a:off x="130176" y="1703371"/>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739340" name="Oval 12"/>
          <p:cNvSpPr>
            <a:spLocks noChangeAspect="1" noChangeArrowheads="1"/>
          </p:cNvSpPr>
          <p:nvPr/>
        </p:nvSpPr>
        <p:spPr bwMode="auto">
          <a:xfrm>
            <a:off x="7539040" y="1619232"/>
            <a:ext cx="1398587" cy="1352550"/>
          </a:xfrm>
          <a:prstGeom prst="ellipse">
            <a:avLst/>
          </a:prstGeom>
          <a:gradFill rotWithShape="1">
            <a:gsLst>
              <a:gs pos="0">
                <a:srgbClr val="00FF00"/>
              </a:gs>
              <a:gs pos="100000">
                <a:srgbClr val="007600"/>
              </a:gs>
            </a:gsLst>
            <a:path path="shape">
              <a:fillToRect l="50000" t="50000" r="50000" b="50000"/>
            </a:path>
          </a:gradFill>
          <a:ln w="25400">
            <a:solidFill>
              <a:schemeClr val="bg1"/>
            </a:solidFill>
            <a:round/>
            <a:headEnd/>
            <a:tailEnd/>
          </a:ln>
        </p:spPr>
        <p:txBody>
          <a:bodyPr wrap="none" lIns="91417" tIns="45709" rIns="91417" bIns="45709" anchor="ctr"/>
          <a:lstStyle/>
          <a:p>
            <a:pPr algn="ctr"/>
            <a:r>
              <a:rPr lang="en-US" sz="1800" b="1" dirty="0"/>
              <a:t>3</a:t>
            </a:r>
            <a:r>
              <a:rPr lang="en-US" sz="1800" b="1" baseline="30000" dirty="0"/>
              <a:t>rd</a:t>
            </a:r>
            <a:r>
              <a:rPr lang="en-US" sz="1800" b="1" dirty="0"/>
              <a:t> Party</a:t>
            </a:r>
          </a:p>
          <a:p>
            <a:pPr algn="ctr"/>
            <a:r>
              <a:rPr lang="en-US" sz="1800" b="1" dirty="0"/>
              <a:t>Analysis</a:t>
            </a:r>
          </a:p>
          <a:p>
            <a:pPr algn="ctr"/>
            <a:r>
              <a:rPr lang="en-US" sz="1800" b="1" dirty="0"/>
              <a:t>Design</a:t>
            </a:r>
          </a:p>
        </p:txBody>
      </p:sp>
      <p:sp>
        <p:nvSpPr>
          <p:cNvPr id="739341" name="Line 13"/>
          <p:cNvSpPr>
            <a:spLocks noChangeShapeType="1"/>
          </p:cNvSpPr>
          <p:nvPr/>
        </p:nvSpPr>
        <p:spPr bwMode="auto">
          <a:xfrm>
            <a:off x="6477000" y="2019282"/>
            <a:ext cx="1201738"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2" name="Line 14"/>
          <p:cNvSpPr>
            <a:spLocks noChangeShapeType="1"/>
          </p:cNvSpPr>
          <p:nvPr/>
        </p:nvSpPr>
        <p:spPr bwMode="auto">
          <a:xfrm flipV="1">
            <a:off x="3482977" y="2600307"/>
            <a:ext cx="4195763" cy="11112"/>
          </a:xfrm>
          <a:prstGeom prst="line">
            <a:avLst/>
          </a:prstGeom>
          <a:noFill/>
          <a:ln w="38100">
            <a:solidFill>
              <a:srgbClr val="0000FF"/>
            </a:solidFill>
            <a:round/>
            <a:headEnd/>
            <a:tailEnd/>
          </a:ln>
        </p:spPr>
        <p:txBody>
          <a:bodyPr lIns="91417" tIns="45709" rIns="91417" bIns="45709"/>
          <a:lstStyle/>
          <a:p>
            <a:endParaRPr lang="en-GB" dirty="0"/>
          </a:p>
        </p:txBody>
      </p:sp>
      <p:sp>
        <p:nvSpPr>
          <p:cNvPr id="739343" name="Line 15"/>
          <p:cNvSpPr>
            <a:spLocks noChangeShapeType="1"/>
          </p:cNvSpPr>
          <p:nvPr/>
        </p:nvSpPr>
        <p:spPr bwMode="auto">
          <a:xfrm flipV="1">
            <a:off x="3502025" y="2203434"/>
            <a:ext cx="0" cy="40798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4" name="Line 16"/>
          <p:cNvSpPr>
            <a:spLocks noChangeShapeType="1"/>
          </p:cNvSpPr>
          <p:nvPr/>
        </p:nvSpPr>
        <p:spPr bwMode="auto">
          <a:xfrm flipV="1">
            <a:off x="5518150" y="2203434"/>
            <a:ext cx="0" cy="40798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5" name="Line 17"/>
          <p:cNvSpPr>
            <a:spLocks noChangeShapeType="1"/>
          </p:cNvSpPr>
          <p:nvPr/>
        </p:nvSpPr>
        <p:spPr bwMode="auto">
          <a:xfrm>
            <a:off x="2960688" y="2203432"/>
            <a:ext cx="0" cy="1719262"/>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6" name="Text Box 18"/>
          <p:cNvSpPr txBox="1">
            <a:spLocks noChangeArrowheads="1"/>
          </p:cNvSpPr>
          <p:nvPr/>
        </p:nvSpPr>
        <p:spPr bwMode="auto">
          <a:xfrm>
            <a:off x="1654175" y="3922695"/>
            <a:ext cx="2624138" cy="373544"/>
          </a:xfrm>
          <a:prstGeom prst="rect">
            <a:avLst/>
          </a:prstGeom>
          <a:gradFill rotWithShape="1">
            <a:gsLst>
              <a:gs pos="0">
                <a:srgbClr val="3B003B"/>
              </a:gs>
              <a:gs pos="50000">
                <a:srgbClr val="800080"/>
              </a:gs>
              <a:gs pos="100000">
                <a:srgbClr val="3B003B"/>
              </a:gs>
            </a:gsLst>
            <a:lin ang="5400000" scaled="1"/>
          </a:gradFill>
          <a:ln w="25400">
            <a:solidFill>
              <a:schemeClr val="bg1"/>
            </a:solidFill>
            <a:miter lim="800000"/>
            <a:headEnd/>
            <a:tailEnd/>
          </a:ln>
        </p:spPr>
        <p:txBody>
          <a:bodyPr lIns="91417" tIns="45709" rIns="91417" bIns="45709">
            <a:spAutoFit/>
          </a:bodyPr>
          <a:lstStyle/>
          <a:p>
            <a:pPr algn="ctr"/>
            <a:r>
              <a:rPr lang="en-US" sz="1800" b="1" dirty="0"/>
              <a:t>Concrete Drawings</a:t>
            </a:r>
          </a:p>
        </p:txBody>
      </p:sp>
      <p:sp>
        <p:nvSpPr>
          <p:cNvPr id="739347" name="Line 19"/>
          <p:cNvSpPr>
            <a:spLocks noChangeShapeType="1"/>
          </p:cNvSpPr>
          <p:nvPr/>
        </p:nvSpPr>
        <p:spPr bwMode="auto">
          <a:xfrm>
            <a:off x="3778250" y="4314809"/>
            <a:ext cx="0" cy="63023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8" name="Text Box 20"/>
          <p:cNvSpPr txBox="1">
            <a:spLocks noChangeArrowheads="1"/>
          </p:cNvSpPr>
          <p:nvPr/>
        </p:nvSpPr>
        <p:spPr bwMode="auto">
          <a:xfrm>
            <a:off x="3014663" y="4948220"/>
            <a:ext cx="1150937"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Specific Rebar Details</a:t>
            </a:r>
          </a:p>
        </p:txBody>
      </p:sp>
      <p:sp>
        <p:nvSpPr>
          <p:cNvPr id="739349" name="Line 21"/>
          <p:cNvSpPr>
            <a:spLocks noChangeShapeType="1"/>
          </p:cNvSpPr>
          <p:nvPr/>
        </p:nvSpPr>
        <p:spPr bwMode="auto">
          <a:xfrm>
            <a:off x="1011238" y="4956157"/>
            <a:ext cx="59372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50" name="Text Box 22"/>
          <p:cNvSpPr txBox="1">
            <a:spLocks noChangeArrowheads="1"/>
          </p:cNvSpPr>
          <p:nvPr/>
        </p:nvSpPr>
        <p:spPr bwMode="auto">
          <a:xfrm>
            <a:off x="4375150" y="4948220"/>
            <a:ext cx="1150938"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Specific Rebar Details</a:t>
            </a:r>
          </a:p>
        </p:txBody>
      </p:sp>
      <p:sp>
        <p:nvSpPr>
          <p:cNvPr id="739351" name="Text Box 23"/>
          <p:cNvSpPr txBox="1">
            <a:spLocks noChangeArrowheads="1"/>
          </p:cNvSpPr>
          <p:nvPr/>
        </p:nvSpPr>
        <p:spPr bwMode="auto">
          <a:xfrm>
            <a:off x="7097713" y="4948220"/>
            <a:ext cx="1150937" cy="923307"/>
          </a:xfrm>
          <a:prstGeom prst="rect">
            <a:avLst/>
          </a:prstGeom>
          <a:gradFill rotWithShape="1">
            <a:gsLst>
              <a:gs pos="0">
                <a:srgbClr val="454545"/>
              </a:gs>
              <a:gs pos="50000">
                <a:srgbClr val="969696"/>
              </a:gs>
              <a:gs pos="100000">
                <a:srgbClr val="454545"/>
              </a:gs>
            </a:gsLst>
            <a:lin ang="5400000" scaled="1"/>
          </a:gradFill>
          <a:ln w="25400">
            <a:solidFill>
              <a:schemeClr val="bg1"/>
            </a:solidFill>
            <a:prstDash val="sysDot"/>
            <a:miter lim="800000"/>
            <a:headEnd/>
            <a:tailEnd/>
          </a:ln>
        </p:spPr>
        <p:txBody>
          <a:bodyPr lIns="91417" tIns="45709" rIns="91417" bIns="45709">
            <a:spAutoFit/>
          </a:bodyPr>
          <a:lstStyle/>
          <a:p>
            <a:pPr algn="ctr"/>
            <a:r>
              <a:rPr lang="en-US" sz="1800" b="1" dirty="0"/>
              <a:t>Shop</a:t>
            </a:r>
          </a:p>
          <a:p>
            <a:pPr algn="ctr"/>
            <a:r>
              <a:rPr lang="en-US" sz="1800" b="1" dirty="0"/>
              <a:t>Drawing</a:t>
            </a:r>
          </a:p>
          <a:p>
            <a:pPr algn="ctr"/>
            <a:endParaRPr lang="en-US" sz="1800" b="1" dirty="0"/>
          </a:p>
        </p:txBody>
      </p:sp>
      <p:sp>
        <p:nvSpPr>
          <p:cNvPr id="739352" name="Text Box 24"/>
          <p:cNvSpPr txBox="1">
            <a:spLocks noChangeArrowheads="1"/>
          </p:cNvSpPr>
          <p:nvPr/>
        </p:nvSpPr>
        <p:spPr bwMode="auto">
          <a:xfrm>
            <a:off x="1654175" y="4948220"/>
            <a:ext cx="1150938"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Typical Rebar Details</a:t>
            </a:r>
          </a:p>
        </p:txBody>
      </p:sp>
      <p:sp>
        <p:nvSpPr>
          <p:cNvPr id="739353" name="Text Box 25"/>
          <p:cNvSpPr txBox="1">
            <a:spLocks noChangeArrowheads="1"/>
          </p:cNvSpPr>
          <p:nvPr/>
        </p:nvSpPr>
        <p:spPr bwMode="auto">
          <a:xfrm>
            <a:off x="5735638" y="4945045"/>
            <a:ext cx="1150937" cy="923307"/>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3D Design</a:t>
            </a:r>
          </a:p>
          <a:p>
            <a:pPr algn="ctr"/>
            <a:r>
              <a:rPr lang="en-US" sz="1800" b="1" dirty="0"/>
              <a:t>QTO</a:t>
            </a:r>
          </a:p>
        </p:txBody>
      </p:sp>
      <p:sp>
        <p:nvSpPr>
          <p:cNvPr id="739354" name="Text Box 26"/>
          <p:cNvSpPr txBox="1">
            <a:spLocks noChangeArrowheads="1"/>
          </p:cNvSpPr>
          <p:nvPr/>
        </p:nvSpPr>
        <p:spPr bwMode="auto">
          <a:xfrm>
            <a:off x="130176" y="4492608"/>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739355" name="Line 27"/>
          <p:cNvSpPr>
            <a:spLocks noChangeShapeType="1"/>
          </p:cNvSpPr>
          <p:nvPr/>
        </p:nvSpPr>
        <p:spPr bwMode="auto">
          <a:xfrm>
            <a:off x="1011240" y="4652944"/>
            <a:ext cx="2471737" cy="0"/>
          </a:xfrm>
          <a:prstGeom prst="line">
            <a:avLst/>
          </a:prstGeom>
          <a:noFill/>
          <a:ln w="44450">
            <a:solidFill>
              <a:schemeClr val="accent2">
                <a:lumMod val="60000"/>
                <a:lumOff val="40000"/>
              </a:schemeClr>
            </a:solidFill>
            <a:round/>
            <a:headEnd/>
            <a:tailEnd/>
          </a:ln>
        </p:spPr>
        <p:txBody>
          <a:bodyPr lIns="91417" tIns="45709" rIns="91417" bIns="45709"/>
          <a:lstStyle/>
          <a:p>
            <a:pPr>
              <a:defRPr/>
            </a:pPr>
            <a:endParaRPr lang="en-US" dirty="0"/>
          </a:p>
        </p:txBody>
      </p:sp>
      <p:sp>
        <p:nvSpPr>
          <p:cNvPr id="739356" name="Line 28"/>
          <p:cNvSpPr>
            <a:spLocks noChangeShapeType="1"/>
          </p:cNvSpPr>
          <p:nvPr/>
        </p:nvSpPr>
        <p:spPr bwMode="auto">
          <a:xfrm>
            <a:off x="3463925" y="4652944"/>
            <a:ext cx="0" cy="29210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57" name="Line 29"/>
          <p:cNvSpPr>
            <a:spLocks noChangeShapeType="1"/>
          </p:cNvSpPr>
          <p:nvPr/>
        </p:nvSpPr>
        <p:spPr bwMode="auto">
          <a:xfrm>
            <a:off x="4953000" y="3306745"/>
            <a:ext cx="0" cy="163830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58" name="Line 30"/>
          <p:cNvSpPr>
            <a:spLocks noChangeShapeType="1"/>
          </p:cNvSpPr>
          <p:nvPr/>
        </p:nvSpPr>
        <p:spPr bwMode="auto">
          <a:xfrm>
            <a:off x="5735638" y="3306745"/>
            <a:ext cx="628650" cy="163830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59" name="Line 31"/>
          <p:cNvSpPr>
            <a:spLocks noChangeShapeType="1"/>
          </p:cNvSpPr>
          <p:nvPr/>
        </p:nvSpPr>
        <p:spPr bwMode="auto">
          <a:xfrm>
            <a:off x="6029325" y="3171807"/>
            <a:ext cx="1649413" cy="1636712"/>
          </a:xfrm>
          <a:prstGeom prst="line">
            <a:avLst/>
          </a:prstGeom>
          <a:noFill/>
          <a:ln w="44450">
            <a:solidFill>
              <a:schemeClr val="bg2"/>
            </a:solidFill>
            <a:prstDash val="sysDot"/>
            <a:round/>
            <a:headEnd/>
            <a:tailEnd type="triangle" w="med" len="med"/>
          </a:ln>
        </p:spPr>
        <p:txBody>
          <a:bodyPr lIns="91417" tIns="45709" rIns="91417" bIns="45709"/>
          <a:lstStyle/>
          <a:p>
            <a:endParaRPr lang="en-GB" dirty="0"/>
          </a:p>
        </p:txBody>
      </p:sp>
      <p:sp>
        <p:nvSpPr>
          <p:cNvPr id="739360" name="Line 32"/>
          <p:cNvSpPr>
            <a:spLocks noChangeShapeType="1"/>
          </p:cNvSpPr>
          <p:nvPr/>
        </p:nvSpPr>
        <p:spPr bwMode="auto">
          <a:xfrm flipH="1">
            <a:off x="6243638" y="2760644"/>
            <a:ext cx="1435100" cy="211138"/>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61" name="Line 33"/>
          <p:cNvSpPr>
            <a:spLocks noChangeShapeType="1"/>
          </p:cNvSpPr>
          <p:nvPr/>
        </p:nvSpPr>
        <p:spPr bwMode="auto">
          <a:xfrm>
            <a:off x="885826" y="2936858"/>
            <a:ext cx="3279775" cy="14287"/>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62" name="Text Box 34"/>
          <p:cNvSpPr txBox="1">
            <a:spLocks noChangeArrowheads="1"/>
          </p:cNvSpPr>
          <p:nvPr/>
        </p:nvSpPr>
        <p:spPr bwMode="auto">
          <a:xfrm>
            <a:off x="130176" y="2616183"/>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15395" name="Line 35"/>
          <p:cNvSpPr>
            <a:spLocks noChangeShapeType="1"/>
          </p:cNvSpPr>
          <p:nvPr/>
        </p:nvSpPr>
        <p:spPr bwMode="auto">
          <a:xfrm>
            <a:off x="1060450" y="6149957"/>
            <a:ext cx="59372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15396" name="Text Box 36"/>
          <p:cNvSpPr txBox="1">
            <a:spLocks noChangeArrowheads="1"/>
          </p:cNvSpPr>
          <p:nvPr/>
        </p:nvSpPr>
        <p:spPr bwMode="auto">
          <a:xfrm>
            <a:off x="1657350" y="6018195"/>
            <a:ext cx="850900" cy="274638"/>
          </a:xfrm>
          <a:prstGeom prst="rect">
            <a:avLst/>
          </a:prstGeom>
          <a:noFill/>
          <a:ln w="9525">
            <a:noFill/>
            <a:miter lim="800000"/>
            <a:headEnd/>
            <a:tailEnd/>
          </a:ln>
        </p:spPr>
        <p:txBody>
          <a:bodyPr lIns="91417" tIns="45709" rIns="91417" bIns="45709">
            <a:spAutoFit/>
          </a:bodyPr>
          <a:lstStyle/>
          <a:p>
            <a:pPr>
              <a:defRPr/>
            </a:pPr>
            <a:r>
              <a:rPr lang="en-US" sz="1200" b="1" dirty="0">
                <a:solidFill>
                  <a:schemeClr val="accent2">
                    <a:lumMod val="60000"/>
                    <a:lumOff val="40000"/>
                  </a:schemeClr>
                </a:solidFill>
              </a:rPr>
              <a:t>Manual</a:t>
            </a:r>
          </a:p>
        </p:txBody>
      </p:sp>
      <p:sp>
        <p:nvSpPr>
          <p:cNvPr id="5157" name="Line 37"/>
          <p:cNvSpPr>
            <a:spLocks noChangeShapeType="1"/>
          </p:cNvSpPr>
          <p:nvPr/>
        </p:nvSpPr>
        <p:spPr bwMode="auto">
          <a:xfrm>
            <a:off x="2692400" y="6149957"/>
            <a:ext cx="593725"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5158" name="Text Box 38"/>
          <p:cNvSpPr txBox="1">
            <a:spLocks noChangeArrowheads="1"/>
          </p:cNvSpPr>
          <p:nvPr/>
        </p:nvSpPr>
        <p:spPr bwMode="auto">
          <a:xfrm>
            <a:off x="3289300" y="6018195"/>
            <a:ext cx="1085850" cy="274638"/>
          </a:xfrm>
          <a:prstGeom prst="rect">
            <a:avLst/>
          </a:prstGeom>
          <a:noFill/>
          <a:ln w="9525">
            <a:noFill/>
            <a:miter lim="800000"/>
            <a:headEnd/>
            <a:tailEnd/>
          </a:ln>
        </p:spPr>
        <p:txBody>
          <a:bodyPr lIns="91417" tIns="45709" rIns="91417" bIns="45709">
            <a:spAutoFit/>
          </a:bodyPr>
          <a:lstStyle/>
          <a:p>
            <a:r>
              <a:rPr lang="en-US" sz="1200" b="1" dirty="0">
                <a:solidFill>
                  <a:srgbClr val="0000FF"/>
                </a:solidFill>
              </a:rPr>
              <a:t>Automated</a:t>
            </a:r>
          </a:p>
        </p:txBody>
      </p:sp>
      <p:sp>
        <p:nvSpPr>
          <p:cNvPr id="4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93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93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93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93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93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93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393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93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93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93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93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393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93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93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393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393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393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93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393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93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93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93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93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393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3935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3935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3935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3935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39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3" grpId="0"/>
      <p:bldP spid="739334" grpId="0"/>
      <p:bldP spid="739335" grpId="0"/>
      <p:bldP spid="739337" grpId="0" animBg="1"/>
      <p:bldP spid="739338" grpId="0" animBg="1"/>
      <p:bldP spid="739340" grpId="0" animBg="1"/>
      <p:bldP spid="739341" grpId="0" animBg="1"/>
      <p:bldP spid="739342" grpId="0" animBg="1"/>
      <p:bldP spid="739343" grpId="0" animBg="1"/>
      <p:bldP spid="739344" grpId="0" animBg="1"/>
      <p:bldP spid="739345" grpId="0" animBg="1"/>
      <p:bldP spid="739346" grpId="0" animBg="1"/>
      <p:bldP spid="739347" grpId="0" animBg="1"/>
      <p:bldP spid="739348" grpId="0" animBg="1"/>
      <p:bldP spid="739350" grpId="0" animBg="1"/>
      <p:bldP spid="739352" grpId="0" animBg="1"/>
      <p:bldP spid="739353" grpId="0" animBg="1"/>
      <p:bldP spid="739354" grpId="0"/>
      <p:bldP spid="739357" grpId="0" animBg="1"/>
      <p:bldP spid="739358" grpId="0" animBg="1"/>
      <p:bldP spid="739359" grpId="0" animBg="1"/>
      <p:bldP spid="739360" grpId="0" animBg="1"/>
      <p:bldP spid="7393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ChangeArrowheads="1"/>
          </p:cNvSpPr>
          <p:nvPr/>
        </p:nvSpPr>
        <p:spPr bwMode="auto">
          <a:xfrm>
            <a:off x="5607050" y="1062018"/>
            <a:ext cx="2927350" cy="2143125"/>
          </a:xfrm>
          <a:prstGeom prst="rect">
            <a:avLst/>
          </a:prstGeom>
          <a:noFill/>
          <a:ln w="9525">
            <a:noFill/>
            <a:miter lim="800000"/>
            <a:headEnd/>
            <a:tailEnd/>
          </a:ln>
        </p:spPr>
        <p:txBody>
          <a:bodyPr lIns="0" tIns="45703" rIns="91405" bIns="45703"/>
          <a:lstStyle/>
          <a:p>
            <a:pPr marL="114258" lvl="1">
              <a:lnSpc>
                <a:spcPct val="90000"/>
              </a:lnSpc>
              <a:spcBef>
                <a:spcPct val="15000"/>
              </a:spcBef>
              <a:spcAft>
                <a:spcPct val="15000"/>
              </a:spcAft>
              <a:buClr>
                <a:srgbClr val="0098C8"/>
              </a:buClr>
              <a:buSzPct val="80000"/>
            </a:pPr>
            <a:r>
              <a:rPr lang="en-US" sz="1800" b="1" dirty="0">
                <a:solidFill>
                  <a:schemeClr val="accent2"/>
                </a:solidFill>
                <a:latin typeface="+mj-lt"/>
              </a:rPr>
              <a:t>Building Information Modeling (BIM)</a:t>
            </a:r>
            <a:r>
              <a:rPr lang="en-US" sz="1800" dirty="0">
                <a:latin typeface="+mj-lt"/>
              </a:rPr>
              <a:t> </a:t>
            </a:r>
            <a:r>
              <a:rPr lang="en-US" sz="1800" dirty="0">
                <a:solidFill>
                  <a:schemeClr val="tx1"/>
                </a:solidFill>
                <a:latin typeface="+mj-lt"/>
              </a:rPr>
              <a:t>– The creation and use of coordinated, internally consistent, computable information</a:t>
            </a:r>
            <a:r>
              <a:rPr lang="en-US" sz="1800" dirty="0">
                <a:latin typeface="+mj-lt"/>
              </a:rPr>
              <a:t> </a:t>
            </a:r>
            <a:r>
              <a:rPr lang="en-US" sz="1800" dirty="0">
                <a:solidFill>
                  <a:schemeClr val="tx1"/>
                </a:solidFill>
                <a:latin typeface="+mj-lt"/>
              </a:rPr>
              <a:t>about a building project in design and construction</a:t>
            </a:r>
            <a:endParaRPr lang="en-US" sz="1800" dirty="0">
              <a:latin typeface="+mj-lt"/>
            </a:endParaRPr>
          </a:p>
        </p:txBody>
      </p:sp>
      <p:pic>
        <p:nvPicPr>
          <p:cNvPr id="6148" name="Picture 4" descr="1"/>
          <p:cNvPicPr>
            <a:picLocks noChangeAspect="1" noChangeArrowheads="1"/>
          </p:cNvPicPr>
          <p:nvPr/>
        </p:nvPicPr>
        <p:blipFill>
          <a:blip r:embed="rId3" cstate="print"/>
          <a:srcRect/>
          <a:stretch>
            <a:fillRect/>
          </a:stretch>
        </p:blipFill>
        <p:spPr bwMode="auto">
          <a:xfrm>
            <a:off x="5607050" y="4338618"/>
            <a:ext cx="2787650" cy="1570038"/>
          </a:xfrm>
          <a:prstGeom prst="rect">
            <a:avLst/>
          </a:prstGeom>
          <a:noFill/>
          <a:ln w="9525">
            <a:noFill/>
            <a:miter lim="800000"/>
            <a:headEnd/>
            <a:tailEnd/>
          </a:ln>
        </p:spPr>
      </p:pic>
      <p:sp>
        <p:nvSpPr>
          <p:cNvPr id="6149" name="Text Box 5"/>
          <p:cNvSpPr txBox="1">
            <a:spLocks noChangeArrowheads="1"/>
          </p:cNvSpPr>
          <p:nvPr/>
        </p:nvSpPr>
        <p:spPr bwMode="auto">
          <a:xfrm>
            <a:off x="5607053" y="5902306"/>
            <a:ext cx="2892425" cy="214312"/>
          </a:xfrm>
          <a:prstGeom prst="rect">
            <a:avLst/>
          </a:prstGeom>
          <a:noFill/>
          <a:ln w="9525">
            <a:noFill/>
            <a:miter lim="800000"/>
            <a:headEnd/>
            <a:tailEnd/>
          </a:ln>
        </p:spPr>
        <p:txBody>
          <a:bodyPr lIns="91405" tIns="45703" rIns="91405" bIns="45703">
            <a:spAutoFit/>
          </a:bodyPr>
          <a:lstStyle/>
          <a:p>
            <a:pPr algn="r">
              <a:spcBef>
                <a:spcPct val="50000"/>
              </a:spcBef>
            </a:pPr>
            <a:r>
              <a:rPr lang="en-US" sz="800" dirty="0">
                <a:solidFill>
                  <a:schemeClr val="accent1"/>
                </a:solidFill>
              </a:rPr>
              <a:t>Image Courtesy of DDB Architectural International Ltd.</a:t>
            </a:r>
          </a:p>
        </p:txBody>
      </p:sp>
      <p:pic>
        <p:nvPicPr>
          <p:cNvPr id="6150" name="Picture 6" descr="cube_bground"/>
          <p:cNvPicPr>
            <a:picLocks noChangeAspect="1" noChangeArrowheads="1"/>
          </p:cNvPicPr>
          <p:nvPr/>
        </p:nvPicPr>
        <p:blipFill>
          <a:blip r:embed="rId4" cstate="print"/>
          <a:srcRect/>
          <a:stretch>
            <a:fillRect/>
          </a:stretch>
        </p:blipFill>
        <p:spPr bwMode="auto">
          <a:xfrm>
            <a:off x="1065213" y="2892428"/>
            <a:ext cx="4195762" cy="3705225"/>
          </a:xfrm>
          <a:prstGeom prst="rect">
            <a:avLst/>
          </a:prstGeom>
          <a:noFill/>
          <a:ln w="9525">
            <a:noFill/>
            <a:miter lim="800000"/>
            <a:headEnd/>
            <a:tailEnd/>
          </a:ln>
        </p:spPr>
      </p:pic>
      <p:pic>
        <p:nvPicPr>
          <p:cNvPr id="1047559" name="Picture 7" descr="ARROW2"/>
          <p:cNvPicPr>
            <a:picLocks noChangeAspect="1" noChangeArrowheads="1"/>
          </p:cNvPicPr>
          <p:nvPr/>
        </p:nvPicPr>
        <p:blipFill>
          <a:blip r:embed="rId5" cstate="print"/>
          <a:srcRect/>
          <a:stretch>
            <a:fillRect/>
          </a:stretch>
        </p:blipFill>
        <p:spPr bwMode="auto">
          <a:xfrm>
            <a:off x="577853" y="1992293"/>
            <a:ext cx="4200525" cy="3806825"/>
          </a:xfrm>
          <a:prstGeom prst="rect">
            <a:avLst/>
          </a:prstGeom>
          <a:noFill/>
          <a:ln w="9525">
            <a:noFill/>
            <a:miter lim="800000"/>
            <a:headEnd/>
            <a:tailEnd/>
          </a:ln>
        </p:spPr>
      </p:pic>
      <p:pic>
        <p:nvPicPr>
          <p:cNvPr id="6152" name="Picture 8" descr="cube"/>
          <p:cNvPicPr>
            <a:picLocks noChangeAspect="1" noChangeArrowheads="1"/>
          </p:cNvPicPr>
          <p:nvPr/>
        </p:nvPicPr>
        <p:blipFill>
          <a:blip r:embed="rId6" cstate="print"/>
          <a:srcRect/>
          <a:stretch>
            <a:fillRect/>
          </a:stretch>
        </p:blipFill>
        <p:spPr bwMode="auto">
          <a:xfrm>
            <a:off x="1066800" y="2895600"/>
            <a:ext cx="4191000" cy="3702050"/>
          </a:xfrm>
          <a:prstGeom prst="rect">
            <a:avLst/>
          </a:prstGeom>
          <a:noFill/>
          <a:ln w="9525">
            <a:noFill/>
            <a:miter lim="800000"/>
            <a:headEnd/>
            <a:tailEnd/>
          </a:ln>
        </p:spPr>
      </p:pic>
      <p:sp>
        <p:nvSpPr>
          <p:cNvPr id="6153" name="Text Box 9"/>
          <p:cNvSpPr txBox="1">
            <a:spLocks noChangeArrowheads="1"/>
          </p:cNvSpPr>
          <p:nvPr/>
        </p:nvSpPr>
        <p:spPr bwMode="auto">
          <a:xfrm>
            <a:off x="2078038" y="3205145"/>
            <a:ext cx="1260018" cy="646296"/>
          </a:xfrm>
          <a:prstGeom prst="rect">
            <a:avLst/>
          </a:prstGeom>
          <a:noFill/>
          <a:ln w="9525">
            <a:noFill/>
            <a:miter lim="800000"/>
            <a:headEnd/>
            <a:tailEnd/>
          </a:ln>
        </p:spPr>
        <p:txBody>
          <a:bodyPr wrap="none" lIns="91405" tIns="45703" rIns="91405" bIns="45703">
            <a:spAutoFit/>
          </a:bodyPr>
          <a:lstStyle/>
          <a:p>
            <a:pPr algn="ctr"/>
            <a:r>
              <a:rPr lang="en-US" sz="1200" b="1" dirty="0"/>
              <a:t>BUILDING</a:t>
            </a:r>
          </a:p>
          <a:p>
            <a:pPr algn="ctr"/>
            <a:r>
              <a:rPr lang="en-US" sz="1200" b="1" dirty="0"/>
              <a:t>INFORMATION</a:t>
            </a:r>
          </a:p>
          <a:p>
            <a:pPr algn="ctr"/>
            <a:r>
              <a:rPr lang="en-US" sz="1200" b="1" dirty="0"/>
              <a:t>MODELING</a:t>
            </a:r>
          </a:p>
        </p:txBody>
      </p:sp>
      <p:grpSp>
        <p:nvGrpSpPr>
          <p:cNvPr id="2" name="Group 10"/>
          <p:cNvGrpSpPr>
            <a:grpSpLocks/>
          </p:cNvGrpSpPr>
          <p:nvPr/>
        </p:nvGrpSpPr>
        <p:grpSpPr bwMode="auto">
          <a:xfrm>
            <a:off x="3978283" y="2270107"/>
            <a:ext cx="1363663" cy="1635125"/>
            <a:chOff x="4610" y="1644"/>
            <a:chExt cx="859" cy="1030"/>
          </a:xfrm>
        </p:grpSpPr>
        <p:pic>
          <p:nvPicPr>
            <p:cNvPr id="6171" name="Picture 11" descr="architects"/>
            <p:cNvPicPr>
              <a:picLocks noChangeAspect="1" noChangeArrowheads="1"/>
            </p:cNvPicPr>
            <p:nvPr/>
          </p:nvPicPr>
          <p:blipFill>
            <a:blip r:embed="rId7" cstate="print"/>
            <a:srcRect/>
            <a:stretch>
              <a:fillRect/>
            </a:stretch>
          </p:blipFill>
          <p:spPr bwMode="auto">
            <a:xfrm>
              <a:off x="4610" y="1644"/>
              <a:ext cx="566" cy="1030"/>
            </a:xfrm>
            <a:prstGeom prst="rect">
              <a:avLst/>
            </a:prstGeom>
            <a:noFill/>
            <a:ln w="9525">
              <a:noFill/>
              <a:miter lim="800000"/>
              <a:headEnd/>
              <a:tailEnd/>
            </a:ln>
          </p:spPr>
        </p:pic>
        <p:sp>
          <p:nvSpPr>
            <p:cNvPr id="6172" name="Text Box 12"/>
            <p:cNvSpPr txBox="1">
              <a:spLocks noChangeArrowheads="1"/>
            </p:cNvSpPr>
            <p:nvPr/>
          </p:nvSpPr>
          <p:spPr bwMode="auto">
            <a:xfrm>
              <a:off x="4832" y="2465"/>
              <a:ext cx="637" cy="155"/>
            </a:xfrm>
            <a:prstGeom prst="rect">
              <a:avLst/>
            </a:prstGeom>
            <a:noFill/>
            <a:ln w="9525">
              <a:noFill/>
              <a:miter lim="800000"/>
              <a:headEnd/>
              <a:tailEnd/>
            </a:ln>
          </p:spPr>
          <p:txBody>
            <a:bodyPr wrap="none">
              <a:spAutoFit/>
            </a:bodyPr>
            <a:lstStyle/>
            <a:p>
              <a:pPr algn="ctr"/>
              <a:r>
                <a:rPr lang="en-US" sz="1000" b="1" dirty="0">
                  <a:solidFill>
                    <a:schemeClr val="folHlink"/>
                  </a:solidFill>
                </a:rPr>
                <a:t>ARCHITECTS</a:t>
              </a:r>
            </a:p>
          </p:txBody>
        </p:sp>
      </p:grpSp>
      <p:grpSp>
        <p:nvGrpSpPr>
          <p:cNvPr id="3" name="Group 13"/>
          <p:cNvGrpSpPr>
            <a:grpSpLocks/>
          </p:cNvGrpSpPr>
          <p:nvPr/>
        </p:nvGrpSpPr>
        <p:grpSpPr bwMode="auto">
          <a:xfrm>
            <a:off x="3298821" y="4768853"/>
            <a:ext cx="1727198" cy="1533525"/>
            <a:chOff x="4182" y="3051"/>
            <a:chExt cx="1088" cy="966"/>
          </a:xfrm>
        </p:grpSpPr>
        <p:pic>
          <p:nvPicPr>
            <p:cNvPr id="6169" name="Picture 14" descr="structural_eng"/>
            <p:cNvPicPr>
              <a:picLocks noChangeAspect="1" noChangeArrowheads="1"/>
            </p:cNvPicPr>
            <p:nvPr/>
          </p:nvPicPr>
          <p:blipFill>
            <a:blip r:embed="rId8" cstate="print"/>
            <a:srcRect/>
            <a:stretch>
              <a:fillRect/>
            </a:stretch>
          </p:blipFill>
          <p:spPr bwMode="auto">
            <a:xfrm>
              <a:off x="4182" y="3051"/>
              <a:ext cx="590" cy="966"/>
            </a:xfrm>
            <a:prstGeom prst="rect">
              <a:avLst/>
            </a:prstGeom>
            <a:noFill/>
            <a:ln w="9525">
              <a:noFill/>
              <a:miter lim="800000"/>
              <a:headEnd/>
              <a:tailEnd/>
            </a:ln>
          </p:spPr>
        </p:pic>
        <p:sp>
          <p:nvSpPr>
            <p:cNvPr id="6170" name="Text Box 15"/>
            <p:cNvSpPr txBox="1">
              <a:spLocks noChangeArrowheads="1"/>
            </p:cNvSpPr>
            <p:nvPr/>
          </p:nvSpPr>
          <p:spPr bwMode="auto">
            <a:xfrm>
              <a:off x="4600" y="3739"/>
              <a:ext cx="670" cy="252"/>
            </a:xfrm>
            <a:prstGeom prst="rect">
              <a:avLst/>
            </a:prstGeom>
            <a:noFill/>
            <a:ln w="9525">
              <a:noFill/>
              <a:miter lim="800000"/>
              <a:headEnd/>
              <a:tailEnd/>
            </a:ln>
          </p:spPr>
          <p:txBody>
            <a:bodyPr wrap="none">
              <a:spAutoFit/>
            </a:bodyPr>
            <a:lstStyle/>
            <a:p>
              <a:pPr algn="ctr"/>
              <a:r>
                <a:rPr lang="en-US" sz="1000" b="1" dirty="0">
                  <a:solidFill>
                    <a:schemeClr val="folHlink"/>
                  </a:solidFill>
                </a:rPr>
                <a:t>STRUCTURAL</a:t>
              </a:r>
            </a:p>
            <a:p>
              <a:pPr algn="ctr"/>
              <a:r>
                <a:rPr lang="en-US" sz="1000" b="1" dirty="0">
                  <a:solidFill>
                    <a:schemeClr val="folHlink"/>
                  </a:solidFill>
                </a:rPr>
                <a:t>ENGINEERS</a:t>
              </a:r>
            </a:p>
          </p:txBody>
        </p:sp>
      </p:grpSp>
      <p:grpSp>
        <p:nvGrpSpPr>
          <p:cNvPr id="4" name="Group 16"/>
          <p:cNvGrpSpPr>
            <a:grpSpLocks/>
          </p:cNvGrpSpPr>
          <p:nvPr/>
        </p:nvGrpSpPr>
        <p:grpSpPr bwMode="auto">
          <a:xfrm>
            <a:off x="196851" y="4732320"/>
            <a:ext cx="1789113" cy="1400175"/>
            <a:chOff x="2228" y="3195"/>
            <a:chExt cx="1127" cy="882"/>
          </a:xfrm>
        </p:grpSpPr>
        <p:pic>
          <p:nvPicPr>
            <p:cNvPr id="6167" name="Picture 17" descr="MEP_eng"/>
            <p:cNvPicPr>
              <a:picLocks noChangeAspect="1" noChangeArrowheads="1"/>
            </p:cNvPicPr>
            <p:nvPr/>
          </p:nvPicPr>
          <p:blipFill>
            <a:blip r:embed="rId9" cstate="print"/>
            <a:srcRect/>
            <a:stretch>
              <a:fillRect/>
            </a:stretch>
          </p:blipFill>
          <p:spPr bwMode="auto">
            <a:xfrm>
              <a:off x="2776" y="3195"/>
              <a:ext cx="579" cy="882"/>
            </a:xfrm>
            <a:prstGeom prst="rect">
              <a:avLst/>
            </a:prstGeom>
            <a:noFill/>
            <a:ln w="9525">
              <a:noFill/>
              <a:miter lim="800000"/>
              <a:headEnd/>
              <a:tailEnd/>
            </a:ln>
          </p:spPr>
        </p:pic>
        <p:sp>
          <p:nvSpPr>
            <p:cNvPr id="6168" name="Text Box 18"/>
            <p:cNvSpPr txBox="1">
              <a:spLocks noChangeArrowheads="1"/>
            </p:cNvSpPr>
            <p:nvPr/>
          </p:nvSpPr>
          <p:spPr bwMode="auto">
            <a:xfrm>
              <a:off x="2228" y="3739"/>
              <a:ext cx="698" cy="252"/>
            </a:xfrm>
            <a:prstGeom prst="rect">
              <a:avLst/>
            </a:prstGeom>
            <a:noFill/>
            <a:ln w="9525">
              <a:noFill/>
              <a:miter lim="800000"/>
              <a:headEnd/>
              <a:tailEnd/>
            </a:ln>
          </p:spPr>
          <p:txBody>
            <a:bodyPr wrap="none">
              <a:spAutoFit/>
            </a:bodyPr>
            <a:lstStyle/>
            <a:p>
              <a:pPr algn="ctr"/>
              <a:r>
                <a:rPr lang="en-US" sz="1000" b="1" dirty="0">
                  <a:solidFill>
                    <a:schemeClr val="folHlink"/>
                  </a:solidFill>
                </a:rPr>
                <a:t>MEP SYSTEMS</a:t>
              </a:r>
            </a:p>
            <a:p>
              <a:pPr algn="ctr"/>
              <a:r>
                <a:rPr lang="en-US" sz="1000" b="1" dirty="0">
                  <a:solidFill>
                    <a:schemeClr val="folHlink"/>
                  </a:solidFill>
                </a:rPr>
                <a:t>ENGINEERS</a:t>
              </a:r>
            </a:p>
          </p:txBody>
        </p:sp>
      </p:grpSp>
      <p:grpSp>
        <p:nvGrpSpPr>
          <p:cNvPr id="5" name="Group 19"/>
          <p:cNvGrpSpPr>
            <a:grpSpLocks/>
          </p:cNvGrpSpPr>
          <p:nvPr/>
        </p:nvGrpSpPr>
        <p:grpSpPr bwMode="auto">
          <a:xfrm>
            <a:off x="-76200" y="2024043"/>
            <a:ext cx="1468438" cy="1849438"/>
            <a:chOff x="2056" y="1586"/>
            <a:chExt cx="925" cy="1165"/>
          </a:xfrm>
        </p:grpSpPr>
        <p:pic>
          <p:nvPicPr>
            <p:cNvPr id="6165" name="Picture 20" descr="builders"/>
            <p:cNvPicPr>
              <a:picLocks noChangeAspect="1" noChangeArrowheads="1"/>
            </p:cNvPicPr>
            <p:nvPr/>
          </p:nvPicPr>
          <p:blipFill>
            <a:blip r:embed="rId10" cstate="print"/>
            <a:srcRect/>
            <a:stretch>
              <a:fillRect/>
            </a:stretch>
          </p:blipFill>
          <p:spPr bwMode="auto">
            <a:xfrm>
              <a:off x="2316" y="1586"/>
              <a:ext cx="665" cy="1165"/>
            </a:xfrm>
            <a:prstGeom prst="rect">
              <a:avLst/>
            </a:prstGeom>
            <a:noFill/>
            <a:ln w="9525">
              <a:noFill/>
              <a:miter lim="800000"/>
              <a:headEnd/>
              <a:tailEnd/>
            </a:ln>
          </p:spPr>
        </p:pic>
        <p:sp>
          <p:nvSpPr>
            <p:cNvPr id="6166" name="Text Box 21"/>
            <p:cNvSpPr txBox="1">
              <a:spLocks noChangeArrowheads="1"/>
            </p:cNvSpPr>
            <p:nvPr/>
          </p:nvSpPr>
          <p:spPr bwMode="auto">
            <a:xfrm>
              <a:off x="2056" y="2427"/>
              <a:ext cx="529" cy="155"/>
            </a:xfrm>
            <a:prstGeom prst="rect">
              <a:avLst/>
            </a:prstGeom>
            <a:noFill/>
            <a:ln w="9525">
              <a:noFill/>
              <a:miter lim="800000"/>
              <a:headEnd/>
              <a:tailEnd/>
            </a:ln>
          </p:spPr>
          <p:txBody>
            <a:bodyPr wrap="none">
              <a:spAutoFit/>
            </a:bodyPr>
            <a:lstStyle/>
            <a:p>
              <a:pPr algn="ctr"/>
              <a:r>
                <a:rPr lang="en-US" sz="1000" b="1" dirty="0">
                  <a:solidFill>
                    <a:schemeClr val="folHlink"/>
                  </a:solidFill>
                </a:rPr>
                <a:t>BUILDERS</a:t>
              </a:r>
            </a:p>
          </p:txBody>
        </p:sp>
      </p:grpSp>
      <p:grpSp>
        <p:nvGrpSpPr>
          <p:cNvPr id="6" name="Group 22"/>
          <p:cNvGrpSpPr>
            <a:grpSpLocks/>
          </p:cNvGrpSpPr>
          <p:nvPr/>
        </p:nvGrpSpPr>
        <p:grpSpPr bwMode="auto">
          <a:xfrm>
            <a:off x="1792288" y="642918"/>
            <a:ext cx="2058987" cy="2286000"/>
            <a:chOff x="3084" y="480"/>
            <a:chExt cx="1297" cy="1440"/>
          </a:xfrm>
        </p:grpSpPr>
        <p:pic>
          <p:nvPicPr>
            <p:cNvPr id="6163" name="Picture 23" descr="owners"/>
            <p:cNvPicPr>
              <a:picLocks noChangeAspect="1" noChangeArrowheads="1"/>
            </p:cNvPicPr>
            <p:nvPr/>
          </p:nvPicPr>
          <p:blipFill>
            <a:blip r:embed="rId11" cstate="print"/>
            <a:srcRect/>
            <a:stretch>
              <a:fillRect/>
            </a:stretch>
          </p:blipFill>
          <p:spPr bwMode="auto">
            <a:xfrm>
              <a:off x="3084" y="480"/>
              <a:ext cx="1297" cy="1440"/>
            </a:xfrm>
            <a:prstGeom prst="rect">
              <a:avLst/>
            </a:prstGeom>
            <a:noFill/>
            <a:ln w="9525">
              <a:noFill/>
              <a:miter lim="800000"/>
              <a:headEnd/>
              <a:tailEnd/>
            </a:ln>
          </p:spPr>
        </p:pic>
        <p:sp>
          <p:nvSpPr>
            <p:cNvPr id="6164" name="Text Box 24"/>
            <p:cNvSpPr txBox="1">
              <a:spLocks noChangeArrowheads="1"/>
            </p:cNvSpPr>
            <p:nvPr/>
          </p:nvSpPr>
          <p:spPr bwMode="auto">
            <a:xfrm>
              <a:off x="3260" y="1611"/>
              <a:ext cx="480" cy="155"/>
            </a:xfrm>
            <a:prstGeom prst="rect">
              <a:avLst/>
            </a:prstGeom>
            <a:noFill/>
            <a:ln w="9525">
              <a:noFill/>
              <a:miter lim="800000"/>
              <a:headEnd/>
              <a:tailEnd/>
            </a:ln>
          </p:spPr>
          <p:txBody>
            <a:bodyPr wrap="none">
              <a:spAutoFit/>
            </a:bodyPr>
            <a:lstStyle/>
            <a:p>
              <a:pPr algn="ctr"/>
              <a:r>
                <a:rPr lang="en-US" sz="1000" b="1" dirty="0">
                  <a:solidFill>
                    <a:schemeClr val="folHlink"/>
                  </a:solidFill>
                </a:rPr>
                <a:t>OWNERS</a:t>
              </a:r>
            </a:p>
          </p:txBody>
        </p:sp>
      </p:grpSp>
      <p:grpSp>
        <p:nvGrpSpPr>
          <p:cNvPr id="7" name="Group 25"/>
          <p:cNvGrpSpPr>
            <a:grpSpLocks/>
          </p:cNvGrpSpPr>
          <p:nvPr/>
        </p:nvGrpSpPr>
        <p:grpSpPr bwMode="auto">
          <a:xfrm>
            <a:off x="3124200" y="4156059"/>
            <a:ext cx="2133600" cy="2141537"/>
            <a:chOff x="1882" y="2688"/>
            <a:chExt cx="1430" cy="1349"/>
          </a:xfrm>
        </p:grpSpPr>
        <p:pic>
          <p:nvPicPr>
            <p:cNvPr id="6161" name="Picture 26"/>
            <p:cNvPicPr>
              <a:picLocks noChangeAspect="1" noChangeArrowheads="1"/>
            </p:cNvPicPr>
            <p:nvPr/>
          </p:nvPicPr>
          <p:blipFill>
            <a:blip r:embed="rId12" cstate="print"/>
            <a:srcRect l="10620"/>
            <a:stretch>
              <a:fillRect/>
            </a:stretch>
          </p:blipFill>
          <p:spPr bwMode="auto">
            <a:xfrm>
              <a:off x="2860" y="2992"/>
              <a:ext cx="404" cy="603"/>
            </a:xfrm>
            <a:prstGeom prst="rect">
              <a:avLst/>
            </a:prstGeom>
            <a:noFill/>
            <a:ln w="9525">
              <a:noFill/>
              <a:miter lim="800000"/>
              <a:headEnd/>
              <a:tailEnd/>
            </a:ln>
          </p:spPr>
        </p:pic>
        <p:sp>
          <p:nvSpPr>
            <p:cNvPr id="6162" name="AutoShape 27"/>
            <p:cNvSpPr>
              <a:spLocks noChangeArrowheads="1"/>
            </p:cNvSpPr>
            <p:nvPr/>
          </p:nvSpPr>
          <p:spPr bwMode="auto">
            <a:xfrm>
              <a:off x="1882" y="2688"/>
              <a:ext cx="1430" cy="1349"/>
            </a:xfrm>
            <a:prstGeom prst="flowChartAlternateProcess">
              <a:avLst/>
            </a:prstGeom>
            <a:solidFill>
              <a:srgbClr val="FF0000">
                <a:alpha val="20000"/>
              </a:srgbClr>
            </a:solidFill>
            <a:ln w="9525">
              <a:solidFill>
                <a:srgbClr val="FF0000"/>
              </a:solidFill>
              <a:miter lim="800000"/>
              <a:headEnd/>
              <a:tailEnd/>
            </a:ln>
          </p:spPr>
          <p:txBody>
            <a:bodyPr wrap="none" anchor="ctr"/>
            <a:lstStyle/>
            <a:p>
              <a:pPr algn="ctr"/>
              <a:r>
                <a:rPr lang="en-US" sz="2000" b="1" dirty="0">
                  <a:solidFill>
                    <a:schemeClr val="tx1"/>
                  </a:solidFill>
                </a:rPr>
                <a:t>Focus</a:t>
              </a: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p:txBody>
        </p:sp>
      </p:grpSp>
      <p:sp>
        <p:nvSpPr>
          <p:cNvPr id="6160" name="Text Box 2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
        <p:nvSpPr>
          <p:cNvPr id="29" name="Title 28"/>
          <p:cNvSpPr>
            <a:spLocks noGrp="1"/>
          </p:cNvSpPr>
          <p:nvPr>
            <p:ph type="title" idx="4294967295"/>
          </p:nvPr>
        </p:nvSpPr>
        <p:spPr>
          <a:xfrm>
            <a:off x="142844" y="131762"/>
            <a:ext cx="8229600" cy="654032"/>
          </a:xfrm>
          <a:prstGeom prst="rect">
            <a:avLst/>
          </a:prstGeom>
        </p:spPr>
        <p:txBody>
          <a:bodyPr lIns="91405" tIns="45703" rIns="91405" bIns="45703"/>
          <a:lstStyle/>
          <a:p>
            <a:pPr algn="l"/>
            <a:r>
              <a:rPr lang="en-US" sz="3200" dirty="0"/>
              <a:t>Completing the Building Information Model</a:t>
            </a:r>
            <a:endParaRPr lang="en-GB"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2" presetClass="entr" presetSubtype="2" fill="hold" nodeType="afterEffect">
                                  <p:stCondLst>
                                    <p:cond delay="0"/>
                                  </p:stCondLst>
                                  <p:childTnLst>
                                    <p:set>
                                      <p:cBhvr>
                                        <p:cTn id="31" dur="1" fill="hold">
                                          <p:stCondLst>
                                            <p:cond delay="0"/>
                                          </p:stCondLst>
                                        </p:cTn>
                                        <p:tgtEl>
                                          <p:spTgt spid="1047559"/>
                                        </p:tgtEl>
                                        <p:attrNameLst>
                                          <p:attrName>style.visibility</p:attrName>
                                        </p:attrNameLst>
                                      </p:cBhvr>
                                      <p:to>
                                        <p:strVal val="visible"/>
                                      </p:to>
                                    </p:set>
                                    <p:animEffect transition="in" filter="wipe(right)">
                                      <p:cBhvr>
                                        <p:cTn id="32" dur="500"/>
                                        <p:tgtEl>
                                          <p:spTgt spid="1047559"/>
                                        </p:tgtEl>
                                      </p:cBhvr>
                                    </p:animEffect>
                                  </p:childTnLst>
                                </p:cTn>
                              </p:par>
                            </p:childTnLst>
                          </p:cTn>
                        </p:par>
                        <p:par>
                          <p:cTn id="33" fill="hold">
                            <p:stCondLst>
                              <p:cond delay="3000"/>
                            </p:stCondLst>
                            <p:childTnLst>
                              <p:par>
                                <p:cTn id="34" presetID="23" presetClass="entr" presetSubtype="16"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Clr clrSpc="rgb" dir="cw">
                                      <p:cBhvr override="childStyle">
                                        <p:cTn id="40" dur="100" fill="hold"/>
                                        <p:tgtEl>
                                          <p:spTgt spid="7"/>
                                        </p:tgtEl>
                                        <p:attrNameLst>
                                          <p:attrName>style.color</p:attrName>
                                        </p:attrNameLst>
                                      </p:cBhvr>
                                      <p:to>
                                        <a:schemeClr val="accent2"/>
                                      </p:to>
                                    </p:animClr>
                                    <p:animClr clrSpc="rgb" dir="cw">
                                      <p:cBhvr>
                                        <p:cTn id="41" dur="100" fill="hold"/>
                                        <p:tgtEl>
                                          <p:spTgt spid="7"/>
                                        </p:tgtEl>
                                        <p:attrNameLst>
                                          <p:attrName>fillcolor</p:attrName>
                                        </p:attrNameLst>
                                      </p:cBhvr>
                                      <p:to>
                                        <a:schemeClr val="accent2"/>
                                      </p:to>
                                    </p:animClr>
                                    <p:set>
                                      <p:cBhvr>
                                        <p:cTn id="42" dur="100" fill="hold"/>
                                        <p:tgtEl>
                                          <p:spTgt spid="7"/>
                                        </p:tgtEl>
                                        <p:attrNameLst>
                                          <p:attrName>fill.type</p:attrName>
                                        </p:attrNameLst>
                                      </p:cBhvr>
                                      <p:to>
                                        <p:strVal val="solid"/>
                                      </p:to>
                                    </p:set>
                                    <p:set>
                                      <p:cBhvr>
                                        <p:cTn id="43" dur="100" fill="hold"/>
                                        <p:tgtEl>
                                          <p:spTgt spid="7"/>
                                        </p:tgtEl>
                                        <p:attrNameLst>
                                          <p:attrName>fill.on</p:attrName>
                                        </p:attrNameLst>
                                      </p:cBhvr>
                                      <p:to>
                                        <p:strVal val="true"/>
                                      </p:to>
                                    </p:set>
                                    <p:animRot by="120000">
                                      <p:cBhvr>
                                        <p:cTn id="44" dur="100" fill="hold">
                                          <p:stCondLst>
                                            <p:cond delay="0"/>
                                          </p:stCondLst>
                                        </p:cTn>
                                        <p:tgtEl>
                                          <p:spTgt spid="7"/>
                                        </p:tgtEl>
                                        <p:attrNameLst>
                                          <p:attrName>r</p:attrName>
                                        </p:attrNameLst>
                                      </p:cBhvr>
                                    </p:animRot>
                                    <p:animRot by="-240000">
                                      <p:cBhvr>
                                        <p:cTn id="45" dur="200" fill="hold">
                                          <p:stCondLst>
                                            <p:cond delay="200"/>
                                          </p:stCondLst>
                                        </p:cTn>
                                        <p:tgtEl>
                                          <p:spTgt spid="7"/>
                                        </p:tgtEl>
                                        <p:attrNameLst>
                                          <p:attrName>r</p:attrName>
                                        </p:attrNameLst>
                                      </p:cBhvr>
                                    </p:animRot>
                                    <p:animRot by="240000">
                                      <p:cBhvr>
                                        <p:cTn id="46" dur="200" fill="hold">
                                          <p:stCondLst>
                                            <p:cond delay="400"/>
                                          </p:stCondLst>
                                        </p:cTn>
                                        <p:tgtEl>
                                          <p:spTgt spid="7"/>
                                        </p:tgtEl>
                                        <p:attrNameLst>
                                          <p:attrName>r</p:attrName>
                                        </p:attrNameLst>
                                      </p:cBhvr>
                                    </p:animRot>
                                    <p:animRot by="-240000">
                                      <p:cBhvr>
                                        <p:cTn id="47" dur="200" fill="hold">
                                          <p:stCondLst>
                                            <p:cond delay="600"/>
                                          </p:stCondLst>
                                        </p:cTn>
                                        <p:tgtEl>
                                          <p:spTgt spid="7"/>
                                        </p:tgtEl>
                                        <p:attrNameLst>
                                          <p:attrName>r</p:attrName>
                                        </p:attrNameLst>
                                      </p:cBhvr>
                                    </p:animRot>
                                    <p:animRot by="120000">
                                      <p:cBhvr>
                                        <p:cTn id="48"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idx="4294967295"/>
          </p:nvPr>
        </p:nvSpPr>
        <p:spPr>
          <a:xfrm>
            <a:off x="85748" y="71415"/>
            <a:ext cx="7843838" cy="785818"/>
          </a:xfrm>
          <a:prstGeom prst="rect">
            <a:avLst/>
          </a:prstGeom>
        </p:spPr>
        <p:txBody>
          <a:bodyPr lIns="91417" tIns="45709" rIns="91417" bIns="45709"/>
          <a:lstStyle/>
          <a:p>
            <a:pPr algn="l"/>
            <a:r>
              <a:rPr lang="en-GB" sz="4800" dirty="0"/>
              <a:t>The 3D Rebar Model</a:t>
            </a:r>
            <a:endParaRPr lang="en-US" sz="4800" dirty="0"/>
          </a:p>
        </p:txBody>
      </p:sp>
      <p:sp>
        <p:nvSpPr>
          <p:cNvPr id="6147" name="KMA4F595B"/>
          <p:cNvSpPr>
            <a:spLocks noChangeArrowheads="1"/>
          </p:cNvSpPr>
          <p:nvPr>
            <p:custDataLst>
              <p:tags r:id="rId1"/>
            </p:custDataLst>
          </p:nvPr>
        </p:nvSpPr>
        <p:spPr bwMode="auto">
          <a:xfrm>
            <a:off x="295277" y="1000109"/>
            <a:ext cx="8162925" cy="5013680"/>
          </a:xfrm>
          <a:prstGeom prst="rect">
            <a:avLst/>
          </a:prstGeom>
          <a:noFill/>
          <a:ln w="9525">
            <a:noFill/>
            <a:miter lim="800000"/>
            <a:headEnd/>
            <a:tailEnd/>
          </a:ln>
        </p:spPr>
        <p:txBody>
          <a:bodyPr lIns="0" tIns="0" rIns="0" bIns="0">
            <a:spAutoFit/>
          </a:bodyPr>
          <a:lstStyle/>
          <a:p>
            <a:pPr>
              <a:spcBef>
                <a:spcPct val="15000"/>
              </a:spcBef>
              <a:buFont typeface="Wingdings" pitchFamily="2" charset="2"/>
              <a:buNone/>
            </a:pPr>
            <a:r>
              <a:rPr lang="en-US" sz="2000" dirty="0">
                <a:solidFill>
                  <a:schemeClr val="tx1"/>
                </a:solidFill>
                <a:latin typeface="+mj-lt"/>
              </a:rPr>
              <a:t>Revit Structure has a 3D rebar model composed of</a:t>
            </a:r>
          </a:p>
          <a:p>
            <a:pPr marL="358687" lvl="1" indent="-176169">
              <a:spcBef>
                <a:spcPct val="15000"/>
              </a:spcBef>
              <a:buFont typeface="Wingdings" pitchFamily="2" charset="2"/>
              <a:buChar char="§"/>
            </a:pPr>
            <a:r>
              <a:rPr lang="en-US" sz="1600" dirty="0">
                <a:solidFill>
                  <a:schemeClr val="tx1"/>
                </a:solidFill>
                <a:latin typeface="+mj-lt"/>
              </a:rPr>
              <a:t>Single bars</a:t>
            </a:r>
          </a:p>
          <a:p>
            <a:pPr marL="358687" lvl="1" indent="-176169">
              <a:spcBef>
                <a:spcPct val="15000"/>
              </a:spcBef>
              <a:buFont typeface="Wingdings" pitchFamily="2" charset="2"/>
              <a:buChar char="§"/>
            </a:pPr>
            <a:r>
              <a:rPr lang="en-US" sz="1600" dirty="0">
                <a:solidFill>
                  <a:schemeClr val="tx1"/>
                </a:solidFill>
                <a:latin typeface="+mj-lt"/>
              </a:rPr>
              <a:t>Sets (array of bars with rules)</a:t>
            </a:r>
          </a:p>
          <a:p>
            <a:pPr marL="358687" lvl="1" indent="-176169">
              <a:spcBef>
                <a:spcPct val="15000"/>
              </a:spcBef>
              <a:buFont typeface="Wingdings" pitchFamily="2" charset="2"/>
              <a:buChar char="§"/>
            </a:pPr>
            <a:r>
              <a:rPr lang="en-US" sz="1600" dirty="0">
                <a:solidFill>
                  <a:schemeClr val="tx1"/>
                </a:solidFill>
                <a:latin typeface="+mj-lt"/>
              </a:rPr>
              <a:t>Area reinforcement for slabs and walls</a:t>
            </a:r>
          </a:p>
          <a:p>
            <a:pPr marL="358687" lvl="1" indent="-176169">
              <a:spcBef>
                <a:spcPct val="15000"/>
              </a:spcBef>
              <a:buFont typeface="Wingdings" pitchFamily="2" charset="2"/>
              <a:buChar char="§"/>
            </a:pPr>
            <a:r>
              <a:rPr lang="en-US" sz="1600" dirty="0">
                <a:solidFill>
                  <a:schemeClr val="tx1"/>
                </a:solidFill>
                <a:latin typeface="+mj-lt"/>
              </a:rPr>
              <a:t>Path reinforcement for slabs</a:t>
            </a:r>
          </a:p>
          <a:p>
            <a:pPr>
              <a:spcBef>
                <a:spcPct val="15000"/>
              </a:spcBef>
              <a:buFont typeface="Wingdings" pitchFamily="2" charset="2"/>
              <a:buNone/>
            </a:pPr>
            <a:r>
              <a:rPr lang="en-US" sz="2000" dirty="0">
                <a:solidFill>
                  <a:schemeClr val="tx1"/>
                </a:solidFill>
                <a:latin typeface="+mj-lt"/>
              </a:rPr>
              <a:t>3D rebar model can be generated</a:t>
            </a:r>
          </a:p>
          <a:p>
            <a:pPr marL="358687" lvl="1" indent="-176169">
              <a:spcBef>
                <a:spcPct val="15000"/>
              </a:spcBef>
              <a:buFont typeface="Wingdings" pitchFamily="2" charset="2"/>
              <a:buChar char="§"/>
            </a:pPr>
            <a:r>
              <a:rPr lang="en-US" sz="1600" dirty="0">
                <a:solidFill>
                  <a:schemeClr val="tx1"/>
                </a:solidFill>
                <a:latin typeface="+mj-lt"/>
              </a:rPr>
              <a:t>Manually by user</a:t>
            </a:r>
          </a:p>
          <a:p>
            <a:pPr marL="358687" lvl="1" indent="-176169">
              <a:spcBef>
                <a:spcPct val="15000"/>
              </a:spcBef>
              <a:buFont typeface="Wingdings" pitchFamily="2" charset="2"/>
              <a:buChar char="§"/>
            </a:pPr>
            <a:r>
              <a:rPr lang="en-US" sz="1600" dirty="0">
                <a:solidFill>
                  <a:schemeClr val="tx1"/>
                </a:solidFill>
                <a:latin typeface="+mj-lt"/>
              </a:rPr>
              <a:t>Loaded from a group that defines a cage</a:t>
            </a:r>
          </a:p>
          <a:p>
            <a:pPr marL="358687" lvl="1" indent="-176169">
              <a:spcBef>
                <a:spcPct val="15000"/>
              </a:spcBef>
              <a:buFont typeface="Wingdings" pitchFamily="2" charset="2"/>
              <a:buChar char="§"/>
            </a:pPr>
            <a:r>
              <a:rPr lang="en-US" sz="1600" dirty="0">
                <a:solidFill>
                  <a:schemeClr val="tx1"/>
                </a:solidFill>
                <a:latin typeface="+mj-lt"/>
              </a:rPr>
              <a:t>Generated with the API from analysis and design software or from macros</a:t>
            </a:r>
          </a:p>
          <a:p>
            <a:pPr>
              <a:spcBef>
                <a:spcPct val="15000"/>
              </a:spcBef>
              <a:buFont typeface="Wingdings" pitchFamily="2" charset="2"/>
              <a:buNone/>
            </a:pPr>
            <a:r>
              <a:rPr lang="en-US" sz="2000" dirty="0">
                <a:solidFill>
                  <a:schemeClr val="tx1"/>
                </a:solidFill>
                <a:latin typeface="+mj-lt"/>
              </a:rPr>
              <a:t>Advantages of 3D rebar model</a:t>
            </a:r>
          </a:p>
          <a:p>
            <a:pPr marL="358687" lvl="1" indent="-176169">
              <a:spcBef>
                <a:spcPct val="15000"/>
              </a:spcBef>
              <a:buFont typeface="Wingdings" pitchFamily="2" charset="2"/>
              <a:buChar char="§"/>
            </a:pPr>
            <a:r>
              <a:rPr lang="en-US" sz="1600" dirty="0">
                <a:solidFill>
                  <a:schemeClr val="tx1"/>
                </a:solidFill>
                <a:latin typeface="+mj-lt"/>
              </a:rPr>
              <a:t>Quantities</a:t>
            </a:r>
          </a:p>
          <a:p>
            <a:pPr marL="358687" lvl="1" indent="-176169">
              <a:spcBef>
                <a:spcPct val="15000"/>
              </a:spcBef>
              <a:buFont typeface="Wingdings" pitchFamily="2" charset="2"/>
              <a:buChar char="§"/>
            </a:pPr>
            <a:r>
              <a:rPr lang="en-US" sz="1600" dirty="0">
                <a:solidFill>
                  <a:schemeClr val="tx1"/>
                </a:solidFill>
                <a:latin typeface="+mj-lt"/>
              </a:rPr>
              <a:t>Complex layout</a:t>
            </a:r>
          </a:p>
          <a:p>
            <a:pPr marL="358687" lvl="1" indent="-176169">
              <a:spcBef>
                <a:spcPct val="15000"/>
              </a:spcBef>
              <a:buFont typeface="Wingdings" pitchFamily="2" charset="2"/>
              <a:buChar char="§"/>
            </a:pPr>
            <a:r>
              <a:rPr lang="en-US" sz="1600" dirty="0">
                <a:solidFill>
                  <a:schemeClr val="tx1"/>
                </a:solidFill>
                <a:latin typeface="+mj-lt"/>
              </a:rPr>
              <a:t>Automatic reinforcement drawings</a:t>
            </a:r>
          </a:p>
          <a:p>
            <a:pPr marL="358687" lvl="1" indent="-176169">
              <a:spcBef>
                <a:spcPct val="15000"/>
              </a:spcBef>
              <a:buFont typeface="Wingdings" pitchFamily="2" charset="2"/>
              <a:buChar char="§"/>
            </a:pPr>
            <a:r>
              <a:rPr lang="en-US" sz="1600" dirty="0">
                <a:solidFill>
                  <a:schemeClr val="tx1"/>
                </a:solidFill>
                <a:latin typeface="+mj-lt"/>
              </a:rPr>
              <a:t>Basic scheduling</a:t>
            </a:r>
          </a:p>
          <a:p>
            <a:pPr>
              <a:spcBef>
                <a:spcPct val="15000"/>
              </a:spcBef>
              <a:buFont typeface="Wingdings" pitchFamily="2" charset="2"/>
              <a:buNone/>
            </a:pPr>
            <a:r>
              <a:rPr lang="en-US" sz="2000" dirty="0">
                <a:solidFill>
                  <a:schemeClr val="tx1"/>
                </a:solidFill>
                <a:latin typeface="+mj-lt"/>
              </a:rPr>
              <a:t>Scheduling is specific to each country</a:t>
            </a:r>
          </a:p>
          <a:p>
            <a:pPr marL="358687" lvl="1" indent="-176169">
              <a:spcBef>
                <a:spcPct val="15000"/>
              </a:spcBef>
              <a:buFont typeface="Wingdings" pitchFamily="2" charset="2"/>
              <a:buChar char="§"/>
            </a:pPr>
            <a:r>
              <a:rPr lang="en-US" sz="1600" dirty="0">
                <a:solidFill>
                  <a:schemeClr val="tx1"/>
                </a:solidFill>
                <a:latin typeface="+mj-lt"/>
              </a:rPr>
              <a:t>Opportunity for third party developers to use the 3D rebar model to generate DWG schedules and import them back as a drafting view in Revit Structure</a:t>
            </a:r>
          </a:p>
        </p:txBody>
      </p:sp>
      <p:sp>
        <p:nvSpPr>
          <p:cNvPr id="5"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19088" y="136525"/>
            <a:ext cx="8501062" cy="1143000"/>
          </a:xfrm>
        </p:spPr>
        <p:txBody>
          <a:bodyPr/>
          <a:lstStyle/>
          <a:p>
            <a:pPr eaLnBrk="1" hangingPunct="1"/>
            <a:r>
              <a:rPr lang="en-US" dirty="0"/>
              <a:t>Relationship Between Topics</a:t>
            </a:r>
            <a:endParaRPr lang="en-GB" dirty="0"/>
          </a:p>
        </p:txBody>
      </p:sp>
      <p:sp>
        <p:nvSpPr>
          <p:cNvPr id="7171" name="Rectangle 3"/>
          <p:cNvSpPr>
            <a:spLocks noGrp="1" noChangeArrowheads="1"/>
          </p:cNvSpPr>
          <p:nvPr>
            <p:ph idx="1"/>
          </p:nvPr>
        </p:nvSpPr>
        <p:spPr/>
        <p:txBody>
          <a:bodyPr/>
          <a:lstStyle/>
          <a:p>
            <a:pPr eaLnBrk="1" hangingPunct="1">
              <a:buFontTx/>
              <a:buNone/>
            </a:pPr>
            <a:r>
              <a:rPr lang="en-GB" dirty="0"/>
              <a:t>Rebar</a:t>
            </a:r>
          </a:p>
          <a:p>
            <a:pPr lvl="1" eaLnBrk="1" hangingPunct="1"/>
            <a:r>
              <a:rPr lang="en-GB" dirty="0"/>
              <a:t>Generate rebar and define </a:t>
            </a:r>
            <a:r>
              <a:rPr lang="en-GB" u="sng" dirty="0"/>
              <a:t>rebar shape </a:t>
            </a:r>
          </a:p>
          <a:p>
            <a:pPr lvl="1" eaLnBrk="1" hangingPunct="1"/>
            <a:r>
              <a:rPr lang="en-GB" dirty="0"/>
              <a:t>Extract rebar information </a:t>
            </a:r>
          </a:p>
          <a:p>
            <a:pPr eaLnBrk="1" hangingPunct="1">
              <a:buFontTx/>
              <a:buNone/>
            </a:pPr>
            <a:r>
              <a:rPr lang="en-GB" u="sng" dirty="0"/>
              <a:t>Truss</a:t>
            </a:r>
            <a:endParaRPr lang="en-GB" dirty="0"/>
          </a:p>
          <a:p>
            <a:pPr eaLnBrk="1" hangingPunct="1">
              <a:buFontTx/>
              <a:buNone/>
            </a:pPr>
            <a:r>
              <a:rPr lang="en-GB" dirty="0"/>
              <a:t>Detailing</a:t>
            </a:r>
          </a:p>
          <a:p>
            <a:pPr lvl="1" eaLnBrk="1" hangingPunct="1"/>
            <a:r>
              <a:rPr lang="en-GB" dirty="0"/>
              <a:t>Generate a section view</a:t>
            </a:r>
          </a:p>
          <a:p>
            <a:pPr lvl="1" eaLnBrk="1" hangingPunct="1"/>
            <a:r>
              <a:rPr lang="en-GB" dirty="0"/>
              <a:t>Generate a drafting view</a:t>
            </a:r>
          </a:p>
          <a:p>
            <a:pPr lvl="1" eaLnBrk="1" hangingPunct="1"/>
            <a:r>
              <a:rPr lang="en-GB" dirty="0"/>
              <a:t>Create a sheet</a:t>
            </a:r>
          </a:p>
          <a:p>
            <a:pPr lvl="1" eaLnBrk="1" hangingPunct="1"/>
            <a:r>
              <a:rPr lang="en-GB" dirty="0"/>
              <a:t>Import and export </a:t>
            </a:r>
            <a:r>
              <a:rPr lang="en-GB" u="sng" dirty="0"/>
              <a:t>external </a:t>
            </a:r>
            <a:r>
              <a:rPr lang="en-GB" u="sng"/>
              <a:t>file formats</a:t>
            </a:r>
            <a:r>
              <a:rPr lang="en-GB"/>
              <a:t> (e.g</a:t>
            </a:r>
            <a:r>
              <a:rPr lang="en-GB" dirty="0"/>
              <a:t>., </a:t>
            </a:r>
            <a:r>
              <a:rPr lang="en-GB" err="1"/>
              <a:t>dwg</a:t>
            </a:r>
            <a:r>
              <a:rPr lang="en-GB"/>
              <a:t>)</a:t>
            </a:r>
            <a:endParaRPr lang="en-GB" dirty="0"/>
          </a:p>
          <a:p>
            <a:pPr lvl="1" eaLnBrk="1" hangingPunct="1"/>
            <a:r>
              <a:rPr lang="en-GB" dirty="0"/>
              <a:t>Add text, dimensioning and annotations</a:t>
            </a:r>
          </a:p>
        </p:txBody>
      </p:sp>
      <p:sp>
        <p:nvSpPr>
          <p:cNvPr id="5"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85720" y="-24"/>
            <a:ext cx="8824912" cy="1143000"/>
          </a:xfrm>
        </p:spPr>
        <p:txBody>
          <a:bodyPr/>
          <a:lstStyle/>
          <a:p>
            <a:pPr eaLnBrk="1" hangingPunct="1"/>
            <a:r>
              <a:rPr lang="en-GB" sz="4400" dirty="0"/>
              <a:t>Generate Beam or Column Rebar</a:t>
            </a:r>
            <a:br>
              <a:rPr lang="en-GB" sz="2800">
                <a:solidFill>
                  <a:schemeClr val="accent1">
                    <a:lumMod val="75000"/>
                  </a:schemeClr>
                </a:solidFill>
              </a:rPr>
            </a:br>
            <a:endParaRPr lang="en-GB" sz="2800" dirty="0">
              <a:solidFill>
                <a:schemeClr val="accent1">
                  <a:lumMod val="75000"/>
                </a:schemeClr>
              </a:solidFill>
            </a:endParaRPr>
          </a:p>
        </p:txBody>
      </p:sp>
      <p:sp>
        <p:nvSpPr>
          <p:cNvPr id="8195" name="Rectangle 3"/>
          <p:cNvSpPr>
            <a:spLocks noGrp="1" noChangeArrowheads="1"/>
          </p:cNvSpPr>
          <p:nvPr>
            <p:ph idx="1"/>
          </p:nvPr>
        </p:nvSpPr>
        <p:spPr>
          <a:xfrm>
            <a:off x="319092" y="1279526"/>
            <a:ext cx="8574087" cy="2578102"/>
          </a:xfrm>
        </p:spPr>
        <p:txBody>
          <a:bodyPr/>
          <a:lstStyle/>
          <a:p>
            <a:pPr marL="92030" indent="-92030"/>
            <a:r>
              <a:rPr lang="en-GB" sz="2400" dirty="0"/>
              <a:t>Sample: Reinforcement</a:t>
            </a:r>
            <a:endParaRPr lang="en-US" sz="2400" dirty="0"/>
          </a:p>
          <a:p>
            <a:pPr marL="449042" lvl="1" indent="-177712">
              <a:spcBef>
                <a:spcPts val="0"/>
              </a:spcBef>
            </a:pPr>
            <a:r>
              <a:rPr lang="en-US" sz="1600" noProof="1"/>
              <a:t>Create reinforcement bars</a:t>
            </a:r>
            <a:r>
              <a:rPr lang="en-US" altLang="ja-JP" sz="1600" dirty="0">
                <a:ea typeface="ＭＳ Ｐゴシック" pitchFamily="34" charset="-128"/>
              </a:rPr>
              <a:t> in s</a:t>
            </a:r>
            <a:r>
              <a:rPr lang="en-US" sz="1600" noProof="1"/>
              <a:t>elected </a:t>
            </a:r>
            <a:r>
              <a:rPr lang="en-US" altLang="ja-JP" sz="1600" dirty="0">
                <a:ea typeface="ＭＳ Ｐゴシック" pitchFamily="34" charset="-128"/>
              </a:rPr>
              <a:t>non-reinforced c</a:t>
            </a:r>
            <a:r>
              <a:rPr lang="en-US" sz="1600" noProof="1"/>
              <a:t>oncrete beam or column</a:t>
            </a:r>
            <a:endParaRPr lang="en-US" altLang="ja-JP" sz="1600" dirty="0">
              <a:ea typeface="ＭＳ Ｐゴシック" pitchFamily="34" charset="-128"/>
            </a:endParaRPr>
          </a:p>
          <a:p>
            <a:pPr marL="449042" lvl="1" indent="-177712">
              <a:spcBef>
                <a:spcPts val="0"/>
              </a:spcBef>
            </a:pPr>
            <a:r>
              <a:rPr lang="en-US" sz="1600" noProof="1"/>
              <a:t>Beam rebar</a:t>
            </a:r>
            <a:r>
              <a:rPr lang="en-US" altLang="ja-JP" sz="1600" dirty="0">
                <a:ea typeface="ＭＳ Ｐゴシック" pitchFamily="34" charset="-128"/>
              </a:rPr>
              <a:t>: </a:t>
            </a:r>
            <a:r>
              <a:rPr lang="en-US" sz="1600" noProof="1"/>
              <a:t>top, bottom </a:t>
            </a:r>
            <a:r>
              <a:rPr lang="en-US" altLang="ja-JP" sz="1600" dirty="0">
                <a:ea typeface="ＭＳ Ｐゴシック" pitchFamily="34" charset="-128"/>
              </a:rPr>
              <a:t>or </a:t>
            </a:r>
            <a:r>
              <a:rPr lang="en-US" sz="1600" noProof="1"/>
              <a:t>transverse</a:t>
            </a:r>
            <a:endParaRPr lang="en-US" altLang="ja-JP" sz="1600" dirty="0">
              <a:ea typeface="ＭＳ Ｐゴシック" pitchFamily="34" charset="-128"/>
            </a:endParaRPr>
          </a:p>
          <a:p>
            <a:pPr marL="449042" lvl="1" indent="-177712">
              <a:spcBef>
                <a:spcPts val="0"/>
              </a:spcBef>
            </a:pPr>
            <a:r>
              <a:rPr lang="en-US" sz="1600" noProof="1"/>
              <a:t>Column rebar: transverse </a:t>
            </a:r>
            <a:r>
              <a:rPr lang="en-US" altLang="ja-JP" sz="1600" dirty="0">
                <a:ea typeface="ＭＳ Ｐゴシック" pitchFamily="34" charset="-128"/>
              </a:rPr>
              <a:t>or </a:t>
            </a:r>
            <a:r>
              <a:rPr lang="en-US" sz="1600" noProof="1"/>
              <a:t>vertical</a:t>
            </a:r>
            <a:endParaRPr lang="en-GB" sz="1600" dirty="0"/>
          </a:p>
          <a:p>
            <a:pPr marL="92030" indent="-92030"/>
            <a:r>
              <a:rPr lang="en-GB" sz="2400" dirty="0"/>
              <a:t>Class</a:t>
            </a:r>
          </a:p>
          <a:p>
            <a:pPr marL="449263" lvl="2" indent="0" eaLnBrk="1" hangingPunct="1">
              <a:buFont typeface="Wingdings" pitchFamily="2" charset="2"/>
              <a:buNone/>
            </a:pPr>
            <a:r>
              <a:rPr lang="en-GB" sz="1400" b="1" dirty="0">
                <a:latin typeface="Courier New" pitchFamily="49" charset="0"/>
              </a:rPr>
              <a:t>Autodesk.Revit.Elements.Rebar</a:t>
            </a:r>
          </a:p>
          <a:p>
            <a:pPr marL="92030" indent="-92030"/>
            <a:r>
              <a:rPr lang="en-GB" sz="2400"/>
              <a:t>Methods</a:t>
            </a:r>
            <a:endParaRPr lang="en-GB" sz="2400" dirty="0"/>
          </a:p>
        </p:txBody>
      </p:sp>
      <p:sp>
        <p:nvSpPr>
          <p:cNvPr id="8196"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
        <p:nvSpPr>
          <p:cNvPr id="5" name="Rounded Rectangle 4"/>
          <p:cNvSpPr/>
          <p:nvPr/>
        </p:nvSpPr>
        <p:spPr bwMode="auto">
          <a:xfrm>
            <a:off x="892118" y="3837622"/>
            <a:ext cx="8143933" cy="2760564"/>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77" tIns="46777" rIns="46777" bIns="46777" anchor="ctr">
            <a:spAutoFit/>
          </a:bodyPr>
          <a:lstStyle/>
          <a:p>
            <a:r>
              <a:rPr lang="en-US" sz="1200" b="1" dirty="0">
                <a:solidFill>
                  <a:srgbClr val="00B050"/>
                </a:solidFill>
                <a:latin typeface="Courier New" pitchFamily="49" charset="0"/>
                <a:cs typeface="Courier New" pitchFamily="49" charset="0"/>
              </a:rPr>
              <a:t>// two overloaded functions in 2009</a:t>
            </a:r>
          </a:p>
          <a:p>
            <a:endParaRPr lang="en-US" sz="1200" b="1" dirty="0">
              <a:solidFill>
                <a:srgbClr val="00B050"/>
              </a:solidFill>
              <a:latin typeface="Courier New" pitchFamily="49" charset="0"/>
              <a:cs typeface="Courier New" pitchFamily="49" charset="0"/>
            </a:endParaRPr>
          </a:p>
          <a:p>
            <a:pPr>
              <a:spcBef>
                <a:spcPts val="0"/>
              </a:spcBef>
              <a:spcAft>
                <a:spcPts val="0"/>
              </a:spcAft>
            </a:pPr>
            <a:r>
              <a:rPr lang="en-US" sz="1200" b="1" dirty="0">
                <a:solidFill>
                  <a:srgbClr val="008080"/>
                </a:solidFill>
                <a:latin typeface="Courier New" pitchFamily="49" charset="0"/>
                <a:ea typeface="ＭＳ 明朝"/>
                <a:cs typeface="Courier New" pitchFamily="49" charset="0"/>
              </a:rPr>
              <a:t>Rebar</a:t>
            </a:r>
            <a:r>
              <a:rPr lang="en-US" sz="1200" b="1" dirty="0">
                <a:latin typeface="Courier New" pitchFamily="49" charset="0"/>
                <a:ea typeface="ＭＳ 明朝"/>
                <a:cs typeface="Courier New" pitchFamily="49" charset="0"/>
              </a:rPr>
              <a:t> </a:t>
            </a:r>
            <a:r>
              <a:rPr lang="en-US" sz="1200" b="1" dirty="0">
                <a:solidFill>
                  <a:schemeClr val="tx1"/>
                </a:solidFill>
                <a:latin typeface="Courier New" pitchFamily="49" charset="0"/>
                <a:ea typeface="ＭＳ 明朝"/>
                <a:cs typeface="Courier New" pitchFamily="49" charset="0"/>
              </a:rPr>
              <a:t>r = </a:t>
            </a:r>
            <a:r>
              <a:rPr lang="en-US" sz="1200" b="1" dirty="0" err="1">
                <a:solidFill>
                  <a:schemeClr val="tx1"/>
                </a:solidFill>
                <a:latin typeface="Courier New" pitchFamily="49" charset="0"/>
                <a:ea typeface="ＭＳ 明朝"/>
                <a:cs typeface="Courier New" pitchFamily="49" charset="0"/>
              </a:rPr>
              <a:t>doc.Create.</a:t>
            </a:r>
            <a:r>
              <a:rPr lang="en-US" sz="1200" b="1" dirty="0" err="1">
                <a:solidFill>
                  <a:schemeClr val="accent2"/>
                </a:solidFill>
                <a:latin typeface="Courier New" pitchFamily="49" charset="0"/>
                <a:ea typeface="ＭＳ 明朝"/>
                <a:cs typeface="Courier New" pitchFamily="49" charset="0"/>
              </a:rPr>
              <a:t>NewRebar</a:t>
            </a:r>
            <a:r>
              <a:rPr lang="en-US" sz="1200" b="1" dirty="0">
                <a:solidFill>
                  <a:schemeClr val="tx1"/>
                </a:solidFill>
                <a:latin typeface="Courier New" pitchFamily="49" charset="0"/>
                <a:ea typeface="ＭＳ 明朝"/>
                <a:cs typeface="Courier New" pitchFamily="49" charset="0"/>
              </a:rPr>
              <a:t>( </a:t>
            </a:r>
            <a:r>
              <a:rPr lang="en-US" sz="1200" b="1" dirty="0" err="1">
                <a:solidFill>
                  <a:srgbClr val="008080"/>
                </a:solidFill>
                <a:latin typeface="Courier New" pitchFamily="49" charset="0"/>
                <a:ea typeface="ＭＳ 明朝"/>
                <a:cs typeface="Courier New" pitchFamily="49" charset="0"/>
              </a:rPr>
              <a:t>RebarStyle</a:t>
            </a:r>
            <a:r>
              <a:rPr lang="en-US" sz="1200" b="1" dirty="0" err="1">
                <a:solidFill>
                  <a:schemeClr val="tx1"/>
                </a:solidFill>
                <a:latin typeface="Courier New" pitchFamily="49" charset="0"/>
                <a:ea typeface="ＭＳ 明朝"/>
                <a:cs typeface="Courier New" pitchFamily="49" charset="0"/>
              </a:rPr>
              <a:t>.Standard</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rebarType</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startHook</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endHook</a:t>
            </a:r>
            <a:r>
              <a:rPr lang="en-US" sz="1200" b="1" dirty="0">
                <a:solidFill>
                  <a:schemeClr val="tx1"/>
                </a:solidFill>
                <a:latin typeface="Courier New" pitchFamily="49" charset="0"/>
                <a:ea typeface="ＭＳ 明朝"/>
                <a:cs typeface="Courier New" pitchFamily="49" charset="0"/>
              </a:rPr>
              <a:t>, </a:t>
            </a:r>
          </a:p>
          <a:p>
            <a:pPr>
              <a:spcBef>
                <a:spcPts val="0"/>
              </a:spcBef>
              <a:spcAft>
                <a:spcPts val="0"/>
              </a:spcAft>
            </a:pP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m_hostObject</a:t>
            </a:r>
            <a:r>
              <a:rPr lang="en-US" sz="1200" b="1" dirty="0">
                <a:solidFill>
                  <a:schemeClr val="tx1"/>
                </a:solidFill>
                <a:latin typeface="Courier New" pitchFamily="49" charset="0"/>
                <a:ea typeface="ＭＳ 明朝"/>
                <a:cs typeface="Courier New" pitchFamily="49" charset="0"/>
              </a:rPr>
              <a:t>, normal, curves, (</a:t>
            </a:r>
            <a:r>
              <a:rPr lang="en-US" sz="1200" b="1" dirty="0" err="1">
                <a:solidFill>
                  <a:srgbClr val="0000FF"/>
                </a:solidFill>
                <a:latin typeface="Courier New" pitchFamily="49" charset="0"/>
                <a:ea typeface="ＭＳ 明朝"/>
                <a:cs typeface="Courier New" pitchFamily="49" charset="0"/>
              </a:rPr>
              <a:t>int</a:t>
            </a:r>
            <a:r>
              <a:rPr lang="en-US" sz="1200" b="1" dirty="0">
                <a:solidFill>
                  <a:schemeClr val="tx1"/>
                </a:solidFill>
                <a:latin typeface="Courier New" pitchFamily="49" charset="0"/>
                <a:ea typeface="ＭＳ 明朝"/>
                <a:cs typeface="Courier New" pitchFamily="49" charset="0"/>
              </a:rPr>
              <a:t>)</a:t>
            </a:r>
            <a:r>
              <a:rPr lang="en-US" sz="1200" b="1" dirty="0" err="1">
                <a:solidFill>
                  <a:schemeClr val="tx1"/>
                </a:solidFill>
                <a:latin typeface="Courier New" pitchFamily="49" charset="0"/>
                <a:ea typeface="ＭＳ 明朝"/>
                <a:cs typeface="Courier New" pitchFamily="49" charset="0"/>
              </a:rPr>
              <a:t>startOrient</a:t>
            </a:r>
            <a:r>
              <a:rPr lang="en-US" sz="1200" b="1" dirty="0">
                <a:solidFill>
                  <a:schemeClr val="tx1"/>
                </a:solidFill>
                <a:latin typeface="Courier New" pitchFamily="49" charset="0"/>
                <a:ea typeface="ＭＳ 明朝"/>
                <a:cs typeface="Courier New" pitchFamily="49" charset="0"/>
              </a:rPr>
              <a:t>, (</a:t>
            </a:r>
            <a:r>
              <a:rPr lang="en-US" sz="1200" b="1" dirty="0" err="1">
                <a:solidFill>
                  <a:srgbClr val="0000FF"/>
                </a:solidFill>
                <a:latin typeface="Courier New" pitchFamily="49" charset="0"/>
                <a:ea typeface="ＭＳ 明朝"/>
                <a:cs typeface="Courier New" pitchFamily="49" charset="0"/>
              </a:rPr>
              <a:t>int</a:t>
            </a:r>
            <a:r>
              <a:rPr lang="en-US" sz="1200" b="1" dirty="0">
                <a:solidFill>
                  <a:schemeClr val="tx1"/>
                </a:solidFill>
                <a:latin typeface="Courier New" pitchFamily="49" charset="0"/>
                <a:ea typeface="ＭＳ 明朝"/>
                <a:cs typeface="Courier New" pitchFamily="49" charset="0"/>
              </a:rPr>
              <a:t>)</a:t>
            </a:r>
            <a:r>
              <a:rPr lang="en-US" sz="1200" b="1" dirty="0" err="1">
                <a:solidFill>
                  <a:schemeClr val="tx1"/>
                </a:solidFill>
                <a:latin typeface="Courier New" pitchFamily="49" charset="0"/>
                <a:ea typeface="ＭＳ 明朝"/>
                <a:cs typeface="Courier New" pitchFamily="49" charset="0"/>
              </a:rPr>
              <a:t>endOrient</a:t>
            </a:r>
            <a:r>
              <a:rPr lang="en-US" sz="1200" b="1" dirty="0">
                <a:solidFill>
                  <a:schemeClr val="tx1"/>
                </a:solidFill>
                <a:latin typeface="Courier New" pitchFamily="49" charset="0"/>
                <a:ea typeface="ＭＳ 明朝"/>
                <a:cs typeface="Courier New" pitchFamily="49" charset="0"/>
              </a:rPr>
              <a:t>, </a:t>
            </a:r>
            <a:r>
              <a:rPr lang="en-US" sz="1200" b="1" dirty="0">
                <a:solidFill>
                  <a:srgbClr val="0000FF"/>
                </a:solidFill>
                <a:latin typeface="Courier New" pitchFamily="49" charset="0"/>
                <a:ea typeface="ＭＳ 明朝"/>
                <a:cs typeface="Courier New" pitchFamily="49" charset="0"/>
              </a:rPr>
              <a:t>false</a:t>
            </a:r>
            <a:r>
              <a:rPr lang="en-US" sz="1200" b="1" dirty="0">
                <a:solidFill>
                  <a:schemeClr val="tx1"/>
                </a:solidFill>
                <a:latin typeface="Courier New" pitchFamily="49" charset="0"/>
                <a:ea typeface="ＭＳ 明朝"/>
                <a:cs typeface="Courier New" pitchFamily="49" charset="0"/>
              </a:rPr>
              <a:t>, </a:t>
            </a:r>
            <a:r>
              <a:rPr lang="en-US" sz="1200" b="1" dirty="0">
                <a:solidFill>
                  <a:srgbClr val="0000FF"/>
                </a:solidFill>
                <a:latin typeface="Courier New" pitchFamily="49" charset="0"/>
                <a:ea typeface="ＭＳ 明朝"/>
                <a:cs typeface="Courier New" pitchFamily="49" charset="0"/>
              </a:rPr>
              <a:t>true </a:t>
            </a:r>
            <a:r>
              <a:rPr lang="en-US" sz="1200" b="1" dirty="0">
                <a:solidFill>
                  <a:schemeClr val="tx1"/>
                </a:solidFill>
                <a:latin typeface="Courier New" pitchFamily="49" charset="0"/>
                <a:ea typeface="ＭＳ 明朝"/>
                <a:cs typeface="Courier New" pitchFamily="49" charset="0"/>
              </a:rPr>
              <a:t>);</a:t>
            </a:r>
            <a:endParaRPr lang="en-US" sz="1200" b="1" dirty="0">
              <a:solidFill>
                <a:srgbClr val="00B050"/>
              </a:solidFill>
              <a:latin typeface="Courier New" pitchFamily="49" charset="0"/>
              <a:ea typeface="ＭＳ 明朝"/>
              <a:cs typeface="Courier New" pitchFamily="49" charset="0"/>
            </a:endParaRPr>
          </a:p>
          <a:p>
            <a:pPr>
              <a:spcBef>
                <a:spcPts val="0"/>
              </a:spcBef>
              <a:spcAft>
                <a:spcPts val="0"/>
              </a:spcAft>
            </a:pPr>
            <a:endParaRPr lang="en-US" sz="1200" b="1" dirty="0">
              <a:solidFill>
                <a:schemeClr val="tx1"/>
              </a:solidFill>
              <a:latin typeface="Courier New" pitchFamily="49" charset="0"/>
              <a:ea typeface="ＭＳ 明朝"/>
              <a:cs typeface="Courier New" pitchFamily="49" charset="0"/>
            </a:endParaRPr>
          </a:p>
          <a:p>
            <a:pPr>
              <a:spcBef>
                <a:spcPts val="0"/>
              </a:spcBef>
              <a:spcAft>
                <a:spcPts val="0"/>
              </a:spcAft>
            </a:pPr>
            <a:r>
              <a:rPr lang="en-US" sz="1200" b="1" dirty="0">
                <a:solidFill>
                  <a:schemeClr val="tx1"/>
                </a:solidFill>
                <a:latin typeface="Courier New" pitchFamily="49" charset="0"/>
                <a:ea typeface="ＭＳ 明朝"/>
                <a:cs typeface="Courier New" pitchFamily="49" charset="0"/>
              </a:rPr>
              <a:t>r = </a:t>
            </a:r>
            <a:r>
              <a:rPr lang="en-US" sz="1200" b="1" dirty="0" err="1">
                <a:solidFill>
                  <a:schemeClr val="tx1"/>
                </a:solidFill>
                <a:latin typeface="Courier New" pitchFamily="49" charset="0"/>
                <a:ea typeface="ＭＳ 明朝"/>
                <a:cs typeface="Courier New" pitchFamily="49" charset="0"/>
              </a:rPr>
              <a:t>doc.Create.</a:t>
            </a:r>
            <a:r>
              <a:rPr lang="en-US" sz="1200" b="1" dirty="0" err="1">
                <a:solidFill>
                  <a:schemeClr val="accent2"/>
                </a:solidFill>
                <a:latin typeface="Courier New" pitchFamily="49" charset="0"/>
                <a:ea typeface="ＭＳ 明朝"/>
                <a:cs typeface="Courier New" pitchFamily="49" charset="0"/>
              </a:rPr>
              <a:t>NewRebar</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barShape</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barType</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m_rebarHost</a:t>
            </a:r>
            <a:r>
              <a:rPr lang="en-US" sz="1200" b="1" dirty="0">
                <a:solidFill>
                  <a:schemeClr val="tx1"/>
                </a:solidFill>
                <a:latin typeface="Courier New" pitchFamily="49" charset="0"/>
                <a:ea typeface="ＭＳ 明朝"/>
                <a:cs typeface="Courier New" pitchFamily="49" charset="0"/>
              </a:rPr>
              <a:t>, origin, </a:t>
            </a:r>
            <a:r>
              <a:rPr lang="en-US" sz="1200" b="1" dirty="0" err="1">
                <a:solidFill>
                  <a:schemeClr val="tx1"/>
                </a:solidFill>
                <a:latin typeface="Courier New" pitchFamily="49" charset="0"/>
                <a:ea typeface="ＭＳ 明朝"/>
                <a:cs typeface="Courier New" pitchFamily="49" charset="0"/>
              </a:rPr>
              <a:t>xVec</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yVec</a:t>
            </a:r>
            <a:r>
              <a:rPr lang="en-US" sz="1200" b="1" dirty="0">
                <a:solidFill>
                  <a:schemeClr val="tx1"/>
                </a:solidFill>
                <a:latin typeface="Courier New" pitchFamily="49" charset="0"/>
                <a:ea typeface="ＭＳ 明朝"/>
                <a:cs typeface="Courier New" pitchFamily="49" charset="0"/>
              </a:rPr>
              <a:t> );</a:t>
            </a:r>
          </a:p>
          <a:p>
            <a:pPr>
              <a:spcBef>
                <a:spcPts val="0"/>
              </a:spcBef>
              <a:spcAft>
                <a:spcPts val="0"/>
              </a:spcAft>
            </a:pPr>
            <a:endParaRPr lang="en-US" sz="1200" b="1" dirty="0">
              <a:solidFill>
                <a:schemeClr val="tx1"/>
              </a:solidFill>
              <a:latin typeface="Courier New" pitchFamily="49" charset="0"/>
              <a:ea typeface="ＭＳ 明朝"/>
              <a:cs typeface="Courier New" pitchFamily="49" charset="0"/>
            </a:endParaRPr>
          </a:p>
          <a:p>
            <a:pPr>
              <a:spcBef>
                <a:spcPts val="0"/>
              </a:spcBef>
              <a:spcAft>
                <a:spcPts val="0"/>
              </a:spcAft>
            </a:pPr>
            <a:r>
              <a:rPr lang="en-US" sz="1200" b="1" dirty="0">
                <a:solidFill>
                  <a:srgbClr val="00B050"/>
                </a:solidFill>
                <a:latin typeface="Courier New" pitchFamily="49" charset="0"/>
                <a:cs typeface="Courier New" pitchFamily="49" charset="0"/>
              </a:rPr>
              <a:t>//Revit 2012, 2013, 2014. The create methods are in Rebar class.</a:t>
            </a:r>
          </a:p>
          <a:p>
            <a:pPr>
              <a:spcAft>
                <a:spcPts val="0"/>
              </a:spcAft>
            </a:pPr>
            <a:r>
              <a:rPr lang="en-US" altLang="zh-CN" sz="1200" dirty="0">
                <a:solidFill>
                  <a:srgbClr val="000000"/>
                </a:solidFill>
                <a:latin typeface="Courier New"/>
                <a:cs typeface="宋体"/>
              </a:rPr>
              <a:t>/</a:t>
            </a:r>
            <a:r>
              <a:rPr lang="en-US" altLang="zh-CN" sz="1200" dirty="0">
                <a:solidFill>
                  <a:srgbClr val="008000"/>
                </a:solidFill>
                <a:latin typeface="Courier New"/>
                <a:cs typeface="宋体"/>
              </a:rPr>
              <a:t>/ Invoke the </a:t>
            </a:r>
            <a:r>
              <a:rPr lang="en-US" altLang="zh-CN" sz="1200" dirty="0" err="1">
                <a:solidFill>
                  <a:srgbClr val="008000"/>
                </a:solidFill>
                <a:latin typeface="Courier New"/>
                <a:cs typeface="宋体"/>
              </a:rPr>
              <a:t>NewRebar</a:t>
            </a:r>
            <a:r>
              <a:rPr lang="en-US" altLang="zh-CN" sz="1200" dirty="0">
                <a:solidFill>
                  <a:srgbClr val="008000"/>
                </a:solidFill>
                <a:latin typeface="Courier New"/>
                <a:cs typeface="宋体"/>
              </a:rPr>
              <a:t>() method to create rebar </a:t>
            </a:r>
            <a:endParaRPr lang="zh-CN" altLang="zh-CN" sz="2400" dirty="0">
              <a:latin typeface="宋体"/>
              <a:cs typeface="宋体"/>
            </a:endParaRPr>
          </a:p>
          <a:p>
            <a:pPr>
              <a:spcAft>
                <a:spcPts val="0"/>
              </a:spcAft>
            </a:pPr>
            <a:r>
              <a:rPr lang="en-US" altLang="zh-CN" sz="1200" dirty="0">
                <a:solidFill>
                  <a:srgbClr val="000000"/>
                </a:solidFill>
                <a:latin typeface="Courier New"/>
                <a:cs typeface="宋体"/>
              </a:rPr>
              <a:t>Rebar </a:t>
            </a:r>
            <a:r>
              <a:rPr lang="en-US" altLang="zh-CN" sz="1200" dirty="0" err="1">
                <a:solidFill>
                  <a:srgbClr val="000000"/>
                </a:solidFill>
                <a:latin typeface="Courier New"/>
                <a:cs typeface="宋体"/>
              </a:rPr>
              <a:t>createdRebar</a:t>
            </a:r>
            <a:r>
              <a:rPr lang="en-US" altLang="zh-CN" sz="1200" dirty="0">
                <a:solidFill>
                  <a:srgbClr val="000000"/>
                </a:solidFill>
                <a:latin typeface="Courier New"/>
                <a:cs typeface="宋体"/>
              </a:rPr>
              <a:t> = </a:t>
            </a:r>
            <a:r>
              <a:rPr lang="en-US" altLang="zh-CN" sz="1200" dirty="0" err="1">
                <a:solidFill>
                  <a:srgbClr val="000000"/>
                </a:solidFill>
                <a:latin typeface="Courier New"/>
                <a:cs typeface="宋体"/>
              </a:rPr>
              <a:t>Rebar.CreateFromCurves</a:t>
            </a:r>
            <a:r>
              <a:rPr lang="en-US" altLang="zh-CN" sz="1200" dirty="0">
                <a:solidFill>
                  <a:srgbClr val="000000"/>
                </a:solidFill>
                <a:latin typeface="Courier New"/>
                <a:cs typeface="宋体"/>
              </a:rPr>
              <a:t>(</a:t>
            </a:r>
            <a:r>
              <a:rPr lang="en-US" altLang="zh-CN" sz="1200" dirty="0" err="1">
                <a:solidFill>
                  <a:srgbClr val="000000"/>
                </a:solidFill>
                <a:latin typeface="Courier New"/>
                <a:cs typeface="宋体"/>
              </a:rPr>
              <a:t>m_revitDoc</a:t>
            </a: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Autodesk.Revit.DB.Structure.RebarStyle.Standard</a:t>
            </a: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rebarType</a:t>
            </a: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startHook</a:t>
            </a: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endHook</a:t>
            </a:r>
            <a:r>
              <a:rPr lang="en-US" altLang="zh-CN" sz="1200" dirty="0">
                <a:solidFill>
                  <a:srgbClr val="000000"/>
                </a:solidFill>
                <a:latin typeface="Courier New"/>
                <a:cs typeface="宋体"/>
              </a:rPr>
              <a:t>,</a:t>
            </a:r>
            <a:endParaRPr lang="zh-CN" altLang="zh-CN" sz="2400" dirty="0">
              <a:latin typeface="宋体"/>
              <a:cs typeface="宋体"/>
            </a:endParaRPr>
          </a:p>
          <a:p>
            <a:pPr>
              <a:spcAft>
                <a:spcPts val="0"/>
              </a:spcAft>
            </a:pP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m_hostObject</a:t>
            </a:r>
            <a:r>
              <a:rPr lang="en-US" altLang="zh-CN" sz="1200" dirty="0">
                <a:solidFill>
                  <a:srgbClr val="000000"/>
                </a:solidFill>
                <a:latin typeface="Courier New"/>
                <a:cs typeface="宋体"/>
              </a:rPr>
              <a:t>, normal, </a:t>
            </a:r>
            <a:r>
              <a:rPr lang="en-US" altLang="zh-CN" sz="1200" dirty="0" err="1">
                <a:solidFill>
                  <a:srgbClr val="000000"/>
                </a:solidFill>
                <a:latin typeface="Courier New"/>
                <a:cs typeface="宋体"/>
              </a:rPr>
              <a:t>curves,startOrient</a:t>
            </a: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endOrient</a:t>
            </a:r>
            <a:r>
              <a:rPr lang="en-US" altLang="zh-CN" sz="1200" dirty="0">
                <a:solidFill>
                  <a:srgbClr val="000000"/>
                </a:solidFill>
                <a:latin typeface="Courier New"/>
                <a:cs typeface="宋体"/>
              </a:rPr>
              <a:t>, </a:t>
            </a:r>
            <a:r>
              <a:rPr lang="en-US" altLang="zh-CN" sz="1200" dirty="0">
                <a:solidFill>
                  <a:srgbClr val="0000FF"/>
                </a:solidFill>
                <a:latin typeface="Courier New"/>
                <a:cs typeface="宋体"/>
              </a:rPr>
              <a:t>false</a:t>
            </a:r>
            <a:r>
              <a:rPr lang="en-US" altLang="zh-CN" sz="1200" dirty="0">
                <a:solidFill>
                  <a:srgbClr val="000000"/>
                </a:solidFill>
                <a:latin typeface="Courier New"/>
                <a:cs typeface="宋体"/>
              </a:rPr>
              <a:t>, </a:t>
            </a:r>
            <a:r>
              <a:rPr lang="en-US" altLang="zh-CN" sz="1200" dirty="0">
                <a:solidFill>
                  <a:srgbClr val="0000FF"/>
                </a:solidFill>
                <a:latin typeface="Courier New"/>
                <a:cs typeface="宋体"/>
              </a:rPr>
              <a:t>true</a:t>
            </a:r>
            <a:r>
              <a:rPr lang="en-US" altLang="zh-CN" sz="1200" dirty="0">
                <a:solidFill>
                  <a:srgbClr val="000000"/>
                </a:solidFill>
                <a:latin typeface="Courier New"/>
                <a:cs typeface="宋体"/>
              </a:rPr>
              <a:t>);</a:t>
            </a:r>
            <a:endParaRPr lang="zh-CN" altLang="zh-CN" sz="2400" dirty="0">
              <a:latin typeface="宋体"/>
              <a:cs typeface="宋体"/>
            </a:endParaRPr>
          </a:p>
          <a:p>
            <a:pPr>
              <a:spcBef>
                <a:spcPts val="0"/>
              </a:spcBef>
              <a:spcAft>
                <a:spcPts val="0"/>
              </a:spcAft>
            </a:pPr>
            <a:endParaRPr lang="en-US" sz="1200" b="1" dirty="0">
              <a:solidFill>
                <a:schemeClr val="tx1"/>
              </a:solidFill>
              <a:latin typeface="Courier New" pitchFamily="49" charset="0"/>
              <a:ea typeface="ＭＳ 明朝"/>
              <a:cs typeface="Courier New" pitchFamily="49" charset="0"/>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19088" y="136525"/>
            <a:ext cx="8824912" cy="1143000"/>
          </a:xfrm>
        </p:spPr>
        <p:txBody>
          <a:bodyPr/>
          <a:lstStyle/>
          <a:p>
            <a:pPr eaLnBrk="1" hangingPunct="1"/>
            <a:r>
              <a:rPr lang="en-GB" dirty="0"/>
              <a:t>Reinforcement Implementation</a:t>
            </a:r>
          </a:p>
        </p:txBody>
      </p:sp>
      <p:sp>
        <p:nvSpPr>
          <p:cNvPr id="9219" name="Rectangle 3"/>
          <p:cNvSpPr>
            <a:spLocks noGrp="1" noChangeArrowheads="1"/>
          </p:cNvSpPr>
          <p:nvPr>
            <p:ph idx="1"/>
          </p:nvPr>
        </p:nvSpPr>
        <p:spPr>
          <a:xfrm>
            <a:off x="319088" y="1000110"/>
            <a:ext cx="8139112" cy="5429286"/>
          </a:xfrm>
        </p:spPr>
        <p:txBody>
          <a:bodyPr/>
          <a:lstStyle/>
          <a:p>
            <a:pPr marL="182518" indent="-182518"/>
            <a:r>
              <a:rPr lang="en-GB" sz="2400" noProof="1"/>
              <a:t>FrameReinMakerFactory class manages all the work</a:t>
            </a:r>
            <a:endParaRPr lang="en-US" altLang="ja-JP" sz="2400" dirty="0">
              <a:ea typeface="ＭＳ Ｐゴシック" pitchFamily="34" charset="-128"/>
            </a:endParaRPr>
          </a:p>
          <a:p>
            <a:pPr marL="541205" lvl="1" indent="-179344"/>
            <a:r>
              <a:rPr lang="en-US" sz="1600" noProof="1"/>
              <a:t>Precondition checks</a:t>
            </a:r>
            <a:endParaRPr lang="en-US" altLang="ja-JP" sz="1600" dirty="0">
              <a:ea typeface="ＭＳ Ｐゴシック" pitchFamily="34" charset="-128"/>
            </a:endParaRPr>
          </a:p>
          <a:p>
            <a:pPr marL="982421" lvl="2" indent="-174582">
              <a:spcBef>
                <a:spcPts val="0"/>
              </a:spcBef>
            </a:pPr>
            <a:r>
              <a:rPr lang="en-US" altLang="ja-JP" dirty="0">
                <a:ea typeface="ＭＳ Ｐゴシック" pitchFamily="34" charset="-128"/>
              </a:rPr>
              <a:t>I</a:t>
            </a:r>
            <a:r>
              <a:rPr lang="en-US" noProof="1"/>
              <a:t>s the selected object a beam or column</a:t>
            </a:r>
            <a:r>
              <a:rPr lang="en-US" altLang="ja-JP" dirty="0">
                <a:ea typeface="ＭＳ Ｐゴシック" pitchFamily="34" charset="-128"/>
              </a:rPr>
              <a:t>?</a:t>
            </a:r>
          </a:p>
          <a:p>
            <a:pPr marL="982421" lvl="2" indent="-174582">
              <a:spcBef>
                <a:spcPts val="0"/>
              </a:spcBef>
            </a:pPr>
            <a:r>
              <a:rPr lang="en-US" altLang="ja-JP" dirty="0">
                <a:ea typeface="ＭＳ Ｐゴシック" pitchFamily="34" charset="-128"/>
              </a:rPr>
              <a:t>I</a:t>
            </a:r>
            <a:r>
              <a:rPr lang="en-US" noProof="1"/>
              <a:t>s it made of concrete</a:t>
            </a:r>
            <a:r>
              <a:rPr lang="en-US" altLang="ja-JP" dirty="0">
                <a:ea typeface="ＭＳ Ｐゴシック" pitchFamily="34" charset="-128"/>
              </a:rPr>
              <a:t>?</a:t>
            </a:r>
          </a:p>
          <a:p>
            <a:pPr marL="982421" lvl="2" indent="-174582">
              <a:spcBef>
                <a:spcPts val="0"/>
              </a:spcBef>
            </a:pPr>
            <a:r>
              <a:rPr lang="en-US" altLang="ja-JP" dirty="0">
                <a:ea typeface="ＭＳ Ｐゴシック" pitchFamily="34" charset="-128"/>
              </a:rPr>
              <a:t>D</a:t>
            </a:r>
            <a:r>
              <a:rPr lang="en-US" noProof="1"/>
              <a:t>oes it already contain any rebar elements</a:t>
            </a:r>
            <a:r>
              <a:rPr lang="en-US" altLang="ja-JP" dirty="0">
                <a:ea typeface="ＭＳ Ｐゴシック" pitchFamily="34" charset="-128"/>
              </a:rPr>
              <a:t>?</a:t>
            </a:r>
            <a:endParaRPr lang="en-US" noProof="1"/>
          </a:p>
          <a:p>
            <a:pPr marL="541205" lvl="1" indent="-179344"/>
            <a:r>
              <a:rPr lang="en-US" altLang="ja-JP" sz="1600" dirty="0">
                <a:ea typeface="ＭＳ Ｐゴシック" pitchFamily="34" charset="-128"/>
              </a:rPr>
              <a:t>C</a:t>
            </a:r>
            <a:r>
              <a:rPr lang="en-US" sz="1600" noProof="1"/>
              <a:t>reat</a:t>
            </a:r>
            <a:r>
              <a:rPr lang="en-US" altLang="ja-JP" sz="1600" dirty="0">
                <a:ea typeface="ＭＳ Ｐゴシック" pitchFamily="34" charset="-128"/>
              </a:rPr>
              <a:t>e</a:t>
            </a:r>
            <a:r>
              <a:rPr lang="en-US" sz="1600" noProof="1"/>
              <a:t> a corresponding FrameReinMaker and the reinforcement rebars</a:t>
            </a:r>
          </a:p>
          <a:p>
            <a:pPr marL="182518" indent="-182518"/>
            <a:r>
              <a:rPr lang="en-US" altLang="ja-JP" sz="2400" dirty="0">
                <a:ea typeface="ＭＳ Ｐゴシック" pitchFamily="34" charset="-128"/>
              </a:rPr>
              <a:t>Host-dependant </a:t>
            </a:r>
            <a:r>
              <a:rPr lang="en-US" sz="2400" noProof="1"/>
              <a:t>work</a:t>
            </a:r>
            <a:r>
              <a:rPr lang="en-US" altLang="ja-JP" sz="2400" dirty="0">
                <a:ea typeface="ＭＳ Ｐゴシック" pitchFamily="34" charset="-128"/>
              </a:rPr>
              <a:t>ing classes</a:t>
            </a:r>
          </a:p>
          <a:p>
            <a:pPr marL="541205" lvl="1" indent="-179344"/>
            <a:r>
              <a:rPr lang="en-US" sz="1600" noProof="1"/>
              <a:t>BeamFramReinMaker and ColumnFramReinMaker</a:t>
            </a:r>
            <a:endParaRPr lang="en-US" altLang="ja-JP" sz="1600" dirty="0">
              <a:ea typeface="ＭＳ Ｐゴシック" pitchFamily="34" charset="-128"/>
            </a:endParaRPr>
          </a:p>
          <a:p>
            <a:pPr marL="182518" indent="-182518"/>
            <a:r>
              <a:rPr lang="en-US" sz="2400" noProof="1"/>
              <a:t>GeomUtil</a:t>
            </a:r>
            <a:endParaRPr lang="en-US" altLang="ja-JP" sz="2400" dirty="0">
              <a:ea typeface="ＭＳ Ｐゴシック" pitchFamily="34" charset="-128"/>
            </a:endParaRPr>
          </a:p>
          <a:p>
            <a:pPr marL="541205" lvl="1" indent="-179344"/>
            <a:r>
              <a:rPr lang="en-US" altLang="ja-JP" sz="1600" dirty="0">
                <a:ea typeface="ＭＳ Ｐゴシック" pitchFamily="34" charset="-128"/>
              </a:rPr>
              <a:t>B</a:t>
            </a:r>
            <a:r>
              <a:rPr lang="en-US" sz="1600" noProof="1"/>
              <a:t>asic geometric utility methods</a:t>
            </a:r>
          </a:p>
          <a:p>
            <a:pPr marL="182518" indent="-182518"/>
            <a:r>
              <a:rPr lang="en-US" sz="2400" noProof="1"/>
              <a:t>GeometrySupport</a:t>
            </a:r>
            <a:endParaRPr lang="en-US" altLang="ja-JP" sz="2400" dirty="0">
              <a:ea typeface="ＭＳ Ｐゴシック" pitchFamily="34" charset="-128"/>
            </a:endParaRPr>
          </a:p>
          <a:p>
            <a:pPr marL="541205" lvl="1" indent="-179344"/>
            <a:r>
              <a:rPr lang="en-US" altLang="ja-JP" sz="1600" dirty="0">
                <a:ea typeface="ＭＳ Ｐゴシック" pitchFamily="34" charset="-128"/>
              </a:rPr>
              <a:t>B</a:t>
            </a:r>
            <a:r>
              <a:rPr lang="en-US" sz="1600" noProof="1"/>
              <a:t>ase class for BeamGeometrySupport and ColumnGeometrySupport, manages the solid of beam or column, the extend or sweep path of the beam or column, the beam or column direction vector, lists to store the edges and points, the transformation etc.</a:t>
            </a:r>
          </a:p>
          <a:p>
            <a:pPr marL="182518" indent="-182518"/>
            <a:r>
              <a:rPr lang="en-US" sz="2400" noProof="1"/>
              <a:t>ParameterUtil</a:t>
            </a:r>
          </a:p>
          <a:p>
            <a:pPr marL="541205" lvl="1" indent="-179344"/>
            <a:r>
              <a:rPr lang="en-US" altLang="ja-JP" sz="1600" dirty="0">
                <a:ea typeface="ＭＳ Ｐゴシック" pitchFamily="34" charset="-128"/>
              </a:rPr>
              <a:t>U</a:t>
            </a:r>
            <a:r>
              <a:rPr lang="en-US" sz="1600" noProof="1"/>
              <a:t>tility methods find or set certain parameter</a:t>
            </a:r>
            <a:endParaRPr lang="en-GB" sz="2800" b="1" dirty="0">
              <a:latin typeface="Courier New" pitchFamily="49" charset="0"/>
            </a:endParaRPr>
          </a:p>
        </p:txBody>
      </p:sp>
      <p:sp>
        <p:nvSpPr>
          <p:cNvPr id="922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5"/>
          <p:cNvPicPr>
            <a:picLocks noChangeAspect="1" noChangeArrowheads="1"/>
          </p:cNvPicPr>
          <p:nvPr/>
        </p:nvPicPr>
        <p:blipFill>
          <a:blip r:embed="rId3" cstate="print"/>
          <a:srcRect/>
          <a:stretch>
            <a:fillRect/>
          </a:stretch>
        </p:blipFill>
        <p:spPr bwMode="auto">
          <a:xfrm>
            <a:off x="4572000" y="1809736"/>
            <a:ext cx="4029075" cy="4676775"/>
          </a:xfrm>
          <a:prstGeom prst="rect">
            <a:avLst/>
          </a:prstGeom>
          <a:noFill/>
          <a:ln w="9525">
            <a:noFill/>
            <a:miter lim="800000"/>
            <a:headEnd/>
            <a:tailEnd/>
          </a:ln>
        </p:spPr>
      </p:pic>
      <p:sp>
        <p:nvSpPr>
          <p:cNvPr id="10242" name="Rectangle 2"/>
          <p:cNvSpPr>
            <a:spLocks noGrp="1" noChangeArrowheads="1"/>
          </p:cNvSpPr>
          <p:nvPr>
            <p:ph type="title"/>
          </p:nvPr>
        </p:nvSpPr>
        <p:spPr>
          <a:xfrm>
            <a:off x="319088" y="136525"/>
            <a:ext cx="8824912" cy="1143000"/>
          </a:xfrm>
        </p:spPr>
        <p:txBody>
          <a:bodyPr/>
          <a:lstStyle/>
          <a:p>
            <a:pPr eaLnBrk="1" hangingPunct="1"/>
            <a:r>
              <a:rPr lang="en-GB" dirty="0"/>
              <a:t>Generate Rebar Demo</a:t>
            </a:r>
          </a:p>
        </p:txBody>
      </p:sp>
      <p:sp>
        <p:nvSpPr>
          <p:cNvPr id="10243" name="Rectangle 3"/>
          <p:cNvSpPr>
            <a:spLocks noGrp="1" noChangeArrowheads="1"/>
          </p:cNvSpPr>
          <p:nvPr>
            <p:ph idx="1"/>
          </p:nvPr>
        </p:nvSpPr>
        <p:spPr>
          <a:xfrm>
            <a:off x="319090" y="1428736"/>
            <a:ext cx="8645525" cy="5057775"/>
          </a:xfrm>
        </p:spPr>
        <p:txBody>
          <a:bodyPr/>
          <a:lstStyle/>
          <a:p>
            <a:pPr marL="0" indent="0"/>
            <a:r>
              <a:rPr lang="en-GB" sz="2000" dirty="0"/>
              <a:t>Ensure only one beam or column is selected</a:t>
            </a:r>
          </a:p>
          <a:p>
            <a:pPr marL="0" indent="0"/>
            <a:r>
              <a:rPr lang="en-GB" sz="2000" dirty="0"/>
              <a:t>Retrieve all rebar types and all hook types</a:t>
            </a:r>
          </a:p>
          <a:p>
            <a:pPr marL="0" indent="0"/>
            <a:r>
              <a:rPr lang="en-GB" sz="2000" dirty="0"/>
              <a:t>Retrieve and analyse member geometry</a:t>
            </a:r>
          </a:p>
          <a:p>
            <a:pPr marL="0" indent="0">
              <a:spcBef>
                <a:spcPts val="300"/>
              </a:spcBef>
            </a:pPr>
            <a:r>
              <a:rPr lang="en-GB" sz="2000" dirty="0"/>
              <a:t>Run worker method</a:t>
            </a:r>
            <a:endParaRPr lang="en-GB" sz="4400" dirty="0"/>
          </a:p>
        </p:txBody>
      </p:sp>
      <p:pic>
        <p:nvPicPr>
          <p:cNvPr id="10244" name="Picture 4"/>
          <p:cNvPicPr>
            <a:picLocks noChangeAspect="1" noChangeArrowheads="1"/>
          </p:cNvPicPr>
          <p:nvPr/>
        </p:nvPicPr>
        <p:blipFill>
          <a:blip r:embed="rId4" cstate="print"/>
          <a:srcRect/>
          <a:stretch>
            <a:fillRect/>
          </a:stretch>
        </p:blipFill>
        <p:spPr bwMode="auto">
          <a:xfrm>
            <a:off x="1357290" y="3071810"/>
            <a:ext cx="2544762" cy="3162300"/>
          </a:xfrm>
          <a:prstGeom prst="rect">
            <a:avLst/>
          </a:prstGeom>
          <a:noFill/>
          <a:ln w="9525">
            <a:noFill/>
            <a:miter lim="800000"/>
            <a:headEnd/>
            <a:tailEnd/>
          </a:ln>
        </p:spPr>
      </p:pic>
      <p:sp>
        <p:nvSpPr>
          <p:cNvPr id="10246" name="Text Box 6"/>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Rebar01.png"/>
          <p:cNvPicPr>
            <a:picLocks noChangeAspect="1"/>
          </p:cNvPicPr>
          <p:nvPr/>
        </p:nvPicPr>
        <p:blipFill>
          <a:blip r:embed="rId3" cstate="print"/>
          <a:stretch>
            <a:fillRect/>
          </a:stretch>
        </p:blipFill>
        <p:spPr>
          <a:xfrm>
            <a:off x="7643834" y="857232"/>
            <a:ext cx="823913" cy="2386013"/>
          </a:xfrm>
          <a:prstGeom prst="rect">
            <a:avLst/>
          </a:prstGeom>
        </p:spPr>
      </p:pic>
      <p:sp>
        <p:nvSpPr>
          <p:cNvPr id="8194" name="Rectangle 2"/>
          <p:cNvSpPr>
            <a:spLocks noGrp="1" noChangeArrowheads="1"/>
          </p:cNvSpPr>
          <p:nvPr>
            <p:ph type="title"/>
          </p:nvPr>
        </p:nvSpPr>
        <p:spPr>
          <a:xfrm>
            <a:off x="319088" y="136525"/>
            <a:ext cx="8824912" cy="1143000"/>
          </a:xfrm>
        </p:spPr>
        <p:txBody>
          <a:bodyPr/>
          <a:lstStyle/>
          <a:p>
            <a:pPr eaLnBrk="1" hangingPunct="1"/>
            <a:r>
              <a:rPr lang="en-GB" sz="4400" dirty="0"/>
              <a:t>Rebar API Enhancement in 2019</a:t>
            </a:r>
            <a:endParaRPr lang="en-GB" sz="2800" dirty="0">
              <a:solidFill>
                <a:schemeClr val="accent1">
                  <a:lumMod val="75000"/>
                </a:schemeClr>
              </a:solidFill>
            </a:endParaRPr>
          </a:p>
        </p:txBody>
      </p:sp>
      <p:sp>
        <p:nvSpPr>
          <p:cNvPr id="8195" name="Rectangle 3"/>
          <p:cNvSpPr>
            <a:spLocks noGrp="1" noChangeArrowheads="1"/>
          </p:cNvSpPr>
          <p:nvPr>
            <p:ph idx="1"/>
          </p:nvPr>
        </p:nvSpPr>
        <p:spPr>
          <a:xfrm>
            <a:off x="319092" y="1279526"/>
            <a:ext cx="8324874" cy="4649804"/>
          </a:xfrm>
        </p:spPr>
        <p:txBody>
          <a:bodyPr/>
          <a:lstStyle/>
          <a:p>
            <a:pPr marL="92030" lvl="2" indent="-92030">
              <a:spcBef>
                <a:spcPts val="1800"/>
              </a:spcBef>
              <a:buNone/>
            </a:pPr>
            <a:r>
              <a:rPr lang="en-GB" sz="2400" dirty="0">
                <a:latin typeface="+mn-lt"/>
                <a:cs typeface="Courier New" pitchFamily="49" charset="0"/>
              </a:rPr>
              <a:t>Rebar is an instance of </a:t>
            </a:r>
            <a:r>
              <a:rPr lang="en-GB" sz="2400" dirty="0" err="1">
                <a:latin typeface="+mn-lt"/>
                <a:cs typeface="Courier New" pitchFamily="49" charset="0"/>
              </a:rPr>
              <a:t>RebarShape</a:t>
            </a:r>
            <a:endParaRPr lang="en-GB" sz="2400" dirty="0">
              <a:latin typeface="+mn-lt"/>
              <a:cs typeface="Courier New" pitchFamily="49" charset="0"/>
            </a:endParaRPr>
          </a:p>
          <a:p>
            <a:pPr marL="92030" indent="-92030">
              <a:spcBef>
                <a:spcPts val="1800"/>
              </a:spcBef>
            </a:pPr>
            <a:r>
              <a:rPr lang="en-GB" sz="2400" dirty="0"/>
              <a:t>Added</a:t>
            </a:r>
          </a:p>
          <a:p>
            <a:pPr marL="1074738" lvl="2" indent="-719138">
              <a:buNone/>
            </a:pPr>
            <a:r>
              <a:rPr lang="en-US" dirty="0" err="1"/>
              <a:t>Autodesk.Revit.DB.Structure.RebarShape</a:t>
            </a:r>
            <a:r>
              <a:rPr lang="en-GB" sz="1800" dirty="0"/>
              <a:t>– topological layout of rebar</a:t>
            </a:r>
          </a:p>
          <a:p>
            <a:pPr marL="1074738" lvl="2" indent="-719138">
              <a:buNone/>
            </a:pPr>
            <a:r>
              <a:rPr lang="en-US" dirty="0" err="1"/>
              <a:t>Autodesk.Revit.DB.Structure.RebarShapeDefinition</a:t>
            </a:r>
            <a:r>
              <a:rPr lang="en-GB" dirty="0">
                <a:latin typeface="Courier New" pitchFamily="49" charset="0"/>
              </a:rPr>
              <a:t>(</a:t>
            </a:r>
            <a:r>
              <a:rPr lang="en-GB" dirty="0" err="1">
                <a:latin typeface="Courier New" pitchFamily="49" charset="0"/>
              </a:rPr>
              <a:t>ByArc</a:t>
            </a:r>
            <a:r>
              <a:rPr lang="en-GB" dirty="0">
                <a:latin typeface="Courier New" pitchFamily="49" charset="0"/>
              </a:rPr>
              <a:t>/</a:t>
            </a:r>
            <a:r>
              <a:rPr lang="en-GB" dirty="0" err="1">
                <a:latin typeface="Courier New" pitchFamily="49" charset="0"/>
              </a:rPr>
              <a:t>BySegments</a:t>
            </a:r>
            <a:r>
              <a:rPr lang="en-GB" dirty="0">
                <a:latin typeface="Courier New" pitchFamily="49" charset="0"/>
              </a:rPr>
              <a:t>)</a:t>
            </a:r>
            <a:r>
              <a:rPr lang="en-GB" sz="1800" dirty="0"/>
              <a:t> </a:t>
            </a:r>
            <a:br>
              <a:rPr lang="en-GB" sz="1800" dirty="0"/>
            </a:br>
            <a:r>
              <a:rPr lang="en-GB" sz="1800" dirty="0"/>
              <a:t>– helper class to define </a:t>
            </a:r>
            <a:r>
              <a:rPr lang="en-GB" sz="1800" dirty="0" err="1"/>
              <a:t>RebarShape</a:t>
            </a:r>
            <a:endParaRPr lang="en-GB" dirty="0"/>
          </a:p>
          <a:p>
            <a:pPr marL="1074738" lvl="2" indent="-719138">
              <a:buNone/>
            </a:pPr>
            <a:r>
              <a:rPr lang="en-US" dirty="0" err="1"/>
              <a:t>Autodesk.Revit.DB.Structure.RebarCoverType</a:t>
            </a:r>
            <a:r>
              <a:rPr lang="en-GB" sz="1800" dirty="0"/>
              <a:t>– rebar cover setting, name and value pair</a:t>
            </a:r>
            <a:endParaRPr lang="en-GB" dirty="0"/>
          </a:p>
          <a:p>
            <a:pPr marL="1074738" lvl="2" indent="-719138">
              <a:buNone/>
            </a:pPr>
            <a:r>
              <a:rPr lang="en-US" dirty="0" err="1"/>
              <a:t>Autodesk.Revit.DB.Structure.RebarHostData</a:t>
            </a:r>
            <a:r>
              <a:rPr lang="en-GB" sz="1800" dirty="0"/>
              <a:t>– </a:t>
            </a:r>
            <a:r>
              <a:rPr lang="en-US" sz="1800" dirty="0"/>
              <a:t>helper class to access to a host cover setting</a:t>
            </a:r>
            <a:endParaRPr lang="en-GB" sz="1800" dirty="0"/>
          </a:p>
          <a:p>
            <a:pPr marL="92030" lvl="2" indent="-92030">
              <a:spcBef>
                <a:spcPts val="1800"/>
              </a:spcBef>
              <a:buNone/>
            </a:pPr>
            <a:r>
              <a:rPr lang="en-GB" sz="2400" dirty="0"/>
              <a:t>Samples: </a:t>
            </a:r>
            <a:r>
              <a:rPr lang="en-GB" sz="2400" dirty="0" err="1"/>
              <a:t>NewRebar</a:t>
            </a:r>
            <a:endParaRPr lang="en-GB" sz="2400" dirty="0"/>
          </a:p>
          <a:p>
            <a:pPr marL="92030" lvl="2" indent="-92030">
              <a:buNone/>
            </a:pPr>
            <a:endParaRPr lang="en-GB" dirty="0">
              <a:latin typeface="Courier New" pitchFamily="49" charset="0"/>
              <a:cs typeface="Courier New" pitchFamily="49" charset="0"/>
            </a:endParaRPr>
          </a:p>
        </p:txBody>
      </p:sp>
      <p:sp>
        <p:nvSpPr>
          <p:cNvPr id="8196"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dirty="0" err="1">
                <a:ea typeface="SimSun" pitchFamily="2" charset="-122"/>
              </a:rPr>
              <a:t>NewRebar</a:t>
            </a:r>
            <a:r>
              <a:rPr lang="en-US" altLang="zh-CN" dirty="0">
                <a:ea typeface="SimSun" pitchFamily="2" charset="-122"/>
              </a:rPr>
              <a:t> Sample</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a:solidFill>
                  <a:schemeClr val="tx2"/>
                </a:solidFill>
              </a:rPr>
              <a:t>Rebar</a:t>
            </a:r>
          </a:p>
        </p:txBody>
      </p:sp>
      <p:pic>
        <p:nvPicPr>
          <p:cNvPr id="24578" name="Picture 2"/>
          <p:cNvPicPr>
            <a:picLocks noChangeAspect="1" noChangeArrowheads="1"/>
          </p:cNvPicPr>
          <p:nvPr/>
        </p:nvPicPr>
        <p:blipFill>
          <a:blip r:embed="rId3" cstate="print"/>
          <a:srcRect/>
          <a:stretch>
            <a:fillRect/>
          </a:stretch>
        </p:blipFill>
        <p:spPr bwMode="auto">
          <a:xfrm>
            <a:off x="6236996" y="70479"/>
            <a:ext cx="2049780" cy="2358390"/>
          </a:xfrm>
          <a:prstGeom prst="rect">
            <a:avLst/>
          </a:prstGeom>
          <a:noFill/>
          <a:ln w="9525">
            <a:noFill/>
            <a:miter lim="800000"/>
            <a:headEnd/>
            <a:tailEnd/>
          </a:ln>
          <a:effectLst/>
        </p:spPr>
      </p:pic>
      <p:pic>
        <p:nvPicPr>
          <p:cNvPr id="24580" name="Picture 4"/>
          <p:cNvPicPr>
            <a:picLocks noChangeAspect="1" noChangeArrowheads="1"/>
          </p:cNvPicPr>
          <p:nvPr/>
        </p:nvPicPr>
        <p:blipFill>
          <a:blip r:embed="rId4" cstate="print"/>
          <a:srcRect/>
          <a:stretch>
            <a:fillRect/>
          </a:stretch>
        </p:blipFill>
        <p:spPr bwMode="auto">
          <a:xfrm>
            <a:off x="197728" y="2285993"/>
            <a:ext cx="3517017" cy="2195359"/>
          </a:xfrm>
          <a:prstGeom prst="rect">
            <a:avLst/>
          </a:prstGeom>
          <a:noFill/>
          <a:ln w="9525">
            <a:noFill/>
            <a:miter lim="800000"/>
            <a:headEnd/>
            <a:tailEnd/>
          </a:ln>
          <a:effectLst/>
        </p:spPr>
      </p:pic>
      <p:pic>
        <p:nvPicPr>
          <p:cNvPr id="24581" name="Picture 5"/>
          <p:cNvPicPr>
            <a:picLocks noChangeAspect="1" noChangeArrowheads="1"/>
          </p:cNvPicPr>
          <p:nvPr/>
        </p:nvPicPr>
        <p:blipFill>
          <a:blip r:embed="rId5" cstate="print"/>
          <a:srcRect/>
          <a:stretch>
            <a:fillRect/>
          </a:stretch>
        </p:blipFill>
        <p:spPr bwMode="auto">
          <a:xfrm>
            <a:off x="3428992" y="2678163"/>
            <a:ext cx="5011270" cy="3679795"/>
          </a:xfrm>
          <a:prstGeom prst="rect">
            <a:avLst/>
          </a:prstGeom>
          <a:noFill/>
          <a:ln w="9525">
            <a:noFill/>
            <a:miter lim="800000"/>
            <a:headEnd/>
            <a:tailEnd/>
          </a:ln>
          <a:effectLst/>
        </p:spPr>
      </p:pic>
      <p:sp>
        <p:nvSpPr>
          <p:cNvPr id="142339" name="Rectangle 3"/>
          <p:cNvSpPr>
            <a:spLocks noGrp="1" noChangeArrowheads="1"/>
          </p:cNvSpPr>
          <p:nvPr>
            <p:ph type="body" idx="1"/>
          </p:nvPr>
        </p:nvSpPr>
        <p:spPr>
          <a:xfrm>
            <a:off x="311782" y="1357298"/>
            <a:ext cx="7824812" cy="1285884"/>
          </a:xfrm>
        </p:spPr>
        <p:txBody>
          <a:bodyPr/>
          <a:lstStyle/>
          <a:p>
            <a:pPr marL="495178" lvl="1" indent="-380906">
              <a:lnSpc>
                <a:spcPct val="80000"/>
              </a:lnSpc>
            </a:pPr>
            <a:r>
              <a:rPr lang="en-US" altLang="zh-CN" dirty="0">
                <a:ea typeface="ＭＳ Ｐゴシック" pitchFamily="34" charset="-128"/>
              </a:rPr>
              <a:t>Create a Rebar</a:t>
            </a:r>
          </a:p>
          <a:p>
            <a:pPr marL="495178" lvl="1" indent="-380906">
              <a:lnSpc>
                <a:spcPct val="80000"/>
              </a:lnSpc>
            </a:pPr>
            <a:r>
              <a:rPr lang="en-US" altLang="zh-CN" dirty="0">
                <a:ea typeface="ＭＳ Ｐゴシック" pitchFamily="34" charset="-128"/>
              </a:rPr>
              <a:t>Define a custom Rebar shape </a:t>
            </a:r>
          </a:p>
          <a:p>
            <a:pPr marL="495178" lvl="1" indent="-380906">
              <a:lnSpc>
                <a:spcPct val="80000"/>
              </a:lnSpc>
              <a:buNone/>
            </a:pPr>
            <a:endParaRPr lang="en-US" altLang="zh-CN" dirty="0">
              <a:ea typeface="ＭＳ Ｐゴシック" pitchFamily="34" charset="-128"/>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p:cNvPicPr>
            <a:picLocks noChangeAspect="1" noChangeArrowheads="1"/>
          </p:cNvPicPr>
          <p:nvPr/>
        </p:nvPicPr>
        <p:blipFill>
          <a:blip r:embed="rId3" cstate="print"/>
          <a:srcRect/>
          <a:stretch>
            <a:fillRect/>
          </a:stretch>
        </p:blipFill>
        <p:spPr bwMode="auto">
          <a:xfrm>
            <a:off x="3970066" y="2643182"/>
            <a:ext cx="4670084" cy="2989529"/>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US" altLang="zh-CN" dirty="0" err="1">
                <a:ea typeface="SimSun" pitchFamily="2" charset="-122"/>
              </a:rPr>
              <a:t>NewRebar</a:t>
            </a:r>
            <a:r>
              <a:rPr lang="en-US" altLang="zh-CN" dirty="0">
                <a:ea typeface="SimSun" pitchFamily="2" charset="-122"/>
              </a:rPr>
              <a:t> Sample (cont.) </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a:solidFill>
                  <a:schemeClr val="tx2"/>
                </a:solidFill>
              </a:rPr>
              <a:t>Rebar</a:t>
            </a:r>
          </a:p>
        </p:txBody>
      </p:sp>
      <p:sp>
        <p:nvSpPr>
          <p:cNvPr id="142339" name="Rectangle 3"/>
          <p:cNvSpPr>
            <a:spLocks noGrp="1" noChangeArrowheads="1"/>
          </p:cNvSpPr>
          <p:nvPr>
            <p:ph type="body" idx="1"/>
          </p:nvPr>
        </p:nvSpPr>
        <p:spPr>
          <a:xfrm>
            <a:off x="311782" y="5572140"/>
            <a:ext cx="7824812" cy="785818"/>
          </a:xfrm>
        </p:spPr>
        <p:txBody>
          <a:bodyPr/>
          <a:lstStyle/>
          <a:p>
            <a:pPr marL="271463" lvl="1" indent="-271463">
              <a:lnSpc>
                <a:spcPct val="80000"/>
              </a:lnSpc>
            </a:pPr>
            <a:r>
              <a:rPr lang="en-US" altLang="zh-CN">
                <a:ea typeface="ＭＳ Ｐゴシック" pitchFamily="34" charset="-128"/>
              </a:rPr>
              <a:t>Instructions under</a:t>
            </a:r>
            <a:br>
              <a:rPr lang="en-US" altLang="zh-CN">
                <a:ea typeface="ＭＳ Ｐゴシック" pitchFamily="34" charset="-128"/>
              </a:rPr>
            </a:br>
            <a:r>
              <a:rPr lang="en-US" altLang="zh-CN">
                <a:ea typeface="ＭＳ Ｐゴシック" pitchFamily="34" charset="-128"/>
              </a:rPr>
              <a:t>NewRebar/CS/Customize </a:t>
            </a:r>
            <a:r>
              <a:rPr lang="en-US" altLang="zh-CN" dirty="0" err="1">
                <a:ea typeface="ＭＳ Ｐゴシック" pitchFamily="34" charset="-128"/>
              </a:rPr>
              <a:t>RebarShapes</a:t>
            </a:r>
            <a:r>
              <a:rPr lang="en-US" altLang="zh-CN" dirty="0">
                <a:ea typeface="ＭＳ Ｐゴシック" pitchFamily="34" charset="-128"/>
              </a:rPr>
              <a:t> Step </a:t>
            </a:r>
            <a:r>
              <a:rPr lang="en-US" altLang="zh-CN">
                <a:ea typeface="ＭＳ Ｐゴシック" pitchFamily="34" charset="-128"/>
              </a:rPr>
              <a:t>by step</a:t>
            </a:r>
            <a:endParaRPr lang="en-US" altLang="zh-CN" dirty="0">
              <a:ea typeface="ＭＳ Ｐゴシック" pitchFamily="34" charset="-128"/>
            </a:endParaRPr>
          </a:p>
        </p:txBody>
      </p:sp>
      <p:pic>
        <p:nvPicPr>
          <p:cNvPr id="52230" name="Picture 6"/>
          <p:cNvPicPr>
            <a:picLocks noChangeAspect="1" noChangeArrowheads="1"/>
          </p:cNvPicPr>
          <p:nvPr/>
        </p:nvPicPr>
        <p:blipFill>
          <a:blip r:embed="rId4" cstate="print"/>
          <a:srcRect/>
          <a:stretch>
            <a:fillRect/>
          </a:stretch>
        </p:blipFill>
        <p:spPr bwMode="auto">
          <a:xfrm>
            <a:off x="6572264" y="1000108"/>
            <a:ext cx="1485108" cy="1338936"/>
          </a:xfrm>
          <a:prstGeom prst="rect">
            <a:avLst/>
          </a:prstGeom>
          <a:noFill/>
          <a:ln w="9525">
            <a:noFill/>
            <a:miter lim="800000"/>
            <a:headEnd/>
            <a:tailEnd/>
          </a:ln>
        </p:spPr>
      </p:pic>
      <p:sp>
        <p:nvSpPr>
          <p:cNvPr id="15" name="TextBox 14"/>
          <p:cNvSpPr txBox="1"/>
          <p:nvPr/>
        </p:nvSpPr>
        <p:spPr>
          <a:xfrm>
            <a:off x="6500826" y="2357430"/>
            <a:ext cx="1785950" cy="338554"/>
          </a:xfrm>
          <a:prstGeom prst="rect">
            <a:avLst/>
          </a:prstGeom>
          <a:noFill/>
        </p:spPr>
        <p:txBody>
          <a:bodyPr wrap="square" lIns="91429" tIns="45715" rIns="91429" bIns="45715" rtlCol="0">
            <a:spAutoFit/>
          </a:bodyPr>
          <a:lstStyle/>
          <a:p>
            <a:r>
              <a:rPr lang="en-US" sz="1600" dirty="0">
                <a:solidFill>
                  <a:schemeClr val="tx1"/>
                </a:solidFill>
              </a:rPr>
              <a:t>Arc with radius(*)  </a:t>
            </a:r>
          </a:p>
        </p:txBody>
      </p:sp>
      <p:sp>
        <p:nvSpPr>
          <p:cNvPr id="17" name="TextBox 16"/>
          <p:cNvSpPr txBox="1"/>
          <p:nvPr/>
        </p:nvSpPr>
        <p:spPr>
          <a:xfrm>
            <a:off x="5986021" y="6268518"/>
            <a:ext cx="2657945" cy="430877"/>
          </a:xfrm>
          <a:prstGeom prst="rect">
            <a:avLst/>
          </a:prstGeom>
          <a:noFill/>
        </p:spPr>
        <p:txBody>
          <a:bodyPr wrap="square" lIns="91429" tIns="45715" rIns="91429" bIns="45715" rtlCol="0">
            <a:spAutoFit/>
          </a:bodyPr>
          <a:lstStyle/>
          <a:p>
            <a:r>
              <a:rPr lang="en-US" sz="1100" dirty="0">
                <a:solidFill>
                  <a:schemeClr val="tx1"/>
                </a:solidFill>
              </a:rPr>
              <a:t>(*) known issues – places rebar out side of a host objects both in UI </a:t>
            </a:r>
            <a:r>
              <a:rPr lang="en-US" sz="1100">
                <a:solidFill>
                  <a:schemeClr val="tx1"/>
                </a:solidFill>
              </a:rPr>
              <a:t>and API</a:t>
            </a:r>
            <a:endParaRPr lang="en-US" sz="1100" dirty="0">
              <a:solidFill>
                <a:schemeClr val="tx1"/>
              </a:solidFill>
            </a:endParaRPr>
          </a:p>
        </p:txBody>
      </p:sp>
      <p:pic>
        <p:nvPicPr>
          <p:cNvPr id="19" name="Picture 5"/>
          <p:cNvPicPr>
            <a:picLocks noChangeAspect="1" noChangeArrowheads="1"/>
          </p:cNvPicPr>
          <p:nvPr/>
        </p:nvPicPr>
        <p:blipFill>
          <a:blip r:embed="rId5" cstate="print"/>
          <a:srcRect/>
          <a:stretch>
            <a:fillRect/>
          </a:stretch>
        </p:blipFill>
        <p:spPr bwMode="auto">
          <a:xfrm>
            <a:off x="2928926" y="928670"/>
            <a:ext cx="2564486" cy="1536840"/>
          </a:xfrm>
          <a:prstGeom prst="rect">
            <a:avLst/>
          </a:prstGeom>
          <a:noFill/>
          <a:ln w="9525">
            <a:noFill/>
            <a:miter lim="800000"/>
            <a:headEnd/>
            <a:tailEnd/>
          </a:ln>
        </p:spPr>
      </p:pic>
      <p:sp>
        <p:nvSpPr>
          <p:cNvPr id="20" name="TextBox 19"/>
          <p:cNvSpPr txBox="1"/>
          <p:nvPr/>
        </p:nvSpPr>
        <p:spPr>
          <a:xfrm>
            <a:off x="1000100" y="3989637"/>
            <a:ext cx="3000396" cy="338554"/>
          </a:xfrm>
          <a:prstGeom prst="rect">
            <a:avLst/>
          </a:prstGeom>
          <a:noFill/>
        </p:spPr>
        <p:txBody>
          <a:bodyPr wrap="square" lIns="91429" tIns="45715" rIns="91429" bIns="45715" rtlCol="0">
            <a:spAutoFit/>
          </a:bodyPr>
          <a:lstStyle/>
          <a:p>
            <a:r>
              <a:rPr lang="en-US" sz="1600" dirty="0">
                <a:solidFill>
                  <a:schemeClr val="tx1"/>
                </a:solidFill>
              </a:rPr>
              <a:t>Collection of straight segments  </a:t>
            </a:r>
          </a:p>
        </p:txBody>
      </p:sp>
      <p:sp>
        <p:nvSpPr>
          <p:cNvPr id="21" name="TextBox 20"/>
          <p:cNvSpPr txBox="1"/>
          <p:nvPr/>
        </p:nvSpPr>
        <p:spPr>
          <a:xfrm>
            <a:off x="3071802" y="2304628"/>
            <a:ext cx="2500330" cy="338554"/>
          </a:xfrm>
          <a:prstGeom prst="rect">
            <a:avLst/>
          </a:prstGeom>
          <a:noFill/>
        </p:spPr>
        <p:txBody>
          <a:bodyPr wrap="square" lIns="91429" tIns="45715" rIns="91429" bIns="45715" rtlCol="0">
            <a:spAutoFit/>
          </a:bodyPr>
          <a:lstStyle/>
          <a:p>
            <a:r>
              <a:rPr lang="en-US" sz="1600" dirty="0">
                <a:solidFill>
                  <a:schemeClr val="tx1"/>
                </a:solidFill>
              </a:rPr>
              <a:t>Arc with chord length (*)  </a:t>
            </a:r>
          </a:p>
        </p:txBody>
      </p:sp>
      <p:sp>
        <p:nvSpPr>
          <p:cNvPr id="22" name="TextBox 21"/>
          <p:cNvSpPr txBox="1"/>
          <p:nvPr/>
        </p:nvSpPr>
        <p:spPr>
          <a:xfrm>
            <a:off x="469854" y="3214686"/>
            <a:ext cx="1673254" cy="338544"/>
          </a:xfrm>
          <a:prstGeom prst="rect">
            <a:avLst/>
          </a:prstGeom>
          <a:noFill/>
        </p:spPr>
        <p:txBody>
          <a:bodyPr wrap="square" lIns="91429" tIns="45715" rIns="91429" bIns="45715" rtlCol="0">
            <a:spAutoFit/>
          </a:bodyPr>
          <a:lstStyle/>
          <a:p>
            <a:r>
              <a:rPr lang="en-US" sz="1600" dirty="0">
                <a:solidFill>
                  <a:schemeClr val="tx1"/>
                </a:solidFill>
              </a:rPr>
              <a:t>Lapped circle (*) </a:t>
            </a:r>
          </a:p>
        </p:txBody>
      </p:sp>
      <p:pic>
        <p:nvPicPr>
          <p:cNvPr id="23" name="Picture 3"/>
          <p:cNvPicPr>
            <a:picLocks noChangeAspect="1" noChangeArrowheads="1"/>
          </p:cNvPicPr>
          <p:nvPr/>
        </p:nvPicPr>
        <p:blipFill>
          <a:blip r:embed="rId6" cstate="print"/>
          <a:srcRect/>
          <a:stretch>
            <a:fillRect/>
          </a:stretch>
        </p:blipFill>
        <p:spPr bwMode="auto">
          <a:xfrm>
            <a:off x="214282" y="928670"/>
            <a:ext cx="2156197" cy="2214578"/>
          </a:xfrm>
          <a:prstGeom prst="rect">
            <a:avLst/>
          </a:prstGeom>
          <a:noFill/>
          <a:ln w="9525">
            <a:noFill/>
            <a:miter lim="800000"/>
            <a:headEnd/>
            <a:tailEnd/>
          </a:ln>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4"/>
          <p:cNvPicPr>
            <a:picLocks noChangeAspect="1" noChangeArrowheads="1"/>
          </p:cNvPicPr>
          <p:nvPr/>
        </p:nvPicPr>
        <p:blipFill>
          <a:blip r:embed="rId3" cstate="print"/>
          <a:srcRect/>
          <a:stretch>
            <a:fillRect/>
          </a:stretch>
        </p:blipFill>
        <p:spPr bwMode="auto">
          <a:xfrm>
            <a:off x="5500694" y="4572008"/>
            <a:ext cx="3132257" cy="2003810"/>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US" altLang="zh-CN" dirty="0" err="1">
                <a:ea typeface="SimSun" pitchFamily="2" charset="-122"/>
              </a:rPr>
              <a:t>NewRebar</a:t>
            </a:r>
            <a:r>
              <a:rPr lang="en-US" altLang="zh-CN" dirty="0">
                <a:ea typeface="SimSun" pitchFamily="2" charset="-122"/>
              </a:rPr>
              <a:t> Sample (cont.) </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a:solidFill>
                  <a:schemeClr val="tx2"/>
                </a:solidFill>
              </a:rPr>
              <a:t>Rebar</a:t>
            </a:r>
          </a:p>
        </p:txBody>
      </p:sp>
      <p:sp>
        <p:nvSpPr>
          <p:cNvPr id="142339" name="Rectangle 3"/>
          <p:cNvSpPr>
            <a:spLocks noGrp="1" noChangeArrowheads="1"/>
          </p:cNvSpPr>
          <p:nvPr>
            <p:ph type="body" idx="1"/>
          </p:nvPr>
        </p:nvSpPr>
        <p:spPr>
          <a:xfrm>
            <a:off x="311782" y="1357298"/>
            <a:ext cx="7824812" cy="4929222"/>
          </a:xfrm>
        </p:spPr>
        <p:txBody>
          <a:bodyPr/>
          <a:lstStyle/>
          <a:p>
            <a:pPr marL="495178" lvl="1" indent="-380906">
              <a:lnSpc>
                <a:spcPct val="80000"/>
              </a:lnSpc>
              <a:buNone/>
            </a:pPr>
            <a:r>
              <a:rPr lang="en-US" altLang="zh-CN" dirty="0" err="1">
                <a:ea typeface="ＭＳ Ｐゴシック" pitchFamily="34" charset="-128"/>
              </a:rPr>
              <a:t>RebarShapeDefinitionBySegments</a:t>
            </a:r>
            <a:r>
              <a:rPr lang="en-US" altLang="zh-CN" dirty="0">
                <a:ea typeface="ＭＳ Ｐゴシック" pitchFamily="34" charset="-128"/>
              </a:rPr>
              <a:t> </a:t>
            </a:r>
          </a:p>
          <a:p>
            <a:pPr marL="571416" lvl="1" indent="-457144">
              <a:buAutoNum type="arabicPeriod"/>
            </a:pPr>
            <a:r>
              <a:rPr lang="en-US" altLang="zh-CN" sz="1800" dirty="0">
                <a:ea typeface="ＭＳ Ｐゴシック" pitchFamily="34" charset="-128"/>
              </a:rPr>
              <a:t>Create a </a:t>
            </a:r>
            <a:r>
              <a:rPr lang="en-US" altLang="zh-CN" sz="1800" dirty="0" err="1">
                <a:ea typeface="ＭＳ Ｐゴシック" pitchFamily="34" charset="-128"/>
              </a:rPr>
              <a:t>RebarShape</a:t>
            </a:r>
            <a:br>
              <a:rPr lang="en-US" altLang="zh-CN" sz="1800" dirty="0">
                <a:ea typeface="ＭＳ Ｐゴシック" pitchFamily="34" charset="-128"/>
              </a:rPr>
            </a:br>
            <a:r>
              <a:rPr lang="en-US" dirty="0"/>
              <a:t> </a:t>
            </a:r>
            <a:r>
              <a:rPr lang="en-US" sz="1600" dirty="0" err="1">
                <a:solidFill>
                  <a:schemeClr val="accent1">
                    <a:lumMod val="75000"/>
                  </a:schemeClr>
                </a:solidFill>
                <a:latin typeface="Courier New" pitchFamily="49" charset="0"/>
                <a:ea typeface="ＭＳ Ｐゴシック" pitchFamily="34" charset="-128"/>
                <a:cs typeface="Courier New" pitchFamily="49" charset="0"/>
              </a:rPr>
              <a:t>RebarShape</a:t>
            </a:r>
            <a:r>
              <a:rPr lang="en-US" sz="1600" dirty="0">
                <a:solidFill>
                  <a:schemeClr val="accent1">
                    <a:lumMod val="75000"/>
                  </a:schemeClr>
                </a:solidFill>
                <a:latin typeface="Courier New" pitchFamily="49" charset="0"/>
                <a:ea typeface="ＭＳ Ｐゴシック" pitchFamily="34" charset="-128"/>
                <a:cs typeface="Courier New" pitchFamily="49" charset="0"/>
              </a:rPr>
              <a:t> </a:t>
            </a:r>
            <a:r>
              <a:rPr lang="en-US" sz="1600" dirty="0" err="1">
                <a:solidFill>
                  <a:schemeClr val="accent1">
                    <a:lumMod val="75000"/>
                  </a:schemeClr>
                </a:solidFill>
                <a:latin typeface="Courier New" pitchFamily="49" charset="0"/>
                <a:ea typeface="ＭＳ Ｐゴシック" pitchFamily="34" charset="-128"/>
                <a:cs typeface="Courier New" pitchFamily="49" charset="0"/>
              </a:rPr>
              <a:t>myShape</a:t>
            </a:r>
            <a:r>
              <a:rPr lang="en-US" sz="1600" dirty="0">
                <a:solidFill>
                  <a:schemeClr val="accent1">
                    <a:lumMod val="75000"/>
                  </a:schemeClr>
                </a:solidFill>
                <a:latin typeface="Courier New" pitchFamily="49" charset="0"/>
                <a:ea typeface="ＭＳ Ｐゴシック" pitchFamily="34" charset="-128"/>
                <a:cs typeface="Courier New" pitchFamily="49" charset="0"/>
              </a:rPr>
              <a:t>=</a:t>
            </a:r>
            <a:r>
              <a:rPr lang="en-US" sz="1600" dirty="0" err="1">
                <a:solidFill>
                  <a:schemeClr val="accent1">
                    <a:lumMod val="75000"/>
                  </a:schemeClr>
                </a:solidFill>
                <a:latin typeface="Courier New" pitchFamily="49" charset="0"/>
                <a:ea typeface="ＭＳ Ｐゴシック" pitchFamily="34" charset="-128"/>
                <a:cs typeface="Courier New" pitchFamily="49" charset="0"/>
              </a:rPr>
              <a:t>RebarShape.Create</a:t>
            </a:r>
            <a:r>
              <a:rPr lang="en-US" sz="1600" dirty="0">
                <a:solidFill>
                  <a:schemeClr val="accent1">
                    <a:lumMod val="75000"/>
                  </a:schemeClr>
                </a:solidFill>
                <a:latin typeface="Courier New" pitchFamily="49" charset="0"/>
                <a:ea typeface="ＭＳ Ｐゴシック" pitchFamily="34" charset="-128"/>
                <a:cs typeface="Courier New" pitchFamily="49" charset="0"/>
              </a:rPr>
              <a:t>() </a:t>
            </a:r>
          </a:p>
          <a:p>
            <a:pPr marL="571416" lvl="1" indent="-457144">
              <a:buAutoNum type="arabicPeriod"/>
            </a:pPr>
            <a:r>
              <a:rPr lang="en-US" altLang="zh-CN" sz="1800" dirty="0">
                <a:ea typeface="ＭＳ Ｐゴシック" pitchFamily="34" charset="-128"/>
              </a:rPr>
              <a:t>Create a </a:t>
            </a:r>
            <a:r>
              <a:rPr lang="en-US" altLang="zh-CN" sz="1800" dirty="0" err="1">
                <a:ea typeface="ＭＳ Ｐゴシック" pitchFamily="34" charset="-128"/>
              </a:rPr>
              <a:t>RebarShapeDef</a:t>
            </a:r>
            <a:br>
              <a:rPr lang="en-US" altLang="zh-CN" sz="1800" dirty="0">
                <a:ea typeface="ＭＳ Ｐゴシック" pitchFamily="34" charset="-128"/>
              </a:rPr>
            </a:br>
            <a:r>
              <a:rPr lang="en-US" sz="1600" dirty="0" err="1">
                <a:solidFill>
                  <a:schemeClr val="accent1">
                    <a:lumMod val="75000"/>
                  </a:schemeClr>
                </a:solidFill>
                <a:latin typeface="Courier New" pitchFamily="49" charset="0"/>
                <a:ea typeface="ＭＳ Ｐゴシック" pitchFamily="34" charset="-128"/>
                <a:cs typeface="Courier New" pitchFamily="49" charset="0"/>
              </a:rPr>
              <a:t>RebarShapeDefinitionBySegments</a:t>
            </a:r>
            <a:r>
              <a:rPr lang="en-US" sz="1600" dirty="0">
                <a:solidFill>
                  <a:schemeClr val="accent1">
                    <a:lumMod val="75000"/>
                  </a:schemeClr>
                </a:solidFill>
                <a:latin typeface="Courier New" pitchFamily="49" charset="0"/>
                <a:ea typeface="ＭＳ Ｐゴシック" pitchFamily="34" charset="-128"/>
                <a:cs typeface="Courier New" pitchFamily="49" charset="0"/>
              </a:rPr>
              <a:t> </a:t>
            </a:r>
            <a:r>
              <a:rPr lang="en-US" sz="1600" dirty="0" err="1">
                <a:solidFill>
                  <a:schemeClr val="accent1">
                    <a:lumMod val="75000"/>
                  </a:schemeClr>
                </a:solidFill>
                <a:latin typeface="Courier New" pitchFamily="49" charset="0"/>
                <a:ea typeface="ＭＳ Ｐゴシック" pitchFamily="34" charset="-128"/>
                <a:cs typeface="Courier New" pitchFamily="49" charset="0"/>
              </a:rPr>
              <a:t>myDef</a:t>
            </a:r>
            <a:r>
              <a:rPr lang="en-US" sz="1600" dirty="0">
                <a:solidFill>
                  <a:schemeClr val="accent1">
                    <a:lumMod val="75000"/>
                  </a:schemeClr>
                </a:solidFill>
                <a:latin typeface="Courier New" pitchFamily="49" charset="0"/>
                <a:ea typeface="ＭＳ Ｐゴシック" pitchFamily="34" charset="-128"/>
                <a:cs typeface="Courier New" pitchFamily="49" charset="0"/>
              </a:rPr>
              <a:t> = new </a:t>
            </a:r>
            <a:r>
              <a:rPr lang="en-US" sz="1600" dirty="0" err="1">
                <a:solidFill>
                  <a:schemeClr val="accent1">
                    <a:lumMod val="75000"/>
                  </a:schemeClr>
                </a:solidFill>
                <a:latin typeface="Courier New" pitchFamily="49" charset="0"/>
                <a:ea typeface="ＭＳ Ｐゴシック" pitchFamily="34" charset="-128"/>
                <a:cs typeface="Courier New" pitchFamily="49" charset="0"/>
              </a:rPr>
              <a:t>RebarShapeDefinitionBySegments</a:t>
            </a:r>
            <a:r>
              <a:rPr lang="en-US" sz="1600" dirty="0">
                <a:solidFill>
                  <a:schemeClr val="accent1">
                    <a:lumMod val="75000"/>
                  </a:schemeClr>
                </a:solidFill>
                <a:latin typeface="Courier New" pitchFamily="49" charset="0"/>
                <a:ea typeface="ＭＳ Ｐゴシック" pitchFamily="34" charset="-128"/>
                <a:cs typeface="Courier New" pitchFamily="49" charset="0"/>
              </a:rPr>
              <a:t>(</a:t>
            </a:r>
            <a:r>
              <a:rPr lang="en-US" sz="1600" dirty="0" err="1">
                <a:solidFill>
                  <a:schemeClr val="accent1">
                    <a:lumMod val="75000"/>
                  </a:schemeClr>
                </a:solidFill>
                <a:latin typeface="Courier New" pitchFamily="49" charset="0"/>
                <a:ea typeface="ＭＳ Ｐゴシック" pitchFamily="34" charset="-128"/>
                <a:cs typeface="Courier New" pitchFamily="49" charset="0"/>
              </a:rPr>
              <a:t>doc,SegmentCount</a:t>
            </a:r>
            <a:r>
              <a:rPr lang="en-US" sz="1600" dirty="0">
                <a:solidFill>
                  <a:schemeClr val="accent1">
                    <a:lumMod val="75000"/>
                  </a:schemeClr>
                </a:solidFill>
                <a:latin typeface="Courier New" pitchFamily="49" charset="0"/>
                <a:ea typeface="ＭＳ Ｐゴシック" pitchFamily="34" charset="-128"/>
                <a:cs typeface="Courier New" pitchFamily="49" charset="0"/>
              </a:rPr>
              <a:t>);</a:t>
            </a:r>
            <a:endParaRPr lang="en-US" altLang="zh-CN" sz="1600" dirty="0">
              <a:solidFill>
                <a:schemeClr val="accent1">
                  <a:lumMod val="75000"/>
                </a:schemeClr>
              </a:solidFill>
              <a:latin typeface="Courier New" pitchFamily="49" charset="0"/>
              <a:ea typeface="ＭＳ Ｐゴシック" pitchFamily="34" charset="-128"/>
              <a:cs typeface="Courier New" pitchFamily="49" charset="0"/>
            </a:endParaRPr>
          </a:p>
          <a:p>
            <a:pPr marL="571416" lvl="1" indent="-457144">
              <a:buAutoNum type="arabicPeriod"/>
            </a:pPr>
            <a:r>
              <a:rPr lang="en-US" altLang="zh-CN" sz="1800" dirty="0">
                <a:ea typeface="ＭＳ Ｐゴシック" pitchFamily="34" charset="-128"/>
              </a:rPr>
              <a:t>Add shared parameters by external def</a:t>
            </a:r>
            <a:br>
              <a:rPr lang="en-US" altLang="zh-CN" sz="1800" dirty="0">
                <a:ea typeface="ＭＳ Ｐゴシック" pitchFamily="34" charset="-128"/>
              </a:rPr>
            </a:b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myDef.AddParamater</a:t>
            </a:r>
            <a:r>
              <a:rPr lang="en-US" altLang="zh-CN" sz="1600" dirty="0">
                <a:solidFill>
                  <a:schemeClr val="accent1">
                    <a:lumMod val="75000"/>
                  </a:schemeClr>
                </a:solidFill>
                <a:latin typeface="Courier New" pitchFamily="49" charset="0"/>
                <a:ea typeface="ＭＳ Ｐゴシック" pitchFamily="34" charset="-128"/>
                <a:cs typeface="Courier New" pitchFamily="49" charset="0"/>
              </a:rPr>
              <a:t>( </a:t>
            </a: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externalDef</a:t>
            </a:r>
            <a:r>
              <a:rPr lang="en-US" altLang="zh-CN" sz="1600" dirty="0">
                <a:solidFill>
                  <a:schemeClr val="accent1">
                    <a:lumMod val="75000"/>
                  </a:schemeClr>
                </a:solidFill>
                <a:latin typeface="Courier New" pitchFamily="49" charset="0"/>
                <a:ea typeface="ＭＳ Ｐゴシック" pitchFamily="34" charset="-128"/>
                <a:cs typeface="Courier New" pitchFamily="49" charset="0"/>
              </a:rPr>
              <a:t>, value )</a:t>
            </a:r>
            <a:endParaRPr lang="en-US" altLang="zh-CN" sz="1800" dirty="0">
              <a:ea typeface="ＭＳ Ｐゴシック" pitchFamily="34" charset="-128"/>
            </a:endParaRPr>
          </a:p>
          <a:p>
            <a:pPr marL="571416" lvl="1" indent="-457144">
              <a:buAutoNum type="arabicPeriod"/>
            </a:pPr>
            <a:r>
              <a:rPr lang="en-US" altLang="zh-CN" sz="1800" dirty="0">
                <a:ea typeface="ＭＳ Ｐゴシック" pitchFamily="34" charset="-128"/>
              </a:rPr>
              <a:t>Add constraints to shape definition</a:t>
            </a:r>
            <a:br>
              <a:rPr lang="en-US" altLang="zh-CN" sz="1800" dirty="0">
                <a:ea typeface="ＭＳ Ｐゴシック" pitchFamily="34" charset="-128"/>
              </a:rPr>
            </a:b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myDef.AddConstraintToSegment</a:t>
            </a:r>
            <a:br>
              <a:rPr lang="en-US" altLang="zh-CN" sz="1600" dirty="0">
                <a:solidFill>
                  <a:schemeClr val="accent1">
                    <a:lumMod val="75000"/>
                  </a:schemeClr>
                </a:solidFill>
                <a:latin typeface="Courier New" pitchFamily="49" charset="0"/>
                <a:ea typeface="ＭＳ Ｐゴシック" pitchFamily="34" charset="-128"/>
                <a:cs typeface="Courier New" pitchFamily="49" charset="0"/>
              </a:rPr>
            </a:b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myDef.AddConstraintParallelToSegment</a:t>
            </a:r>
            <a:br>
              <a:rPr lang="en-US" altLang="zh-CN" sz="1600" dirty="0">
                <a:solidFill>
                  <a:schemeClr val="accent1">
                    <a:lumMod val="75000"/>
                  </a:schemeClr>
                </a:solidFill>
                <a:latin typeface="Courier New" pitchFamily="49" charset="0"/>
                <a:ea typeface="ＭＳ Ｐゴシック" pitchFamily="34" charset="-128"/>
                <a:cs typeface="Courier New" pitchFamily="49" charset="0"/>
              </a:rPr>
            </a:b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myDef.AddBendDefaultRadius</a:t>
            </a:r>
            <a:br>
              <a:rPr lang="en-US" altLang="zh-CN" sz="1600" dirty="0">
                <a:solidFill>
                  <a:schemeClr val="accent1">
                    <a:lumMod val="75000"/>
                  </a:schemeClr>
                </a:solidFill>
                <a:latin typeface="Courier New" pitchFamily="49" charset="0"/>
                <a:ea typeface="ＭＳ Ｐゴシック" pitchFamily="34" charset="-128"/>
                <a:cs typeface="Courier New" pitchFamily="49" charset="0"/>
              </a:rPr>
            </a:b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myDef.SetSegmentFixedDirection</a:t>
            </a:r>
            <a:br>
              <a:rPr lang="en-US" altLang="zh-CN" sz="1600" dirty="0">
                <a:solidFill>
                  <a:schemeClr val="accent1">
                    <a:lumMod val="75000"/>
                  </a:schemeClr>
                </a:solidFill>
                <a:latin typeface="Courier New" pitchFamily="49" charset="0"/>
                <a:ea typeface="ＭＳ Ｐゴシック" pitchFamily="34" charset="-128"/>
                <a:cs typeface="Courier New" pitchFamily="49" charset="0"/>
              </a:rPr>
            </a:b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myDef.AddListingDimentionBendToBend</a:t>
            </a:r>
            <a:endParaRPr lang="en-US" altLang="zh-CN" sz="1600" dirty="0">
              <a:solidFill>
                <a:schemeClr val="accent1">
                  <a:lumMod val="75000"/>
                </a:schemeClr>
              </a:solidFill>
              <a:latin typeface="Courier New" pitchFamily="49" charset="0"/>
              <a:ea typeface="ＭＳ Ｐゴシック" pitchFamily="34" charset="-128"/>
              <a:cs typeface="Courier New" pitchFamily="49" charset="0"/>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85720" y="-24"/>
            <a:ext cx="8824912" cy="1143000"/>
          </a:xfrm>
        </p:spPr>
        <p:txBody>
          <a:bodyPr/>
          <a:lstStyle/>
          <a:p>
            <a:r>
              <a:rPr lang="en-GB" dirty="0"/>
              <a:t>Generate Floor or Wall Rebar</a:t>
            </a:r>
            <a:br>
              <a:rPr lang="en-GB"/>
            </a:br>
            <a:endParaRPr lang="en-GB" sz="2800" dirty="0">
              <a:solidFill>
                <a:schemeClr val="accent1">
                  <a:lumMod val="75000"/>
                </a:schemeClr>
              </a:solidFill>
            </a:endParaRPr>
          </a:p>
        </p:txBody>
      </p:sp>
      <p:sp>
        <p:nvSpPr>
          <p:cNvPr id="11267" name="Rectangle 3"/>
          <p:cNvSpPr>
            <a:spLocks noGrp="1" noChangeArrowheads="1"/>
          </p:cNvSpPr>
          <p:nvPr>
            <p:ph idx="1"/>
          </p:nvPr>
        </p:nvSpPr>
        <p:spPr>
          <a:xfrm>
            <a:off x="319093" y="1279525"/>
            <a:ext cx="5038726" cy="2078038"/>
          </a:xfrm>
        </p:spPr>
        <p:txBody>
          <a:bodyPr/>
          <a:lstStyle/>
          <a:p>
            <a:pPr marL="92030" indent="-92030"/>
            <a:r>
              <a:rPr lang="en-GB" sz="2400" dirty="0"/>
              <a:t>Sample: NewPathReinforcement</a:t>
            </a:r>
            <a:endParaRPr lang="en-US" sz="2400" dirty="0"/>
          </a:p>
          <a:p>
            <a:pPr marL="449042" lvl="1" indent="-177712"/>
            <a:r>
              <a:rPr lang="en-US" sz="1600" noProof="1"/>
              <a:t>Create path reinforcement</a:t>
            </a:r>
            <a:endParaRPr lang="en-GB" sz="1600" dirty="0"/>
          </a:p>
          <a:p>
            <a:pPr marL="92030" indent="-92030"/>
            <a:r>
              <a:rPr lang="en-GB" sz="2400" dirty="0"/>
              <a:t>Class</a:t>
            </a:r>
          </a:p>
          <a:p>
            <a:pPr marL="449263" lvl="2" indent="0">
              <a:buNone/>
            </a:pPr>
            <a:r>
              <a:rPr lang="en-US" b="1" dirty="0" err="1"/>
              <a:t>Autodesk.Revit.DB.Structure.Rebar</a:t>
            </a:r>
            <a:endParaRPr lang="en-GB" sz="1400" b="1" dirty="0">
              <a:latin typeface="Courier New" pitchFamily="49" charset="0"/>
            </a:endParaRPr>
          </a:p>
          <a:p>
            <a:pPr marL="92030" indent="-92030"/>
            <a:r>
              <a:rPr lang="en-GB" sz="2400" dirty="0"/>
              <a:t>Method</a:t>
            </a:r>
          </a:p>
        </p:txBody>
      </p:sp>
      <p:sp>
        <p:nvSpPr>
          <p:cNvPr id="11268"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tx2"/>
                </a:solidFill>
              </a:rPr>
              <a:t>Rebar</a:t>
            </a:r>
          </a:p>
        </p:txBody>
      </p:sp>
      <p:sp>
        <p:nvSpPr>
          <p:cNvPr id="5" name="Rounded Rectangle 4"/>
          <p:cNvSpPr/>
          <p:nvPr/>
        </p:nvSpPr>
        <p:spPr bwMode="auto">
          <a:xfrm>
            <a:off x="714348" y="3051096"/>
            <a:ext cx="7143800" cy="2964875"/>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77" tIns="46777" rIns="46777" bIns="46777" anchor="ctr">
            <a:spAutoFit/>
          </a:bodyPr>
          <a:lstStyle/>
          <a:p>
            <a:r>
              <a:rPr lang="en-US" sz="1200" b="1" dirty="0">
                <a:solidFill>
                  <a:schemeClr val="tx1"/>
                </a:solidFill>
                <a:latin typeface="Courier New" pitchFamily="49" charset="0"/>
                <a:cs typeface="Courier New" pitchFamily="49" charset="0"/>
              </a:rPr>
              <a:t>  XYZ p1, p2; Line curve;</a:t>
            </a:r>
          </a:p>
          <a:p>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CurveArray</a:t>
            </a:r>
            <a:r>
              <a:rPr lang="en-US" sz="1200" b="1" dirty="0">
                <a:solidFill>
                  <a:schemeClr val="tx1"/>
                </a:solidFill>
                <a:latin typeface="Courier New" pitchFamily="49" charset="0"/>
                <a:cs typeface="Courier New" pitchFamily="49" charset="0"/>
              </a:rPr>
              <a:t> curves = new </a:t>
            </a:r>
            <a:r>
              <a:rPr lang="en-US" sz="1200" b="1" dirty="0" err="1">
                <a:solidFill>
                  <a:schemeClr val="tx1"/>
                </a:solidFill>
                <a:latin typeface="Courier New" pitchFamily="49" charset="0"/>
                <a:cs typeface="Courier New" pitchFamily="49" charset="0"/>
              </a:rPr>
              <a:t>CurveArray</a:t>
            </a:r>
            <a:r>
              <a:rPr lang="en-US" sz="1200" b="1" dirty="0">
                <a:solidFill>
                  <a:schemeClr val="tx1"/>
                </a:solidFill>
                <a:latin typeface="Courier New" pitchFamily="49" charset="0"/>
                <a:cs typeface="Courier New" pitchFamily="49" charset="0"/>
              </a:rPr>
              <a:t>();</a:t>
            </a:r>
          </a:p>
          <a:p>
            <a:r>
              <a:rPr lang="en-US" sz="1200" b="1" dirty="0">
                <a:solidFill>
                  <a:schemeClr val="tx1"/>
                </a:solidFill>
                <a:latin typeface="Courier New" pitchFamily="49" charset="0"/>
                <a:cs typeface="Courier New" pitchFamily="49" charset="0"/>
              </a:rPr>
              <a:t>  for( int i = 0; i &lt; points.Count - 1; ++</a:t>
            </a:r>
            <a:r>
              <a:rPr lang="en-US" sz="1200" b="1" dirty="0" err="1">
                <a:solidFill>
                  <a:schemeClr val="tx1"/>
                </a:solidFill>
                <a:latin typeface="Courier New" pitchFamily="49" charset="0"/>
                <a:cs typeface="Courier New" pitchFamily="49" charset="0"/>
              </a:rPr>
              <a:t>i</a:t>
            </a:r>
            <a:r>
              <a:rPr lang="en-US" sz="1200" b="1" dirty="0">
                <a:solidFill>
                  <a:schemeClr val="tx1"/>
                </a:solidFill>
                <a:latin typeface="Courier New" pitchFamily="49" charset="0"/>
                <a:cs typeface="Courier New" pitchFamily="49" charset="0"/>
              </a:rPr>
              <a:t> )</a:t>
            </a:r>
          </a:p>
          <a:p>
            <a:r>
              <a:rPr lang="en-US" sz="1200" b="1" dirty="0">
                <a:solidFill>
                  <a:schemeClr val="tx1"/>
                </a:solidFill>
                <a:latin typeface="Courier New" pitchFamily="49" charset="0"/>
                <a:cs typeface="Courier New" pitchFamily="49" charset="0"/>
              </a:rPr>
              <a:t>  {</a:t>
            </a:r>
          </a:p>
          <a:p>
            <a:r>
              <a:rPr lang="en-US" sz="1200" b="1" dirty="0">
                <a:solidFill>
                  <a:schemeClr val="tx1"/>
                </a:solidFill>
                <a:latin typeface="Courier New" pitchFamily="49" charset="0"/>
                <a:cs typeface="Courier New" pitchFamily="49" charset="0"/>
              </a:rPr>
              <a:t>    p1 = new XYZ( points[</a:t>
            </a:r>
            <a:r>
              <a:rPr lang="en-US" sz="1200" b="1" dirty="0" err="1">
                <a:solidFill>
                  <a:schemeClr val="tx1"/>
                </a:solidFill>
                <a:latin typeface="Courier New" pitchFamily="49" charset="0"/>
                <a:cs typeface="Courier New" pitchFamily="49" charset="0"/>
              </a:rPr>
              <a:t>i</a:t>
            </a:r>
            <a:r>
              <a:rPr lang="en-US" sz="1200" b="1" dirty="0">
                <a:solidFill>
                  <a:schemeClr val="tx1"/>
                </a:solidFill>
                <a:latin typeface="Courier New" pitchFamily="49" charset="0"/>
                <a:cs typeface="Courier New" pitchFamily="49" charset="0"/>
              </a:rPr>
              <a:t>].X, points[i].Y, points[i].Z );</a:t>
            </a:r>
          </a:p>
          <a:p>
            <a:r>
              <a:rPr lang="en-US" sz="1200" b="1" dirty="0">
                <a:solidFill>
                  <a:schemeClr val="tx1"/>
                </a:solidFill>
                <a:latin typeface="Courier New" pitchFamily="49" charset="0"/>
                <a:cs typeface="Courier New" pitchFamily="49" charset="0"/>
              </a:rPr>
              <a:t>    p2 = new XYZ( points[</a:t>
            </a:r>
            <a:r>
              <a:rPr lang="en-US" sz="1200" b="1" dirty="0" err="1">
                <a:solidFill>
                  <a:schemeClr val="tx1"/>
                </a:solidFill>
                <a:latin typeface="Courier New" pitchFamily="49" charset="0"/>
                <a:cs typeface="Courier New" pitchFamily="49" charset="0"/>
              </a:rPr>
              <a:t>i</a:t>
            </a:r>
            <a:r>
              <a:rPr lang="en-US" sz="1200" b="1" dirty="0">
                <a:solidFill>
                  <a:schemeClr val="tx1"/>
                </a:solidFill>
                <a:latin typeface="Courier New" pitchFamily="49" charset="0"/>
                <a:cs typeface="Courier New" pitchFamily="49" charset="0"/>
              </a:rPr>
              <a:t> + 1].X, points[i + 1].Y, points[i + 1].Z );</a:t>
            </a:r>
          </a:p>
          <a:p>
            <a:r>
              <a:rPr lang="en-US" sz="1200" b="1" dirty="0">
                <a:solidFill>
                  <a:schemeClr val="tx1"/>
                </a:solidFill>
                <a:latin typeface="Courier New" pitchFamily="49" charset="0"/>
                <a:cs typeface="Courier New" pitchFamily="49" charset="0"/>
              </a:rPr>
              <a:t>    curve = </a:t>
            </a:r>
            <a:r>
              <a:rPr lang="en-US" sz="1200" b="1" dirty="0" err="1">
                <a:solidFill>
                  <a:schemeClr val="tx1"/>
                </a:solidFill>
                <a:latin typeface="Courier New" pitchFamily="49" charset="0"/>
                <a:cs typeface="Courier New" pitchFamily="49" charset="0"/>
              </a:rPr>
              <a:t>Line.CreateBound</a:t>
            </a:r>
            <a:r>
              <a:rPr lang="en-US" sz="1200" b="1" dirty="0">
                <a:solidFill>
                  <a:schemeClr val="tx1"/>
                </a:solidFill>
                <a:latin typeface="Courier New" pitchFamily="49" charset="0"/>
                <a:cs typeface="Courier New" pitchFamily="49" charset="0"/>
              </a:rPr>
              <a:t>(p1, p2);</a:t>
            </a:r>
          </a:p>
          <a:p>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curves.Append</a:t>
            </a:r>
            <a:r>
              <a:rPr lang="en-US" sz="1200" b="1" dirty="0">
                <a:solidFill>
                  <a:schemeClr val="tx1"/>
                </a:solidFill>
                <a:latin typeface="Courier New" pitchFamily="49" charset="0"/>
                <a:cs typeface="Courier New" pitchFamily="49" charset="0"/>
              </a:rPr>
              <a:t>( curve );</a:t>
            </a:r>
          </a:p>
          <a:p>
            <a:r>
              <a:rPr lang="en-US" sz="1200" b="1" dirty="0">
                <a:solidFill>
                  <a:schemeClr val="tx1"/>
                </a:solidFill>
                <a:latin typeface="Courier New" pitchFamily="49" charset="0"/>
                <a:cs typeface="Courier New" pitchFamily="49" charset="0"/>
              </a:rPr>
              <a:t>  }</a:t>
            </a:r>
          </a:p>
          <a:p>
            <a:r>
              <a:rPr lang="en-US" sz="1200" b="1" dirty="0">
                <a:solidFill>
                  <a:schemeClr val="tx1"/>
                </a:solidFill>
                <a:latin typeface="Courier New" pitchFamily="49" charset="0"/>
                <a:cs typeface="Courier New" pitchFamily="49" charset="0"/>
              </a:rPr>
              <a:t>  </a:t>
            </a:r>
            <a:r>
              <a:rPr lang="en-US" sz="1200" b="1" dirty="0">
                <a:solidFill>
                  <a:srgbClr val="00B050"/>
                </a:solidFill>
                <a:latin typeface="Courier New" pitchFamily="49" charset="0"/>
                <a:cs typeface="Courier New" pitchFamily="49" charset="0"/>
              </a:rPr>
              <a:t>// type is no longer needed, default is used in 2009:</a:t>
            </a:r>
          </a:p>
          <a:p>
            <a:r>
              <a:rPr lang="en-US" sz="1200" b="1" dirty="0">
                <a:solidFill>
                  <a:schemeClr val="tx1"/>
                </a:solidFill>
                <a:latin typeface="Courier New" pitchFamily="49" charset="0"/>
                <a:cs typeface="Courier New" pitchFamily="49" charset="0"/>
              </a:rPr>
              <a:t>  return </a:t>
            </a:r>
            <a:r>
              <a:rPr lang="en-US" sz="1200" b="1" dirty="0" err="1">
                <a:solidFill>
                  <a:schemeClr val="tx1"/>
                </a:solidFill>
                <a:latin typeface="Courier New" pitchFamily="49" charset="0"/>
                <a:cs typeface="Courier New" pitchFamily="49" charset="0"/>
              </a:rPr>
              <a:t>PathReinforcement.Create</a:t>
            </a:r>
            <a:r>
              <a:rPr lang="en-US" sz="1200" b="1" dirty="0">
                <a:solidFill>
                  <a:schemeClr val="tx1"/>
                </a:solidFill>
                <a:latin typeface="Courier New" pitchFamily="49" charset="0"/>
                <a:cs typeface="Courier New" pitchFamily="49" charset="0"/>
              </a:rPr>
              <a:t>( Document </a:t>
            </a:r>
            <a:r>
              <a:rPr lang="en-US" sz="1200" b="1" dirty="0" err="1">
                <a:solidFill>
                  <a:schemeClr val="tx1"/>
                </a:solidFill>
                <a:latin typeface="Courier New" pitchFamily="49" charset="0"/>
                <a:cs typeface="Courier New" pitchFamily="49" charset="0"/>
              </a:rPr>
              <a:t>document</a:t>
            </a:r>
            <a:r>
              <a:rPr lang="en-US" sz="1200" b="1" dirty="0">
                <a:solidFill>
                  <a:schemeClr val="tx1"/>
                </a:solidFill>
                <a:latin typeface="Courier New" pitchFamily="49" charset="0"/>
                <a:cs typeface="Courier New" pitchFamily="49" charset="0"/>
              </a:rPr>
              <a:t>, Element </a:t>
            </a:r>
            <a:r>
              <a:rPr lang="en-US" sz="1200" b="1" dirty="0" err="1">
                <a:solidFill>
                  <a:schemeClr val="tx1"/>
                </a:solidFill>
                <a:latin typeface="Courier New" pitchFamily="49" charset="0"/>
                <a:cs typeface="Courier New" pitchFamily="49" charset="0"/>
              </a:rPr>
              <a:t>hostElement</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IList</a:t>
            </a:r>
            <a:r>
              <a:rPr lang="en-US" sz="1200" b="1" dirty="0">
                <a:solidFill>
                  <a:schemeClr val="tx1"/>
                </a:solidFill>
                <a:latin typeface="Courier New" pitchFamily="49" charset="0"/>
                <a:cs typeface="Courier New" pitchFamily="49" charset="0"/>
              </a:rPr>
              <a:t>&lt;Curve&gt; </a:t>
            </a:r>
            <a:r>
              <a:rPr lang="en-US" sz="1200" b="1" dirty="0" err="1">
                <a:solidFill>
                  <a:schemeClr val="tx1"/>
                </a:solidFill>
                <a:latin typeface="Courier New" pitchFamily="49" charset="0"/>
                <a:cs typeface="Courier New" pitchFamily="49" charset="0"/>
              </a:rPr>
              <a:t>curveArray</a:t>
            </a:r>
            <a:r>
              <a:rPr lang="en-US" sz="1200" b="1" dirty="0">
                <a:solidFill>
                  <a:schemeClr val="tx1"/>
                </a:solidFill>
                <a:latin typeface="Courier New" pitchFamily="49" charset="0"/>
                <a:cs typeface="Courier New" pitchFamily="49" charset="0"/>
              </a:rPr>
              <a:t>, bool flip, </a:t>
            </a:r>
            <a:r>
              <a:rPr lang="en-US" sz="1200" b="1" dirty="0" err="1">
                <a:solidFill>
                  <a:schemeClr val="tx1"/>
                </a:solidFill>
                <a:latin typeface="Courier New" pitchFamily="49" charset="0"/>
                <a:cs typeface="Courier New" pitchFamily="49" charset="0"/>
              </a:rPr>
              <a:t>ElementId</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pathReinforcementTypeId</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ElementId</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rebarBarTypeId</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ElementId</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startRebarHookTypeId</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ElementId</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endRebarHookTypeId</a:t>
            </a:r>
            <a:r>
              <a:rPr lang="en-US" sz="1200" b="1" dirty="0">
                <a:solidFill>
                  <a:schemeClr val="tx1"/>
                </a:solidFill>
                <a:latin typeface="Courier New" pitchFamily="49" charset="0"/>
                <a:cs typeface="Courier New" pitchFamily="49" charset="0"/>
              </a:rPr>
              <a:t> )</a:t>
            </a:r>
            <a:endParaRPr lang="en-GB" sz="1200" b="1" dirty="0">
              <a:solidFill>
                <a:srgbClr val="000000"/>
              </a:solidFill>
              <a:latin typeface="Courier New" pitchFamily="49" charset="0"/>
              <a:cs typeface="Courier New" pitchFamily="49"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3" y="3028950"/>
            <a:ext cx="8582025" cy="3352800"/>
          </a:xfrm>
          <a:prstGeom prst="rect">
            <a:avLst/>
          </a:prstGeom>
          <a:solidFill>
            <a:schemeClr val="bg1"/>
          </a:solidFill>
          <a:ln w="9525">
            <a:noFill/>
            <a:miter lim="800000"/>
            <a:headEnd/>
            <a:tailEnd/>
          </a:ln>
        </p:spPr>
        <p:txBody>
          <a:bodyPr wrap="none" lIns="91405" tIns="45703" rIns="91405" bIns="45703" anchor="ctr"/>
          <a:lstStyle/>
          <a:p>
            <a:endParaRPr lang="en-GB" sz="2000" dirty="0">
              <a:solidFill>
                <a:schemeClr val="tx1"/>
              </a:solidFill>
            </a:endParaRPr>
          </a:p>
        </p:txBody>
      </p:sp>
      <p:pic>
        <p:nvPicPr>
          <p:cNvPr id="717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019460" y="3300413"/>
            <a:ext cx="1798638" cy="992187"/>
          </a:xfrm>
          <a:prstGeom prst="rect">
            <a:avLst/>
          </a:prstGeom>
          <a:noFill/>
          <a:ln w="9525">
            <a:noFill/>
            <a:miter lim="800000"/>
            <a:headEnd/>
            <a:tailEnd/>
          </a:ln>
        </p:spPr>
      </p:pic>
      <p:pic>
        <p:nvPicPr>
          <p:cNvPr id="7173" name="Picture 5"/>
          <p:cNvPicPr>
            <a:picLocks noChangeAspect="1" noChangeArrowheads="1"/>
          </p:cNvPicPr>
          <p:nvPr/>
        </p:nvPicPr>
        <p:blipFill>
          <a:blip r:embed="rId5" cstate="print">
            <a:clrChange>
              <a:clrFrom>
                <a:srgbClr val="FFFFFF"/>
              </a:clrFrom>
              <a:clrTo>
                <a:srgbClr val="FFFFFF">
                  <a:alpha val="0"/>
                </a:srgbClr>
              </a:clrTo>
            </a:clrChange>
          </a:blip>
          <a:srcRect t="23178"/>
          <a:stretch>
            <a:fillRect/>
          </a:stretch>
        </p:blipFill>
        <p:spPr bwMode="auto">
          <a:xfrm>
            <a:off x="450885" y="3140078"/>
            <a:ext cx="2162175" cy="1300163"/>
          </a:xfrm>
          <a:prstGeom prst="rect">
            <a:avLst/>
          </a:prstGeom>
          <a:noFill/>
          <a:ln w="9525">
            <a:noFill/>
            <a:miter lim="800000"/>
            <a:headEnd/>
            <a:tailEnd/>
          </a:ln>
        </p:spPr>
      </p:pic>
      <p:pic>
        <p:nvPicPr>
          <p:cNvPr id="7174" name="Picture 6"/>
          <p:cNvPicPr>
            <a:picLocks noChangeAspect="1" noChangeArrowheads="1"/>
          </p:cNvPicPr>
          <p:nvPr/>
        </p:nvPicPr>
        <p:blipFill>
          <a:blip r:embed="rId6" cstate="print"/>
          <a:srcRect/>
          <a:stretch>
            <a:fillRect/>
          </a:stretch>
        </p:blipFill>
        <p:spPr bwMode="auto">
          <a:xfrm>
            <a:off x="5214942" y="3084513"/>
            <a:ext cx="1754187" cy="1443037"/>
          </a:xfrm>
          <a:prstGeom prst="rect">
            <a:avLst/>
          </a:prstGeom>
          <a:noFill/>
          <a:ln w="9525">
            <a:noFill/>
            <a:miter lim="800000"/>
            <a:headEnd/>
            <a:tailEnd/>
          </a:ln>
        </p:spPr>
      </p:pic>
      <p:pic>
        <p:nvPicPr>
          <p:cNvPr id="7175" name="Picture 7"/>
          <p:cNvPicPr>
            <a:picLocks noChangeAspect="1" noChangeArrowheads="1"/>
          </p:cNvPicPr>
          <p:nvPr/>
        </p:nvPicPr>
        <p:blipFill>
          <a:blip r:embed="rId7" cstate="print"/>
          <a:srcRect/>
          <a:stretch>
            <a:fillRect/>
          </a:stretch>
        </p:blipFill>
        <p:spPr bwMode="auto">
          <a:xfrm>
            <a:off x="3054384" y="4572000"/>
            <a:ext cx="1601788" cy="1354138"/>
          </a:xfrm>
          <a:prstGeom prst="rect">
            <a:avLst/>
          </a:prstGeom>
          <a:noFill/>
          <a:ln w="9525">
            <a:noFill/>
            <a:miter lim="800000"/>
            <a:headEnd/>
            <a:tailEnd/>
          </a:ln>
        </p:spPr>
      </p:pic>
      <p:pic>
        <p:nvPicPr>
          <p:cNvPr id="7176" name="Picture 8"/>
          <p:cNvPicPr>
            <a:picLocks noChangeAspect="1" noChangeArrowheads="1"/>
          </p:cNvPicPr>
          <p:nvPr/>
        </p:nvPicPr>
        <p:blipFill>
          <a:blip r:embed="rId8" cstate="print">
            <a:clrChange>
              <a:clrFrom>
                <a:srgbClr val="FEFEFE"/>
              </a:clrFrom>
              <a:clrTo>
                <a:srgbClr val="FEFEFE">
                  <a:alpha val="0"/>
                </a:srgbClr>
              </a:clrTo>
            </a:clrChange>
          </a:blip>
          <a:srcRect/>
          <a:stretch>
            <a:fillRect/>
          </a:stretch>
        </p:blipFill>
        <p:spPr bwMode="auto">
          <a:xfrm>
            <a:off x="533434" y="4668841"/>
            <a:ext cx="2154238" cy="1495425"/>
          </a:xfrm>
          <a:prstGeom prst="rect">
            <a:avLst/>
          </a:prstGeom>
          <a:noFill/>
          <a:ln w="9525">
            <a:noFill/>
            <a:miter lim="800000"/>
            <a:headEnd/>
            <a:tailEnd/>
          </a:ln>
        </p:spPr>
      </p:pic>
      <p:pic>
        <p:nvPicPr>
          <p:cNvPr id="7177" name="Picture 9" descr="The Vue"/>
          <p:cNvPicPr>
            <a:picLocks noChangeAspect="1" noChangeArrowheads="1"/>
          </p:cNvPicPr>
          <p:nvPr/>
        </p:nvPicPr>
        <p:blipFill>
          <a:blip r:embed="rId9" cstate="print"/>
          <a:srcRect l="26230" t="1299" r="23627" b="1299"/>
          <a:stretch>
            <a:fillRect/>
          </a:stretch>
        </p:blipFill>
        <p:spPr bwMode="auto">
          <a:xfrm>
            <a:off x="7215206" y="2857496"/>
            <a:ext cx="1252538" cy="3276600"/>
          </a:xfrm>
          <a:prstGeom prst="rect">
            <a:avLst/>
          </a:prstGeom>
          <a:noFill/>
          <a:ln w="9525">
            <a:noFill/>
            <a:miter lim="800000"/>
            <a:headEnd/>
            <a:tailEnd/>
          </a:ln>
        </p:spPr>
      </p:pic>
      <p:pic>
        <p:nvPicPr>
          <p:cNvPr id="7178" name="Picture 10" descr="Turnberry"/>
          <p:cNvPicPr>
            <a:picLocks noChangeAspect="1" noChangeArrowheads="1"/>
          </p:cNvPicPr>
          <p:nvPr/>
        </p:nvPicPr>
        <p:blipFill>
          <a:blip r:embed="rId10" cstate="print"/>
          <a:srcRect/>
          <a:stretch>
            <a:fillRect/>
          </a:stretch>
        </p:blipFill>
        <p:spPr bwMode="auto">
          <a:xfrm>
            <a:off x="5341939" y="4765672"/>
            <a:ext cx="1376362" cy="1270000"/>
          </a:xfrm>
          <a:prstGeom prst="rect">
            <a:avLst/>
          </a:prstGeom>
          <a:noFill/>
          <a:ln w="9525">
            <a:noFill/>
            <a:miter lim="800000"/>
            <a:headEnd/>
            <a:tailEnd/>
          </a:ln>
        </p:spPr>
      </p:pic>
      <p:sp>
        <p:nvSpPr>
          <p:cNvPr id="7179" name="KMA4F595B"/>
          <p:cNvSpPr>
            <a:spLocks noChangeArrowheads="1"/>
          </p:cNvSpPr>
          <p:nvPr>
            <p:custDataLst>
              <p:tags r:id="rId1"/>
            </p:custDataLst>
          </p:nvPr>
        </p:nvSpPr>
        <p:spPr bwMode="auto">
          <a:xfrm>
            <a:off x="357225" y="1209675"/>
            <a:ext cx="8435975" cy="1551194"/>
          </a:xfrm>
          <a:prstGeom prst="rect">
            <a:avLst/>
          </a:prstGeom>
          <a:noFill/>
          <a:ln w="9525">
            <a:noFill/>
            <a:miter lim="800000"/>
            <a:headEnd/>
            <a:tailEnd/>
          </a:ln>
        </p:spPr>
        <p:txBody>
          <a:bodyPr wrap="square" lIns="0" tIns="0" rIns="0" bIns="0">
            <a:spAutoFit/>
          </a:bodyPr>
          <a:lstStyle/>
          <a:p>
            <a:pPr marL="287232" lvl="1" indent="-172975">
              <a:spcBef>
                <a:spcPct val="15000"/>
              </a:spcBef>
              <a:spcAft>
                <a:spcPct val="15000"/>
              </a:spcAft>
              <a:buClr>
                <a:schemeClr val="folHlink"/>
              </a:buClr>
              <a:buSzPct val="80000"/>
            </a:pPr>
            <a:r>
              <a:rPr lang="en-US" sz="2800" b="1" dirty="0">
                <a:solidFill>
                  <a:schemeClr val="folHlink"/>
                </a:solidFill>
                <a:latin typeface="+mj-lt"/>
              </a:rPr>
              <a:t>Buildings</a:t>
            </a:r>
            <a:r>
              <a:rPr lang="en-US" sz="2800" dirty="0">
                <a:solidFill>
                  <a:schemeClr val="tx1"/>
                </a:solidFill>
                <a:latin typeface="+mj-lt"/>
              </a:rPr>
              <a:t> - </a:t>
            </a:r>
          </a:p>
          <a:p>
            <a:pPr marL="287232" lvl="1" indent="-172975">
              <a:spcBef>
                <a:spcPct val="15000"/>
              </a:spcBef>
              <a:spcAft>
                <a:spcPct val="15000"/>
              </a:spcAft>
              <a:buClr>
                <a:schemeClr val="folHlink"/>
              </a:buClr>
              <a:buSzPct val="80000"/>
            </a:pPr>
            <a:r>
              <a:rPr lang="en-US" sz="2800" dirty="0">
                <a:solidFill>
                  <a:schemeClr val="tx1"/>
                </a:solidFill>
                <a:latin typeface="+mj-lt"/>
              </a:rPr>
              <a:t>Any </a:t>
            </a:r>
            <a:r>
              <a:rPr lang="en-US" sz="2800" b="1" i="1" dirty="0">
                <a:solidFill>
                  <a:schemeClr val="folHlink"/>
                </a:solidFill>
                <a:latin typeface="+mj-lt"/>
              </a:rPr>
              <a:t>Type</a:t>
            </a:r>
            <a:r>
              <a:rPr lang="en-US" sz="2800" dirty="0">
                <a:solidFill>
                  <a:schemeClr val="tx1"/>
                </a:solidFill>
                <a:latin typeface="+mj-lt"/>
              </a:rPr>
              <a:t>, any </a:t>
            </a:r>
            <a:r>
              <a:rPr lang="en-US" sz="2800" b="1" i="1" dirty="0">
                <a:solidFill>
                  <a:schemeClr val="folHlink"/>
                </a:solidFill>
                <a:latin typeface="+mj-lt"/>
              </a:rPr>
              <a:t>Size</a:t>
            </a:r>
            <a:r>
              <a:rPr lang="en-US" sz="2800" dirty="0">
                <a:solidFill>
                  <a:schemeClr val="tx1"/>
                </a:solidFill>
                <a:latin typeface="+mj-lt"/>
              </a:rPr>
              <a:t>, any </a:t>
            </a:r>
            <a:r>
              <a:rPr lang="en-US" sz="2800" b="1" i="1" dirty="0">
                <a:solidFill>
                  <a:schemeClr val="folHlink"/>
                </a:solidFill>
                <a:latin typeface="+mj-lt"/>
              </a:rPr>
              <a:t>Complexity</a:t>
            </a:r>
            <a:r>
              <a:rPr lang="en-US" sz="2800" dirty="0">
                <a:latin typeface="+mj-lt"/>
              </a:rPr>
              <a:t> </a:t>
            </a:r>
          </a:p>
          <a:p>
            <a:pPr marL="287232" lvl="1" indent="-172975">
              <a:spcBef>
                <a:spcPct val="15000"/>
              </a:spcBef>
              <a:spcAft>
                <a:spcPct val="15000"/>
              </a:spcAft>
              <a:buClr>
                <a:schemeClr val="folHlink"/>
              </a:buClr>
              <a:buSzPct val="80000"/>
            </a:pPr>
            <a:r>
              <a:rPr lang="en-US" sz="2800" dirty="0">
                <a:solidFill>
                  <a:schemeClr val="tx1"/>
                </a:solidFill>
                <a:latin typeface="+mj-lt"/>
              </a:rPr>
              <a:t>made of any kind of </a:t>
            </a:r>
            <a:r>
              <a:rPr lang="en-US" sz="2800" b="1" i="1" dirty="0">
                <a:solidFill>
                  <a:schemeClr val="folHlink"/>
                </a:solidFill>
                <a:latin typeface="+mj-lt"/>
              </a:rPr>
              <a:t>Materials</a:t>
            </a:r>
          </a:p>
        </p:txBody>
      </p:sp>
      <p:sp>
        <p:nvSpPr>
          <p:cNvPr id="7180" name="Text Box 12"/>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
        <p:nvSpPr>
          <p:cNvPr id="13" name="Title 12"/>
          <p:cNvSpPr>
            <a:spLocks noGrp="1"/>
          </p:cNvSpPr>
          <p:nvPr>
            <p:ph type="title" idx="4294967295"/>
          </p:nvPr>
        </p:nvSpPr>
        <p:spPr>
          <a:xfrm>
            <a:off x="357190" y="274639"/>
            <a:ext cx="8229600" cy="796908"/>
          </a:xfrm>
          <a:prstGeom prst="rect">
            <a:avLst/>
          </a:prstGeom>
        </p:spPr>
        <p:txBody>
          <a:bodyPr lIns="91405" tIns="45703" rIns="91405" bIns="45703"/>
          <a:lstStyle/>
          <a:p>
            <a:pPr algn="l" rtl="0" fontAlgn="base"/>
            <a:r>
              <a:rPr lang="en-US" sz="4800" dirty="0"/>
              <a:t>Revit Structure Target Projects</a:t>
            </a:r>
            <a:endParaRPr lang="en-GB" sz="4800"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19088" y="136525"/>
            <a:ext cx="8824912" cy="1143000"/>
          </a:xfrm>
        </p:spPr>
        <p:txBody>
          <a:bodyPr/>
          <a:lstStyle/>
          <a:p>
            <a:pPr eaLnBrk="1" hangingPunct="1"/>
            <a:r>
              <a:rPr lang="en-GB"/>
              <a:t>Extract Rebar Information</a:t>
            </a:r>
          </a:p>
        </p:txBody>
      </p:sp>
      <p:sp>
        <p:nvSpPr>
          <p:cNvPr id="12291" name="Rectangle 3"/>
          <p:cNvSpPr>
            <a:spLocks noGrp="1" noChangeArrowheads="1"/>
          </p:cNvSpPr>
          <p:nvPr>
            <p:ph idx="1"/>
          </p:nvPr>
        </p:nvSpPr>
        <p:spPr>
          <a:xfrm>
            <a:off x="311782" y="1076259"/>
            <a:ext cx="8339454" cy="4353005"/>
          </a:xfrm>
        </p:spPr>
        <p:txBody>
          <a:bodyPr/>
          <a:lstStyle/>
          <a:p>
            <a:pPr marL="0" indent="0"/>
            <a:r>
              <a:rPr lang="en-US" sz="2400"/>
              <a:t>AreaReinParameters Sample</a:t>
            </a:r>
          </a:p>
          <a:p>
            <a:pPr marL="360273" lvl="1" indent="-180930"/>
            <a:r>
              <a:rPr lang="en-US" sz="1600"/>
              <a:t>Provides starting point</a:t>
            </a:r>
          </a:p>
          <a:p>
            <a:pPr marL="360273" lvl="1" indent="-180930"/>
            <a:r>
              <a:rPr lang="en-US" sz="1600"/>
              <a:t>Extended to list rebar information</a:t>
            </a:r>
          </a:p>
          <a:p>
            <a:pPr marL="360273" lvl="1" indent="-180930"/>
            <a:r>
              <a:rPr lang="en-US" sz="1600"/>
              <a:t>Uses built-in parameters </a:t>
            </a:r>
          </a:p>
          <a:p>
            <a:pPr marL="0" indent="0"/>
            <a:r>
              <a:rPr lang="en-US" sz="2400"/>
              <a:t>BarDescriptions Sample</a:t>
            </a:r>
          </a:p>
          <a:p>
            <a:pPr marL="360273" lvl="1" indent="-180930"/>
            <a:r>
              <a:rPr lang="en-US" sz="1600"/>
              <a:t>AreaReinforcement has a BarDescription property</a:t>
            </a:r>
          </a:p>
          <a:p>
            <a:pPr marL="360273" lvl="1" indent="-180930"/>
            <a:r>
              <a:rPr lang="en-US" sz="1600"/>
              <a:t>Same functionality as above</a:t>
            </a:r>
          </a:p>
          <a:p>
            <a:pPr marL="0" indent="0"/>
            <a:r>
              <a:rPr lang="en-US" sz="2400"/>
              <a:t>Generic Tools</a:t>
            </a:r>
          </a:p>
          <a:p>
            <a:pPr marL="360273" lvl="1" indent="-180930"/>
            <a:r>
              <a:rPr lang="en-US" sz="1600"/>
              <a:t>BuiltInParameterChecker</a:t>
            </a:r>
          </a:p>
          <a:p>
            <a:pPr marL="360273" lvl="1" indent="-180930"/>
            <a:r>
              <a:rPr lang="en-US" sz="1600"/>
              <a:t>RvtMgdDbg</a:t>
            </a:r>
            <a:endParaRPr lang="en-GB"/>
          </a:p>
        </p:txBody>
      </p:sp>
      <p:sp>
        <p:nvSpPr>
          <p:cNvPr id="12292"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tx2"/>
                </a:solidFill>
              </a:rPr>
              <a:t>Rebar</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a:xfrm>
            <a:off x="311783" y="928670"/>
            <a:ext cx="3972881" cy="1500198"/>
          </a:xfrm>
        </p:spPr>
        <p:txBody>
          <a:bodyPr/>
          <a:lstStyle/>
          <a:p>
            <a:pPr marL="457088" indent="-457088"/>
            <a:endParaRPr lang="en-GB"/>
          </a:p>
        </p:txBody>
      </p:sp>
      <p:pic>
        <p:nvPicPr>
          <p:cNvPr id="13317" name="Picture 6" descr="rebarParams-1"/>
          <p:cNvPicPr>
            <a:picLocks noChangeAspect="1" noChangeArrowheads="1"/>
          </p:cNvPicPr>
          <p:nvPr/>
        </p:nvPicPr>
        <p:blipFill>
          <a:blip r:embed="rId3" cstate="print"/>
          <a:srcRect/>
          <a:stretch>
            <a:fillRect/>
          </a:stretch>
        </p:blipFill>
        <p:spPr bwMode="auto">
          <a:xfrm>
            <a:off x="1692275" y="1073199"/>
            <a:ext cx="1992313" cy="1879600"/>
          </a:xfrm>
          <a:prstGeom prst="rect">
            <a:avLst/>
          </a:prstGeom>
          <a:noFill/>
          <a:ln w="9525">
            <a:noFill/>
            <a:miter lim="800000"/>
            <a:headEnd/>
            <a:tailEnd/>
          </a:ln>
        </p:spPr>
      </p:pic>
      <p:pic>
        <p:nvPicPr>
          <p:cNvPr id="13318" name="Picture 7" descr="rebarParams-2"/>
          <p:cNvPicPr>
            <a:picLocks noChangeAspect="1" noChangeArrowheads="1"/>
          </p:cNvPicPr>
          <p:nvPr/>
        </p:nvPicPr>
        <p:blipFill>
          <a:blip r:embed="rId4" cstate="print"/>
          <a:srcRect/>
          <a:stretch>
            <a:fillRect/>
          </a:stretch>
        </p:blipFill>
        <p:spPr bwMode="auto">
          <a:xfrm>
            <a:off x="2214546" y="2500306"/>
            <a:ext cx="2139950" cy="3786188"/>
          </a:xfrm>
          <a:prstGeom prst="rect">
            <a:avLst/>
          </a:prstGeom>
          <a:noFill/>
          <a:ln w="9525">
            <a:noFill/>
            <a:miter lim="800000"/>
            <a:headEnd/>
            <a:tailEnd/>
          </a:ln>
        </p:spPr>
      </p:pic>
      <p:sp>
        <p:nvSpPr>
          <p:cNvPr id="13314" name="Rectangle 2"/>
          <p:cNvSpPr>
            <a:spLocks noGrp="1" noChangeArrowheads="1"/>
          </p:cNvSpPr>
          <p:nvPr>
            <p:ph type="title"/>
          </p:nvPr>
        </p:nvSpPr>
        <p:spPr>
          <a:xfrm>
            <a:off x="319090" y="136525"/>
            <a:ext cx="8574087" cy="1143000"/>
          </a:xfrm>
        </p:spPr>
        <p:txBody>
          <a:bodyPr/>
          <a:lstStyle/>
          <a:p>
            <a:pPr eaLnBrk="1" hangingPunct="1"/>
            <a:r>
              <a:rPr lang="en-GB"/>
              <a:t>Rebar Information Demo</a:t>
            </a:r>
          </a:p>
        </p:txBody>
      </p:sp>
      <p:pic>
        <p:nvPicPr>
          <p:cNvPr id="13316" name="Picture 5" descr="RebarParams-5"/>
          <p:cNvPicPr>
            <a:picLocks noChangeAspect="1" noChangeArrowheads="1"/>
          </p:cNvPicPr>
          <p:nvPr/>
        </p:nvPicPr>
        <p:blipFill>
          <a:blip r:embed="rId5" cstate="print"/>
          <a:srcRect/>
          <a:stretch>
            <a:fillRect/>
          </a:stretch>
        </p:blipFill>
        <p:spPr bwMode="auto">
          <a:xfrm>
            <a:off x="258765" y="1073200"/>
            <a:ext cx="1360487" cy="4224337"/>
          </a:xfrm>
          <a:prstGeom prst="rect">
            <a:avLst/>
          </a:prstGeom>
          <a:noFill/>
          <a:ln w="9525">
            <a:noFill/>
            <a:miter lim="800000"/>
            <a:headEnd/>
            <a:tailEnd/>
          </a:ln>
        </p:spPr>
      </p:pic>
      <p:pic>
        <p:nvPicPr>
          <p:cNvPr id="13319" name="Picture 8" descr="rebarParams-3"/>
          <p:cNvPicPr>
            <a:picLocks noChangeAspect="1" noChangeArrowheads="1"/>
          </p:cNvPicPr>
          <p:nvPr/>
        </p:nvPicPr>
        <p:blipFill>
          <a:blip r:embed="rId6" cstate="print"/>
          <a:srcRect/>
          <a:stretch>
            <a:fillRect/>
          </a:stretch>
        </p:blipFill>
        <p:spPr bwMode="auto">
          <a:xfrm>
            <a:off x="4572000" y="1004936"/>
            <a:ext cx="4446588" cy="3186113"/>
          </a:xfrm>
          <a:prstGeom prst="rect">
            <a:avLst/>
          </a:prstGeom>
          <a:noFill/>
          <a:ln w="9525">
            <a:noFill/>
            <a:miter lim="800000"/>
            <a:headEnd/>
            <a:tailEnd/>
          </a:ln>
        </p:spPr>
      </p:pic>
      <p:pic>
        <p:nvPicPr>
          <p:cNvPr id="13320" name="Picture 9" descr="RebarParams-4"/>
          <p:cNvPicPr>
            <a:picLocks noChangeAspect="1" noChangeArrowheads="1"/>
          </p:cNvPicPr>
          <p:nvPr/>
        </p:nvPicPr>
        <p:blipFill>
          <a:blip r:embed="rId7" cstate="print"/>
          <a:srcRect/>
          <a:stretch>
            <a:fillRect/>
          </a:stretch>
        </p:blipFill>
        <p:spPr bwMode="auto">
          <a:xfrm>
            <a:off x="4284665" y="3429000"/>
            <a:ext cx="4332287" cy="2333625"/>
          </a:xfrm>
          <a:prstGeom prst="rect">
            <a:avLst/>
          </a:prstGeom>
          <a:noFill/>
          <a:ln w="9525">
            <a:noFill/>
            <a:miter lim="800000"/>
            <a:headEnd/>
            <a:tailEnd/>
          </a:ln>
        </p:spPr>
      </p:pic>
      <p:pic>
        <p:nvPicPr>
          <p:cNvPr id="13321" name="Picture 10" descr="RebarParams-6"/>
          <p:cNvPicPr>
            <a:picLocks noChangeAspect="1" noChangeArrowheads="1"/>
          </p:cNvPicPr>
          <p:nvPr/>
        </p:nvPicPr>
        <p:blipFill>
          <a:blip r:embed="rId8" cstate="print"/>
          <a:srcRect/>
          <a:stretch>
            <a:fillRect/>
          </a:stretch>
        </p:blipFill>
        <p:spPr bwMode="auto">
          <a:xfrm>
            <a:off x="5867400" y="4783138"/>
            <a:ext cx="2522538" cy="1555750"/>
          </a:xfrm>
          <a:prstGeom prst="rect">
            <a:avLst/>
          </a:prstGeom>
          <a:noFill/>
          <a:ln w="9525">
            <a:noFill/>
            <a:miter lim="800000"/>
            <a:headEnd/>
            <a:tailEnd/>
          </a:ln>
        </p:spPr>
      </p:pic>
      <p:sp>
        <p:nvSpPr>
          <p:cNvPr id="13322" name="Text Box 11"/>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tx2"/>
                </a:solidFill>
              </a:rPr>
              <a:t>Rebar</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Truss</a:t>
            </a:r>
            <a:endParaRPr lang="en-GB" sz="4800" dirty="0"/>
          </a:p>
        </p:txBody>
      </p:sp>
      <p:sp>
        <p:nvSpPr>
          <p:cNvPr id="3" name="Subtitle 2"/>
          <p:cNvSpPr>
            <a:spLocks noGrp="1"/>
          </p:cNvSpPr>
          <p:nvPr>
            <p:ph type="subTitle" sz="quarter" idx="1"/>
          </p:nvPr>
        </p:nvSpPr>
        <p:spPr/>
        <p:txBody>
          <a:bodyPr/>
          <a:lstStyle/>
          <a:p>
            <a:endParaRPr lang="en-GB"/>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3" cstate="print"/>
          <a:srcRect/>
          <a:stretch>
            <a:fillRect/>
          </a:stretch>
        </p:blipFill>
        <p:spPr bwMode="auto">
          <a:xfrm>
            <a:off x="4489295" y="2706925"/>
            <a:ext cx="3859343" cy="2819400"/>
          </a:xfrm>
          <a:prstGeom prst="rect">
            <a:avLst/>
          </a:prstGeom>
          <a:noFill/>
          <a:ln w="9525">
            <a:noFill/>
            <a:miter lim="800000"/>
            <a:headEnd/>
            <a:tailEnd/>
          </a:ln>
          <a:effectLst/>
        </p:spPr>
      </p:pic>
      <p:sp>
        <p:nvSpPr>
          <p:cNvPr id="142338" name="Rectangle 2"/>
          <p:cNvSpPr>
            <a:spLocks noGrp="1" noChangeArrowheads="1"/>
          </p:cNvSpPr>
          <p:nvPr>
            <p:ph type="title"/>
          </p:nvPr>
        </p:nvSpPr>
        <p:spPr>
          <a:xfrm>
            <a:off x="311782" y="-24"/>
            <a:ext cx="8328368" cy="1214443"/>
          </a:xfrm>
        </p:spPr>
        <p:txBody>
          <a:bodyPr/>
          <a:lstStyle/>
          <a:p>
            <a:pPr eaLnBrk="1" hangingPunct="1"/>
            <a:r>
              <a:rPr lang="en-US" altLang="zh-CN">
                <a:ea typeface="SimSun" pitchFamily="2" charset="-122"/>
              </a:rPr>
              <a:t>Truss</a:t>
            </a:r>
            <a:endParaRPr lang="en-US" altLang="zh-CN" sz="2800" dirty="0">
              <a:solidFill>
                <a:schemeClr val="accent1">
                  <a:lumMod val="75000"/>
                </a:schemeClr>
              </a:solidFill>
              <a:ea typeface="SimSun" pitchFamily="2" charset="-122"/>
            </a:endParaRPr>
          </a:p>
        </p:txBody>
      </p:sp>
      <p:sp>
        <p:nvSpPr>
          <p:cNvPr id="142339" name="Rectangle 3"/>
          <p:cNvSpPr>
            <a:spLocks noGrp="1" noChangeArrowheads="1"/>
          </p:cNvSpPr>
          <p:nvPr>
            <p:ph type="body" idx="1"/>
          </p:nvPr>
        </p:nvSpPr>
        <p:spPr>
          <a:xfrm>
            <a:off x="285720" y="1428736"/>
            <a:ext cx="5700712" cy="1570037"/>
          </a:xfrm>
        </p:spPr>
        <p:txBody>
          <a:bodyPr/>
          <a:lstStyle/>
          <a:p>
            <a:pPr marL="495178" lvl="1" indent="-380906">
              <a:lnSpc>
                <a:spcPct val="80000"/>
              </a:lnSpc>
            </a:pPr>
            <a:r>
              <a:rPr lang="en-US" altLang="zh-CN" sz="2200" dirty="0">
                <a:ea typeface="ＭＳ Ｐゴシック" pitchFamily="34" charset="-128"/>
              </a:rPr>
              <a:t>RST, C#</a:t>
            </a:r>
          </a:p>
          <a:p>
            <a:pPr marL="495178" lvl="1" indent="-380906">
              <a:lnSpc>
                <a:spcPct val="80000"/>
              </a:lnSpc>
            </a:pPr>
            <a:r>
              <a:rPr lang="en-US" altLang="zh-CN" sz="2200" dirty="0">
                <a:ea typeface="ＭＳ Ｐゴシック" pitchFamily="34" charset="-128"/>
              </a:rPr>
              <a:t>Create a truss of a selected truss type</a:t>
            </a:r>
          </a:p>
          <a:p>
            <a:pPr marL="495178" lvl="1" indent="-380906">
              <a:lnSpc>
                <a:spcPct val="80000"/>
              </a:lnSpc>
            </a:pPr>
            <a:r>
              <a:rPr lang="en-US" altLang="zh-CN" sz="2200" dirty="0">
                <a:ea typeface="ＭＳ Ｐゴシック" pitchFamily="34" charset="-128"/>
              </a:rPr>
              <a:t>Change beam types</a:t>
            </a:r>
          </a:p>
          <a:p>
            <a:pPr marL="495178" lvl="1" indent="-380906">
              <a:lnSpc>
                <a:spcPct val="80000"/>
              </a:lnSpc>
            </a:pPr>
            <a:r>
              <a:rPr lang="en-US" altLang="zh-CN" sz="2200" dirty="0">
                <a:ea typeface="ＭＳ Ｐゴシック" pitchFamily="34" charset="-128"/>
              </a:rPr>
              <a:t>Edit the profile of the truss</a:t>
            </a:r>
          </a:p>
        </p:txBody>
      </p:sp>
      <p:pic>
        <p:nvPicPr>
          <p:cNvPr id="23554" name="Picture 2"/>
          <p:cNvPicPr>
            <a:picLocks noChangeAspect="1" noChangeArrowheads="1"/>
          </p:cNvPicPr>
          <p:nvPr/>
        </p:nvPicPr>
        <p:blipFill>
          <a:blip r:embed="rId4" cstate="print"/>
          <a:srcRect/>
          <a:stretch>
            <a:fillRect/>
          </a:stretch>
        </p:blipFill>
        <p:spPr bwMode="auto">
          <a:xfrm>
            <a:off x="924089" y="2955212"/>
            <a:ext cx="3496399" cy="3382358"/>
          </a:xfrm>
          <a:prstGeom prst="rect">
            <a:avLst/>
          </a:prstGeom>
          <a:noFill/>
          <a:ln w="9525">
            <a:noFill/>
            <a:miter lim="800000"/>
            <a:headEnd/>
            <a:tailEnd/>
          </a:ln>
          <a:effectLst/>
        </p:spPr>
      </p:pic>
      <p:sp>
        <p:nvSpPr>
          <p:cNvPr id="7"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Truss</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a:t>Detailing</a:t>
            </a:r>
            <a:endParaRPr lang="en-GB" sz="4800"/>
          </a:p>
        </p:txBody>
      </p:sp>
      <p:sp>
        <p:nvSpPr>
          <p:cNvPr id="3" name="Subtitle 2"/>
          <p:cNvSpPr>
            <a:spLocks noGrp="1"/>
          </p:cNvSpPr>
          <p:nvPr>
            <p:ph type="subTitle" sz="quarter" idx="1"/>
          </p:nvPr>
        </p:nvSpPr>
        <p:spPr/>
        <p:txBody>
          <a:bodyPr/>
          <a:lstStyle/>
          <a:p>
            <a:endParaRPr lang="en-GB"/>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19088" y="136525"/>
            <a:ext cx="8501062" cy="1143000"/>
          </a:xfrm>
        </p:spPr>
        <p:txBody>
          <a:bodyPr/>
          <a:lstStyle/>
          <a:p>
            <a:pPr eaLnBrk="1" hangingPunct="1"/>
            <a:r>
              <a:rPr lang="en-GB"/>
              <a:t>Detailing</a:t>
            </a:r>
          </a:p>
        </p:txBody>
      </p:sp>
      <p:sp>
        <p:nvSpPr>
          <p:cNvPr id="7171" name="Rectangle 3"/>
          <p:cNvSpPr>
            <a:spLocks noGrp="1" noChangeArrowheads="1"/>
          </p:cNvSpPr>
          <p:nvPr>
            <p:ph idx="1"/>
          </p:nvPr>
        </p:nvSpPr>
        <p:spPr>
          <a:xfrm>
            <a:off x="311782" y="1076259"/>
            <a:ext cx="7474928" cy="4210129"/>
          </a:xfrm>
        </p:spPr>
        <p:txBody>
          <a:bodyPr/>
          <a:lstStyle/>
          <a:p>
            <a:pPr eaLnBrk="1" hangingPunct="1">
              <a:buFontTx/>
              <a:buNone/>
            </a:pPr>
            <a:r>
              <a:rPr lang="en-GB"/>
              <a:t>Detailing</a:t>
            </a:r>
          </a:p>
          <a:p>
            <a:pPr lvl="1" eaLnBrk="1" hangingPunct="1"/>
            <a:r>
              <a:rPr lang="en-GB"/>
              <a:t>Generate a section view</a:t>
            </a:r>
          </a:p>
          <a:p>
            <a:pPr lvl="1" eaLnBrk="1" hangingPunct="1"/>
            <a:r>
              <a:rPr lang="en-GB"/>
              <a:t>Generate a drafting view</a:t>
            </a:r>
          </a:p>
          <a:p>
            <a:pPr lvl="1" eaLnBrk="1" hangingPunct="1"/>
            <a:r>
              <a:rPr lang="en-GB"/>
              <a:t>Create a sheet</a:t>
            </a:r>
          </a:p>
          <a:p>
            <a:pPr lvl="1"/>
            <a:r>
              <a:rPr lang="en-GB"/>
              <a:t>Import and export external file formats, e.g. dwg</a:t>
            </a:r>
          </a:p>
          <a:p>
            <a:pPr lvl="1" eaLnBrk="1" hangingPunct="1"/>
            <a:r>
              <a:rPr lang="en-GB"/>
              <a:t>Add text, dimensioning and annotations</a:t>
            </a:r>
          </a:p>
          <a:p>
            <a:r>
              <a:rPr lang="en-US"/>
              <a:t>Enhanced Revit SDK samples</a:t>
            </a:r>
          </a:p>
        </p:txBody>
      </p:sp>
      <p:sp>
        <p:nvSpPr>
          <p:cNvPr id="4"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19088" y="136525"/>
            <a:ext cx="8824912" cy="1143000"/>
          </a:xfrm>
        </p:spPr>
        <p:txBody>
          <a:bodyPr/>
          <a:lstStyle/>
          <a:p>
            <a:pPr eaLnBrk="1" hangingPunct="1"/>
            <a:r>
              <a:rPr lang="en-GB"/>
              <a:t>Generate Section View</a:t>
            </a:r>
          </a:p>
        </p:txBody>
      </p:sp>
      <p:sp>
        <p:nvSpPr>
          <p:cNvPr id="14339" name="Rectangle 3"/>
          <p:cNvSpPr>
            <a:spLocks noGrp="1" noChangeArrowheads="1"/>
          </p:cNvSpPr>
          <p:nvPr>
            <p:ph idx="1"/>
          </p:nvPr>
        </p:nvSpPr>
        <p:spPr>
          <a:xfrm>
            <a:off x="319088" y="1279526"/>
            <a:ext cx="8139112" cy="1720847"/>
          </a:xfrm>
        </p:spPr>
        <p:txBody>
          <a:bodyPr/>
          <a:lstStyle/>
          <a:p>
            <a:pPr eaLnBrk="1" hangingPunct="1">
              <a:spcBef>
                <a:spcPct val="10000"/>
              </a:spcBef>
              <a:buFontTx/>
              <a:buNone/>
            </a:pPr>
            <a:r>
              <a:rPr lang="en-GB" sz="2400"/>
              <a:t>Demonstrate creation of a Detail View</a:t>
            </a:r>
          </a:p>
          <a:p>
            <a:pPr lvl="1" eaLnBrk="1" hangingPunct="1">
              <a:spcBef>
                <a:spcPct val="10000"/>
              </a:spcBef>
            </a:pPr>
            <a:r>
              <a:rPr lang="en-GB" sz="1600"/>
              <a:t>Using </a:t>
            </a:r>
            <a:r>
              <a:rPr lang="en-GB" sz="1600" noProof="1"/>
              <a:t>New</a:t>
            </a:r>
            <a:r>
              <a:rPr lang="en-GB" sz="1600"/>
              <a:t>ViewSection()</a:t>
            </a:r>
            <a:endParaRPr lang="en-GB" sz="1600" b="1"/>
          </a:p>
          <a:p>
            <a:pPr lvl="1" eaLnBrk="1" hangingPunct="1">
              <a:spcBef>
                <a:spcPct val="10000"/>
              </a:spcBef>
            </a:pPr>
            <a:r>
              <a:rPr lang="en-GB" sz="1600"/>
              <a:t>Creates detail view across the midpoint of selected element</a:t>
            </a:r>
          </a:p>
          <a:p>
            <a:pPr lvl="1" eaLnBrk="1" hangingPunct="1">
              <a:spcBef>
                <a:spcPct val="10000"/>
              </a:spcBef>
            </a:pPr>
            <a:r>
              <a:rPr lang="en-GB" sz="1600"/>
              <a:t>Works on linear elements such as slab, wall and beam</a:t>
            </a:r>
          </a:p>
          <a:p>
            <a:pPr eaLnBrk="1" hangingPunct="1">
              <a:spcBef>
                <a:spcPct val="10000"/>
              </a:spcBef>
              <a:buFontTx/>
              <a:buNone/>
            </a:pPr>
            <a:r>
              <a:rPr lang="en-GB" sz="2400"/>
              <a:t>Create and initialise a bounding box</a:t>
            </a:r>
            <a:endParaRPr lang="en-GB" sz="1400" b="1">
              <a:latin typeface="Courier New" pitchFamily="49" charset="0"/>
            </a:endParaRPr>
          </a:p>
        </p:txBody>
      </p:sp>
      <p:sp>
        <p:nvSpPr>
          <p:cNvPr id="1434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981069" y="2869343"/>
            <a:ext cx="6591329" cy="3577833"/>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buFont typeface="Wingdings" pitchFamily="2" charset="2"/>
              <a:buNone/>
            </a:pPr>
            <a:r>
              <a:rPr lang="en-GB" sz="1200" b="1" dirty="0">
                <a:solidFill>
                  <a:schemeClr val="tx1"/>
                </a:solidFill>
                <a:latin typeface="Courier New" pitchFamily="49" charset="0"/>
              </a:rPr>
              <a:t>// create a </a:t>
            </a:r>
            <a:r>
              <a:rPr lang="en-GB" sz="1200" b="1" dirty="0" err="1">
                <a:solidFill>
                  <a:schemeClr val="tx1"/>
                </a:solidFill>
                <a:latin typeface="Courier New" pitchFamily="49" charset="0"/>
              </a:rPr>
              <a:t>BoundingBoxXYZ</a:t>
            </a:r>
            <a:r>
              <a:rPr lang="en-GB" sz="1200" b="1" dirty="0">
                <a:solidFill>
                  <a:schemeClr val="tx1"/>
                </a:solidFill>
                <a:latin typeface="Courier New" pitchFamily="49" charset="0"/>
              </a:rPr>
              <a:t> and set the Max and Min properties:</a:t>
            </a:r>
          </a:p>
          <a:p>
            <a:pPr>
              <a:buFont typeface="Wingdings" pitchFamily="2" charset="2"/>
              <a:buNone/>
            </a:pPr>
            <a:r>
              <a:rPr lang="en-GB" sz="1200" b="1" dirty="0" err="1">
                <a:solidFill>
                  <a:schemeClr val="tx1"/>
                </a:solidFill>
                <a:latin typeface="Courier New" pitchFamily="49" charset="0"/>
              </a:rPr>
              <a:t>BoundingBoxXYZ</a:t>
            </a:r>
            <a:r>
              <a:rPr lang="en-GB" sz="1200" b="1" dirty="0">
                <a:solidFill>
                  <a:schemeClr val="tx1"/>
                </a:solidFill>
                <a:latin typeface="Courier New" pitchFamily="49" charset="0"/>
              </a:rPr>
              <a:t> </a:t>
            </a:r>
            <a:r>
              <a:rPr lang="en-GB" sz="1200" b="1" dirty="0" err="1">
                <a:solidFill>
                  <a:schemeClr val="tx1"/>
                </a:solidFill>
                <a:latin typeface="Courier New" pitchFamily="49" charset="0"/>
              </a:rPr>
              <a:t>m_box</a:t>
            </a:r>
            <a:r>
              <a:rPr lang="en-GB" sz="1200" b="1" dirty="0">
                <a:solidFill>
                  <a:schemeClr val="tx1"/>
                </a:solidFill>
                <a:latin typeface="Courier New" pitchFamily="49" charset="0"/>
              </a:rPr>
              <a:t> = new </a:t>
            </a:r>
            <a:r>
              <a:rPr lang="en-GB" sz="1200" b="1" dirty="0" err="1">
                <a:solidFill>
                  <a:srgbClr val="C00000"/>
                </a:solidFill>
                <a:latin typeface="Courier New" pitchFamily="49" charset="0"/>
              </a:rPr>
              <a:t>BoundingBoxXYZ</a:t>
            </a:r>
            <a:r>
              <a:rPr lang="en-GB" sz="1200" b="1" dirty="0">
                <a:solidFill>
                  <a:schemeClr val="tx1"/>
                </a:solidFill>
                <a:latin typeface="Courier New" pitchFamily="49" charset="0"/>
              </a:rPr>
              <a:t>();</a:t>
            </a:r>
          </a:p>
          <a:p>
            <a:pPr>
              <a:buFont typeface="Wingdings" pitchFamily="2" charset="2"/>
              <a:buNone/>
            </a:pPr>
            <a:r>
              <a:rPr lang="en-GB" sz="1200" b="1" dirty="0" err="1">
                <a:solidFill>
                  <a:schemeClr val="tx1"/>
                </a:solidFill>
                <a:latin typeface="Courier New" pitchFamily="49" charset="0"/>
              </a:rPr>
              <a:t>m_box.Enabled</a:t>
            </a:r>
            <a:r>
              <a:rPr lang="en-GB" sz="1200" b="1" dirty="0">
                <a:solidFill>
                  <a:schemeClr val="tx1"/>
                </a:solidFill>
                <a:latin typeface="Courier New" pitchFamily="49" charset="0"/>
              </a:rPr>
              <a:t> = true;</a:t>
            </a:r>
          </a:p>
          <a:p>
            <a:pPr>
              <a:buFont typeface="Wingdings" pitchFamily="2" charset="2"/>
              <a:buNone/>
            </a:pPr>
            <a:r>
              <a:rPr lang="en-GB" sz="1200" b="1" dirty="0" err="1">
                <a:solidFill>
                  <a:schemeClr val="tx1"/>
                </a:solidFill>
                <a:latin typeface="Courier New" pitchFamily="49" charset="0"/>
              </a:rPr>
              <a:t>m_box.Max</a:t>
            </a:r>
            <a:r>
              <a:rPr lang="en-GB" sz="1200" b="1" dirty="0">
                <a:solidFill>
                  <a:schemeClr val="tx1"/>
                </a:solidFill>
                <a:latin typeface="Courier New" pitchFamily="49" charset="0"/>
              </a:rPr>
              <a:t> = new XYZ(LENGTH, LENGTH, 0);</a:t>
            </a:r>
          </a:p>
          <a:p>
            <a:pPr>
              <a:buFont typeface="Wingdings" pitchFamily="2" charset="2"/>
              <a:buNone/>
            </a:pPr>
            <a:r>
              <a:rPr lang="en-GB" sz="1200" b="1" dirty="0" err="1">
                <a:solidFill>
                  <a:schemeClr val="tx1"/>
                </a:solidFill>
                <a:latin typeface="Courier New" pitchFamily="49" charset="0"/>
              </a:rPr>
              <a:t>m_box.Min</a:t>
            </a:r>
            <a:r>
              <a:rPr lang="en-GB" sz="1200" b="1" dirty="0">
                <a:solidFill>
                  <a:schemeClr val="tx1"/>
                </a:solidFill>
                <a:latin typeface="Courier New" pitchFamily="49" charset="0"/>
              </a:rPr>
              <a:t> = new XYZ(-LENGTH, -LENGTH, -HEIGHT);</a:t>
            </a:r>
          </a:p>
          <a:p>
            <a:pPr>
              <a:buFont typeface="Wingdings" pitchFamily="2" charset="2"/>
              <a:buNone/>
            </a:pPr>
            <a:r>
              <a:rPr lang="en-GB" sz="1200" b="1" dirty="0">
                <a:solidFill>
                  <a:schemeClr val="tx1"/>
                </a:solidFill>
                <a:latin typeface="Courier New" pitchFamily="49" charset="0"/>
              </a:rPr>
              <a:t>// setting the Transform property is the most important thing.</a:t>
            </a:r>
          </a:p>
          <a:p>
            <a:pPr>
              <a:buFont typeface="Wingdings" pitchFamily="2" charset="2"/>
              <a:buNone/>
            </a:pPr>
            <a:r>
              <a:rPr lang="en-GB" sz="1200" b="1" dirty="0">
                <a:solidFill>
                  <a:schemeClr val="tx1"/>
                </a:solidFill>
                <a:latin typeface="Courier New" pitchFamily="49" charset="0"/>
              </a:rPr>
              <a:t>// it defines the origin and the directions </a:t>
            </a:r>
            <a:r>
              <a:rPr lang="en-GB" sz="1200" b="1" dirty="0" err="1">
                <a:solidFill>
                  <a:schemeClr val="tx1"/>
                </a:solidFill>
                <a:latin typeface="Courier New" pitchFamily="49" charset="0"/>
              </a:rPr>
              <a:t>RightDirection</a:t>
            </a:r>
            <a:r>
              <a:rPr lang="en-GB" sz="1200" b="1" dirty="0">
                <a:solidFill>
                  <a:schemeClr val="tx1"/>
                </a:solidFill>
                <a:latin typeface="Courier New" pitchFamily="49" charset="0"/>
              </a:rPr>
              <a:t>, </a:t>
            </a:r>
          </a:p>
          <a:p>
            <a:pPr>
              <a:buFont typeface="Wingdings" pitchFamily="2" charset="2"/>
              <a:buNone/>
            </a:pPr>
            <a:r>
              <a:rPr lang="en-GB" sz="1200" b="1" dirty="0">
                <a:solidFill>
                  <a:schemeClr val="tx1"/>
                </a:solidFill>
                <a:latin typeface="Courier New" pitchFamily="49" charset="0"/>
              </a:rPr>
              <a:t>// </a:t>
            </a:r>
            <a:r>
              <a:rPr lang="en-GB" sz="1200" b="1" dirty="0" err="1">
                <a:solidFill>
                  <a:schemeClr val="tx1"/>
                </a:solidFill>
                <a:latin typeface="Courier New" pitchFamily="49" charset="0"/>
              </a:rPr>
              <a:t>UpDirection</a:t>
            </a:r>
            <a:r>
              <a:rPr lang="en-GB" sz="1200" b="1" dirty="0">
                <a:solidFill>
                  <a:schemeClr val="tx1"/>
                </a:solidFill>
                <a:latin typeface="Courier New" pitchFamily="49" charset="0"/>
              </a:rPr>
              <a:t> and </a:t>
            </a:r>
            <a:r>
              <a:rPr lang="en-GB" sz="1200" b="1" dirty="0" err="1">
                <a:solidFill>
                  <a:schemeClr val="tx1"/>
                </a:solidFill>
                <a:latin typeface="Courier New" pitchFamily="49" charset="0"/>
              </a:rPr>
              <a:t>ViewDirection</a:t>
            </a:r>
            <a:r>
              <a:rPr lang="en-GB" sz="1200" b="1" dirty="0">
                <a:solidFill>
                  <a:schemeClr val="tx1"/>
                </a:solidFill>
                <a:latin typeface="Courier New" pitchFamily="49" charset="0"/>
              </a:rPr>
              <a:t>) of the created view:</a:t>
            </a:r>
          </a:p>
          <a:p>
            <a:pPr>
              <a:buFont typeface="Wingdings" pitchFamily="2" charset="2"/>
              <a:buNone/>
            </a:pPr>
            <a:r>
              <a:rPr lang="en-GB" sz="1200" b="1" dirty="0">
                <a:solidFill>
                  <a:schemeClr val="tx1"/>
                </a:solidFill>
                <a:latin typeface="Courier New" pitchFamily="49" charset="0"/>
              </a:rPr>
              <a:t>Transform </a:t>
            </a:r>
            <a:r>
              <a:rPr lang="en-GB" sz="1200" b="1" dirty="0" err="1">
                <a:solidFill>
                  <a:schemeClr val="tx1"/>
                </a:solidFill>
                <a:latin typeface="Courier New" pitchFamily="49" charset="0"/>
              </a:rPr>
              <a:t>transform</a:t>
            </a:r>
            <a:r>
              <a:rPr lang="en-GB" sz="1200" b="1" dirty="0">
                <a:solidFill>
                  <a:schemeClr val="tx1"/>
                </a:solidFill>
                <a:latin typeface="Courier New" pitchFamily="49" charset="0"/>
              </a:rPr>
              <a:t> = </a:t>
            </a:r>
            <a:r>
              <a:rPr lang="en-GB" sz="1200" b="1" dirty="0" err="1">
                <a:solidFill>
                  <a:schemeClr val="tx1"/>
                </a:solidFill>
                <a:latin typeface="Courier New" pitchFamily="49" charset="0"/>
              </a:rPr>
              <a:t>GenerateTransform</a:t>
            </a:r>
            <a:r>
              <a:rPr lang="en-GB" sz="1200" b="1" dirty="0">
                <a:solidFill>
                  <a:schemeClr val="tx1"/>
                </a:solidFill>
                <a:latin typeface="Courier New" pitchFamily="49" charset="0"/>
              </a:rPr>
              <a:t>();</a:t>
            </a:r>
          </a:p>
          <a:p>
            <a:pPr>
              <a:buFont typeface="Wingdings" pitchFamily="2" charset="2"/>
              <a:buNone/>
            </a:pPr>
            <a:r>
              <a:rPr lang="en-GB" sz="1200" b="1" dirty="0">
                <a:solidFill>
                  <a:schemeClr val="tx1"/>
                </a:solidFill>
                <a:latin typeface="Courier New" pitchFamily="49" charset="0"/>
              </a:rPr>
              <a:t>if (null == transform)</a:t>
            </a:r>
          </a:p>
          <a:p>
            <a:pPr>
              <a:buFont typeface="Wingdings" pitchFamily="2" charset="2"/>
              <a:buNone/>
            </a:pPr>
            <a:r>
              <a:rPr lang="en-GB" sz="1200" b="1" dirty="0">
                <a:solidFill>
                  <a:schemeClr val="tx1"/>
                </a:solidFill>
                <a:latin typeface="Courier New" pitchFamily="49" charset="0"/>
              </a:rPr>
              <a:t>{</a:t>
            </a:r>
          </a:p>
          <a:p>
            <a:pPr>
              <a:buFont typeface="Wingdings" pitchFamily="2" charset="2"/>
              <a:buNone/>
            </a:pPr>
            <a:r>
              <a:rPr lang="en-GB" sz="1200" b="1" dirty="0">
                <a:solidFill>
                  <a:schemeClr val="tx1"/>
                </a:solidFill>
                <a:latin typeface="Courier New" pitchFamily="49" charset="0"/>
              </a:rPr>
              <a:t>    return false;</a:t>
            </a:r>
          </a:p>
          <a:p>
            <a:pPr>
              <a:buFont typeface="Wingdings" pitchFamily="2" charset="2"/>
              <a:buNone/>
            </a:pPr>
            <a:r>
              <a:rPr lang="en-GB" sz="1200" b="1" dirty="0">
                <a:solidFill>
                  <a:schemeClr val="tx1"/>
                </a:solidFill>
                <a:latin typeface="Courier New" pitchFamily="49" charset="0"/>
              </a:rPr>
              <a:t>}</a:t>
            </a:r>
          </a:p>
          <a:p>
            <a:pPr>
              <a:buFont typeface="Wingdings" pitchFamily="2" charset="2"/>
              <a:buNone/>
            </a:pPr>
            <a:r>
              <a:rPr lang="en-GB" sz="1200" b="1" dirty="0" err="1">
                <a:solidFill>
                  <a:schemeClr val="tx1"/>
                </a:solidFill>
                <a:latin typeface="Courier New" pitchFamily="49" charset="0"/>
              </a:rPr>
              <a:t>m_box.Transform</a:t>
            </a:r>
            <a:r>
              <a:rPr lang="en-GB" sz="1200" b="1" dirty="0">
                <a:solidFill>
                  <a:schemeClr val="tx1"/>
                </a:solidFill>
                <a:latin typeface="Courier New" pitchFamily="49" charset="0"/>
              </a:rPr>
              <a:t> = transform;</a:t>
            </a:r>
          </a:p>
          <a:p>
            <a:pPr>
              <a:buFont typeface="Wingdings" pitchFamily="2" charset="2"/>
              <a:buNone/>
            </a:pPr>
            <a:r>
              <a:rPr lang="en-GB" sz="1200" b="1" dirty="0">
                <a:solidFill>
                  <a:schemeClr val="tx1"/>
                </a:solidFill>
                <a:latin typeface="Courier New" pitchFamily="49" charset="0"/>
              </a:rPr>
              <a:t>// Create a section view, pass the bounding box. </a:t>
            </a:r>
          </a:p>
          <a:p>
            <a:r>
              <a:rPr lang="en-US" altLang="zh-CN" sz="1200" b="1" dirty="0" err="1">
                <a:solidFill>
                  <a:schemeClr val="tx1"/>
                </a:solidFill>
                <a:latin typeface="Courier New" pitchFamily="49" charset="0"/>
              </a:rPr>
              <a:t>ViewSection</a:t>
            </a:r>
            <a:r>
              <a:rPr lang="en-US" altLang="zh-CN" sz="1200" b="1" dirty="0">
                <a:solidFill>
                  <a:schemeClr val="tx1"/>
                </a:solidFill>
                <a:latin typeface="Courier New" pitchFamily="49" charset="0"/>
              </a:rPr>
              <a:t> section = </a:t>
            </a:r>
            <a:r>
              <a:rPr lang="en-US" altLang="zh-CN" sz="1200" b="1" dirty="0" err="1">
                <a:solidFill>
                  <a:srgbClr val="C00000"/>
                </a:solidFill>
                <a:latin typeface="Courier New" pitchFamily="49" charset="0"/>
              </a:rPr>
              <a:t>ViewSection.CreateDetail</a:t>
            </a:r>
            <a:r>
              <a:rPr lang="en-US" altLang="zh-CN" sz="1200" b="1" dirty="0">
                <a:solidFill>
                  <a:schemeClr val="tx1"/>
                </a:solidFill>
                <a:latin typeface="Courier New" pitchFamily="49" charset="0"/>
              </a:rPr>
              <a:t>(</a:t>
            </a:r>
            <a:r>
              <a:rPr lang="en-US" altLang="zh-CN" sz="1200" b="1" dirty="0" err="1">
                <a:solidFill>
                  <a:schemeClr val="tx1"/>
                </a:solidFill>
                <a:latin typeface="Courier New" pitchFamily="49" charset="0"/>
              </a:rPr>
              <a:t>m_project.Document</a:t>
            </a:r>
            <a:r>
              <a:rPr lang="en-US" altLang="zh-CN" sz="1200" b="1" dirty="0">
                <a:solidFill>
                  <a:schemeClr val="tx1"/>
                </a:solidFill>
                <a:latin typeface="Courier New" pitchFamily="49" charset="0"/>
              </a:rPr>
              <a:t>, </a:t>
            </a:r>
            <a:r>
              <a:rPr lang="en-US" altLang="zh-CN" sz="1200" b="1" dirty="0" err="1">
                <a:solidFill>
                  <a:schemeClr val="tx1"/>
                </a:solidFill>
                <a:latin typeface="Courier New" pitchFamily="49" charset="0"/>
              </a:rPr>
              <a:t>DetailViewId</a:t>
            </a:r>
            <a:r>
              <a:rPr lang="en-US" altLang="zh-CN" sz="1200" b="1" dirty="0">
                <a:solidFill>
                  <a:schemeClr val="tx1"/>
                </a:solidFill>
                <a:latin typeface="Courier New" pitchFamily="49" charset="0"/>
              </a:rPr>
              <a:t>, </a:t>
            </a:r>
            <a:r>
              <a:rPr lang="en-US" altLang="zh-CN" sz="1200" b="1" dirty="0" err="1">
                <a:solidFill>
                  <a:schemeClr val="tx1"/>
                </a:solidFill>
                <a:latin typeface="Courier New" pitchFamily="49" charset="0"/>
              </a:rPr>
              <a:t>m_box</a:t>
            </a:r>
            <a:r>
              <a:rPr lang="en-US" altLang="zh-CN" sz="1200" b="1" dirty="0">
                <a:solidFill>
                  <a:schemeClr val="tx1"/>
                </a:solidFill>
                <a:latin typeface="Courier New" pitchFamily="49" charset="0"/>
              </a:rPr>
              <a:t>);</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19088" y="136525"/>
            <a:ext cx="8824912" cy="1143000"/>
          </a:xfrm>
        </p:spPr>
        <p:txBody>
          <a:bodyPr/>
          <a:lstStyle/>
          <a:p>
            <a:pPr eaLnBrk="1" hangingPunct="1"/>
            <a:r>
              <a:rPr lang="en-GB"/>
              <a:t>Generate Section View Demo</a:t>
            </a:r>
          </a:p>
        </p:txBody>
      </p:sp>
      <p:pic>
        <p:nvPicPr>
          <p:cNvPr id="15364" name="Picture 4"/>
          <p:cNvPicPr>
            <a:picLocks noChangeAspect="1" noChangeArrowheads="1"/>
          </p:cNvPicPr>
          <p:nvPr/>
        </p:nvPicPr>
        <p:blipFill>
          <a:blip r:embed="rId3" cstate="print"/>
          <a:srcRect/>
          <a:stretch>
            <a:fillRect/>
          </a:stretch>
        </p:blipFill>
        <p:spPr bwMode="auto">
          <a:xfrm>
            <a:off x="4427538" y="1773238"/>
            <a:ext cx="3473450" cy="2484437"/>
          </a:xfrm>
          <a:prstGeom prst="rect">
            <a:avLst/>
          </a:prstGeom>
          <a:noFill/>
          <a:ln w="9525">
            <a:noFill/>
            <a:miter lim="800000"/>
            <a:headEnd/>
            <a:tailEnd/>
          </a:ln>
        </p:spPr>
      </p:pic>
      <p:sp>
        <p:nvSpPr>
          <p:cNvPr id="15365"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pic>
        <p:nvPicPr>
          <p:cNvPr id="15366" name="Picture 6" descr="viewsection"/>
          <p:cNvPicPr>
            <a:picLocks noChangeAspect="1" noChangeArrowheads="1"/>
          </p:cNvPicPr>
          <p:nvPr/>
        </p:nvPicPr>
        <p:blipFill>
          <a:blip r:embed="rId4" cstate="print"/>
          <a:srcRect/>
          <a:stretch>
            <a:fillRect/>
          </a:stretch>
        </p:blipFill>
        <p:spPr bwMode="auto">
          <a:xfrm>
            <a:off x="330664" y="1773237"/>
            <a:ext cx="2513144" cy="4230745"/>
          </a:xfrm>
          <a:prstGeom prst="rect">
            <a:avLst/>
          </a:prstGeom>
          <a:noFill/>
          <a:ln w="9525">
            <a:noFill/>
            <a:miter lim="800000"/>
            <a:headEnd/>
            <a:tailEnd/>
          </a:ln>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19088" y="136525"/>
            <a:ext cx="8824912" cy="1143000"/>
          </a:xfrm>
        </p:spPr>
        <p:txBody>
          <a:bodyPr/>
          <a:lstStyle/>
          <a:p>
            <a:pPr eaLnBrk="1" hangingPunct="1"/>
            <a:r>
              <a:rPr lang="en-GB"/>
              <a:t>Generate Drafting View</a:t>
            </a:r>
          </a:p>
        </p:txBody>
      </p:sp>
      <p:sp>
        <p:nvSpPr>
          <p:cNvPr id="16387" name="Rectangle 3"/>
          <p:cNvSpPr>
            <a:spLocks noGrp="1" noChangeArrowheads="1"/>
          </p:cNvSpPr>
          <p:nvPr>
            <p:ph idx="1"/>
          </p:nvPr>
        </p:nvSpPr>
        <p:spPr>
          <a:xfrm>
            <a:off x="319088" y="1477964"/>
            <a:ext cx="8824912" cy="1879599"/>
          </a:xfrm>
        </p:spPr>
        <p:txBody>
          <a:bodyPr/>
          <a:lstStyle/>
          <a:p>
            <a:pPr eaLnBrk="1" hangingPunct="1">
              <a:buFontTx/>
              <a:buNone/>
            </a:pPr>
            <a:r>
              <a:rPr lang="en-GB" sz="2400" dirty="0"/>
              <a:t>Code</a:t>
            </a:r>
          </a:p>
          <a:p>
            <a:pPr marL="357100" lvl="2" indent="0">
              <a:buNone/>
            </a:pPr>
            <a:endParaRPr lang="en-GB" b="1" dirty="0">
              <a:latin typeface="Courier New" pitchFamily="49" charset="0"/>
            </a:endParaRPr>
          </a:p>
          <a:p>
            <a:pPr marL="357100" lvl="2" indent="0">
              <a:buNone/>
            </a:pPr>
            <a:r>
              <a:rPr lang="en-GB" b="1" dirty="0">
                <a:latin typeface="Courier New" pitchFamily="49" charset="0"/>
              </a:rPr>
              <a:t>Document doc = </a:t>
            </a:r>
            <a:r>
              <a:rPr lang="en-GB" b="1" dirty="0" err="1">
                <a:latin typeface="Courier New" pitchFamily="49" charset="0"/>
              </a:rPr>
              <a:t>commandData.Application.ActiveDocument</a:t>
            </a:r>
            <a:r>
              <a:rPr lang="en-GB" b="1" dirty="0">
                <a:latin typeface="Courier New" pitchFamily="49" charset="0"/>
              </a:rPr>
              <a:t>;</a:t>
            </a:r>
          </a:p>
          <a:p>
            <a:pPr marL="357100" lvl="2" indent="0">
              <a:buNone/>
            </a:pPr>
            <a:endParaRPr lang="en-GB" b="1" dirty="0">
              <a:latin typeface="Courier New" pitchFamily="49" charset="0"/>
            </a:endParaRPr>
          </a:p>
          <a:p>
            <a:pPr marL="357100" lvl="2" indent="0">
              <a:buNone/>
            </a:pPr>
            <a:r>
              <a:rPr lang="en-GB" b="1" dirty="0">
                <a:latin typeface="Courier New" pitchFamily="49" charset="0"/>
              </a:rPr>
              <a:t>// Create a drafting view</a:t>
            </a:r>
          </a:p>
          <a:p>
            <a:pPr marL="357100" lvl="2" indent="0">
              <a:buNone/>
            </a:pPr>
            <a:r>
              <a:rPr lang="en-US" sz="1800" dirty="0" err="1">
                <a:solidFill>
                  <a:srgbClr val="0070C0"/>
                </a:solidFill>
              </a:rPr>
              <a:t>ViewDrafting</a:t>
            </a:r>
            <a:r>
              <a:rPr lang="en-US" sz="1800" dirty="0">
                <a:solidFill>
                  <a:srgbClr val="0070C0"/>
                </a:solidFill>
              </a:rPr>
              <a:t> VD = </a:t>
            </a:r>
            <a:r>
              <a:rPr lang="en-US" sz="1800" dirty="0" err="1">
                <a:solidFill>
                  <a:srgbClr val="0070C0"/>
                </a:solidFill>
              </a:rPr>
              <a:t>ViewDrafting.Create</a:t>
            </a:r>
            <a:r>
              <a:rPr lang="en-US" sz="1800" dirty="0">
                <a:solidFill>
                  <a:srgbClr val="0070C0"/>
                </a:solidFill>
              </a:rPr>
              <a:t>();</a:t>
            </a:r>
            <a:endParaRPr lang="en-GB" sz="1800" b="1" dirty="0">
              <a:solidFill>
                <a:srgbClr val="0070C0"/>
              </a:solidFill>
              <a:latin typeface="Courier New" pitchFamily="49" charset="0"/>
            </a:endParaRPr>
          </a:p>
        </p:txBody>
      </p:sp>
      <p:pic>
        <p:nvPicPr>
          <p:cNvPr id="16388" name="Picture 4"/>
          <p:cNvPicPr>
            <a:picLocks noChangeAspect="1" noChangeArrowheads="1"/>
          </p:cNvPicPr>
          <p:nvPr/>
        </p:nvPicPr>
        <p:blipFill>
          <a:blip r:embed="rId3" cstate="print"/>
          <a:srcRect/>
          <a:stretch>
            <a:fillRect/>
          </a:stretch>
        </p:blipFill>
        <p:spPr bwMode="auto">
          <a:xfrm>
            <a:off x="2928928" y="3500440"/>
            <a:ext cx="2328863" cy="2309813"/>
          </a:xfrm>
          <a:prstGeom prst="rect">
            <a:avLst/>
          </a:prstGeom>
          <a:noFill/>
          <a:ln w="9525">
            <a:noFill/>
            <a:miter lim="800000"/>
            <a:headEnd/>
            <a:tailEnd/>
          </a:ln>
        </p:spPr>
      </p:pic>
      <p:sp>
        <p:nvSpPr>
          <p:cNvPr id="16389"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14282" y="136527"/>
            <a:ext cx="8824912" cy="863583"/>
          </a:xfrm>
        </p:spPr>
        <p:txBody>
          <a:bodyPr/>
          <a:lstStyle/>
          <a:p>
            <a:pPr eaLnBrk="1" hangingPunct="1"/>
            <a:r>
              <a:rPr lang="en-GB"/>
              <a:t>Import DWG</a:t>
            </a:r>
          </a:p>
        </p:txBody>
      </p:sp>
      <p:sp>
        <p:nvSpPr>
          <p:cNvPr id="17411" name="Rectangle 4"/>
          <p:cNvSpPr>
            <a:spLocks noGrp="1" noChangeArrowheads="1"/>
          </p:cNvSpPr>
          <p:nvPr>
            <p:ph idx="1"/>
          </p:nvPr>
        </p:nvSpPr>
        <p:spPr>
          <a:xfrm>
            <a:off x="285720" y="1412875"/>
            <a:ext cx="8139112" cy="539750"/>
          </a:xfrm>
        </p:spPr>
        <p:txBody>
          <a:bodyPr/>
          <a:lstStyle/>
          <a:p>
            <a:pPr eaLnBrk="1" hangingPunct="1">
              <a:buFontTx/>
              <a:buNone/>
            </a:pPr>
            <a:r>
              <a:rPr lang="en-GB" sz="2400"/>
              <a:t>Import</a:t>
            </a:r>
            <a:endParaRPr lang="en-GB" sz="2400" b="1">
              <a:latin typeface="Courier New" pitchFamily="49" charset="0"/>
            </a:endParaRPr>
          </a:p>
        </p:txBody>
      </p:sp>
      <p:sp>
        <p:nvSpPr>
          <p:cNvPr id="17412"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395288" y="1952625"/>
            <a:ext cx="8029544" cy="296489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US" sz="1200" b="1" dirty="0" err="1">
                <a:solidFill>
                  <a:schemeClr val="tx1"/>
                </a:solidFill>
                <a:latin typeface="Courier New" pitchFamily="49" charset="0"/>
                <a:cs typeface="Courier New" pitchFamily="49" charset="0"/>
              </a:rPr>
              <a:t>DWGImportOptions</a:t>
            </a:r>
            <a:r>
              <a:rPr lang="en-US" sz="1200" b="1" dirty="0">
                <a:solidFill>
                  <a:schemeClr val="tx1"/>
                </a:solidFill>
                <a:latin typeface="Courier New" pitchFamily="49" charset="0"/>
                <a:cs typeface="Courier New" pitchFamily="49" charset="0"/>
              </a:rPr>
              <a:t> opts = new </a:t>
            </a:r>
            <a:r>
              <a:rPr lang="en-US" sz="1200" b="1" dirty="0" err="1">
                <a:solidFill>
                  <a:srgbClr val="C00000"/>
                </a:solidFill>
                <a:latin typeface="Courier New" pitchFamily="49" charset="0"/>
                <a:cs typeface="Courier New" pitchFamily="49" charset="0"/>
              </a:rPr>
              <a:t>DWGImportOptions</a:t>
            </a:r>
            <a:r>
              <a:rPr lang="en-US" sz="1200" b="1" dirty="0">
                <a:solidFill>
                  <a:schemeClr val="tx1"/>
                </a:solidFill>
                <a:latin typeface="Courier New" pitchFamily="49" charset="0"/>
                <a:cs typeface="Courier New" pitchFamily="49" charset="0"/>
              </a:rPr>
              <a:t>();</a:t>
            </a:r>
          </a:p>
          <a:p>
            <a:r>
              <a:rPr lang="en-US" sz="1200" b="1" dirty="0" err="1">
                <a:solidFill>
                  <a:schemeClr val="tx1"/>
                </a:solidFill>
                <a:latin typeface="Courier New" pitchFamily="49" charset="0"/>
                <a:cs typeface="Courier New" pitchFamily="49" charset="0"/>
              </a:rPr>
              <a:t>opts.Placement</a:t>
            </a:r>
            <a:r>
              <a:rPr lang="en-US" sz="1200" b="1" dirty="0">
                <a:solidFill>
                  <a:schemeClr val="tx1"/>
                </a:solidFill>
                <a:latin typeface="Courier New" pitchFamily="49" charset="0"/>
                <a:cs typeface="Courier New" pitchFamily="49" charset="0"/>
              </a:rPr>
              <a:t> = </a:t>
            </a:r>
            <a:r>
              <a:rPr lang="en-US" sz="1200" b="1" dirty="0" err="1">
                <a:solidFill>
                  <a:schemeClr val="tx1"/>
                </a:solidFill>
                <a:latin typeface="Courier New" pitchFamily="49" charset="0"/>
                <a:cs typeface="Courier New" pitchFamily="49" charset="0"/>
              </a:rPr>
              <a:t>ImportPlacement.Centered</a:t>
            </a:r>
            <a:r>
              <a:rPr lang="en-US" sz="1200" b="1" dirty="0">
                <a:solidFill>
                  <a:schemeClr val="tx1"/>
                </a:solidFill>
                <a:latin typeface="Courier New" pitchFamily="49" charset="0"/>
                <a:cs typeface="Courier New" pitchFamily="49" charset="0"/>
              </a:rPr>
              <a:t>; </a:t>
            </a:r>
            <a:r>
              <a:rPr lang="en-US" sz="1200" b="1" dirty="0">
                <a:solidFill>
                  <a:srgbClr val="00B050"/>
                </a:solidFill>
                <a:latin typeface="Courier New" pitchFamily="49" charset="0"/>
                <a:cs typeface="Courier New" pitchFamily="49" charset="0"/>
              </a:rPr>
              <a:t>// Origin, Center, Shared </a:t>
            </a:r>
          </a:p>
          <a:p>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other possible options.</a:t>
            </a:r>
          </a:p>
          <a:p>
            <a:r>
              <a:rPr lang="en-US" sz="1200" b="1" dirty="0" err="1">
                <a:solidFill>
                  <a:schemeClr val="tx1"/>
                </a:solidFill>
                <a:latin typeface="Courier New" pitchFamily="49" charset="0"/>
                <a:cs typeface="Courier New" pitchFamily="49" charset="0"/>
              </a:rPr>
              <a:t>opts.ColorMode</a:t>
            </a:r>
            <a:r>
              <a:rPr lang="en-US" sz="1200" b="1" dirty="0">
                <a:solidFill>
                  <a:schemeClr val="tx1"/>
                </a:solidFill>
                <a:latin typeface="Courier New" pitchFamily="49" charset="0"/>
                <a:cs typeface="Courier New" pitchFamily="49" charset="0"/>
              </a:rPr>
              <a:t> = </a:t>
            </a:r>
            <a:r>
              <a:rPr lang="en-US" sz="1200" b="1" dirty="0" err="1">
                <a:solidFill>
                  <a:schemeClr val="tx1"/>
                </a:solidFill>
                <a:latin typeface="Courier New" pitchFamily="49" charset="0"/>
                <a:cs typeface="Courier New" pitchFamily="49" charset="0"/>
              </a:rPr>
              <a:t>ImportColorMode.Preserved</a:t>
            </a:r>
            <a:r>
              <a:rPr lang="en-US" sz="1200" b="1" dirty="0">
                <a:solidFill>
                  <a:schemeClr val="tx1"/>
                </a:solidFill>
                <a:latin typeface="Courier New" pitchFamily="49" charset="0"/>
                <a:cs typeface="Courier New" pitchFamily="49" charset="0"/>
              </a:rPr>
              <a:t>; </a:t>
            </a:r>
            <a:r>
              <a:rPr lang="en-US" sz="1200" b="1" dirty="0">
                <a:solidFill>
                  <a:srgbClr val="00B050"/>
                </a:solidFill>
                <a:latin typeface="Courier New" pitchFamily="49" charset="0"/>
                <a:cs typeface="Courier New" pitchFamily="49" charset="0"/>
              </a:rPr>
              <a:t>// </a:t>
            </a:r>
            <a:r>
              <a:rPr lang="en-US" sz="1200" b="1" dirty="0" err="1">
                <a:solidFill>
                  <a:srgbClr val="00B050"/>
                </a:solidFill>
                <a:latin typeface="Courier New" pitchFamily="49" charset="0"/>
                <a:cs typeface="Courier New" pitchFamily="49" charset="0"/>
              </a:rPr>
              <a:t>BlackAndWhite</a:t>
            </a:r>
            <a:r>
              <a:rPr lang="en-US" sz="1200" b="1" dirty="0">
                <a:solidFill>
                  <a:srgbClr val="00B050"/>
                </a:solidFill>
                <a:latin typeface="Courier New" pitchFamily="49" charset="0"/>
                <a:cs typeface="Courier New" pitchFamily="49" charset="0"/>
              </a:rPr>
              <a:t>, Inverted, Preserved</a:t>
            </a:r>
          </a:p>
          <a:p>
            <a:r>
              <a:rPr lang="en-US" sz="1200" b="1" dirty="0">
                <a:solidFill>
                  <a:schemeClr val="tx1"/>
                </a:solidFill>
                <a:latin typeface="Courier New" pitchFamily="49" charset="0"/>
                <a:cs typeface="Courier New" pitchFamily="49" charset="0"/>
              </a:rPr>
              <a:t>//</a:t>
            </a:r>
            <a:r>
              <a:rPr lang="en-US" sz="1200" b="1" dirty="0" err="1">
                <a:solidFill>
                  <a:schemeClr val="tx1"/>
                </a:solidFill>
                <a:latin typeface="Courier New" pitchFamily="49" charset="0"/>
                <a:cs typeface="Courier New" pitchFamily="49" charset="0"/>
              </a:rPr>
              <a:t>opts.CustomScale</a:t>
            </a:r>
            <a:r>
              <a:rPr lang="en-US" sz="1200" b="1" dirty="0">
                <a:solidFill>
                  <a:schemeClr val="tx1"/>
                </a:solidFill>
                <a:latin typeface="Courier New" pitchFamily="49" charset="0"/>
                <a:cs typeface="Courier New" pitchFamily="49" charset="0"/>
              </a:rPr>
              <a:t> = 1; </a:t>
            </a:r>
          </a:p>
          <a:p>
            <a:r>
              <a:rPr lang="en-US" sz="1200" b="1" dirty="0" err="1">
                <a:solidFill>
                  <a:schemeClr val="tx1"/>
                </a:solidFill>
                <a:latin typeface="Courier New" pitchFamily="49" charset="0"/>
                <a:cs typeface="Courier New" pitchFamily="49" charset="0"/>
              </a:rPr>
              <a:t>opts.OrientToView</a:t>
            </a:r>
            <a:r>
              <a:rPr lang="en-US" sz="1200" b="1" dirty="0">
                <a:solidFill>
                  <a:schemeClr val="tx1"/>
                </a:solidFill>
                <a:latin typeface="Courier New" pitchFamily="49" charset="0"/>
                <a:cs typeface="Courier New" pitchFamily="49" charset="0"/>
              </a:rPr>
              <a:t> = true; </a:t>
            </a:r>
            <a:r>
              <a:rPr lang="en-US" sz="1200" b="1" dirty="0">
                <a:solidFill>
                  <a:srgbClr val="00B050"/>
                </a:solidFill>
                <a:latin typeface="Courier New" pitchFamily="49" charset="0"/>
                <a:cs typeface="Courier New" pitchFamily="49" charset="0"/>
              </a:rPr>
              <a:t>// true or false</a:t>
            </a:r>
          </a:p>
          <a:p>
            <a:r>
              <a:rPr lang="en-US" sz="1200" b="1" dirty="0" err="1">
                <a:solidFill>
                  <a:schemeClr val="tx1"/>
                </a:solidFill>
                <a:latin typeface="Courier New" pitchFamily="49" charset="0"/>
                <a:cs typeface="Courier New" pitchFamily="49" charset="0"/>
              </a:rPr>
              <a:t>opts.ThisViewOnly</a:t>
            </a:r>
            <a:r>
              <a:rPr lang="en-US" sz="1200" b="1" dirty="0">
                <a:solidFill>
                  <a:schemeClr val="tx1"/>
                </a:solidFill>
                <a:latin typeface="Courier New" pitchFamily="49" charset="0"/>
                <a:cs typeface="Courier New" pitchFamily="49" charset="0"/>
              </a:rPr>
              <a:t> = false; </a:t>
            </a:r>
            <a:r>
              <a:rPr lang="en-US" sz="1200" b="1" dirty="0">
                <a:solidFill>
                  <a:srgbClr val="00B050"/>
                </a:solidFill>
                <a:latin typeface="Courier New" pitchFamily="49" charset="0"/>
                <a:cs typeface="Courier New" pitchFamily="49" charset="0"/>
              </a:rPr>
              <a:t>// imports dwg, </a:t>
            </a:r>
            <a:r>
              <a:rPr lang="en-US" sz="1200" b="1" dirty="0" err="1">
                <a:solidFill>
                  <a:srgbClr val="00B050"/>
                </a:solidFill>
                <a:latin typeface="Courier New" pitchFamily="49" charset="0"/>
                <a:cs typeface="Courier New" pitchFamily="49" charset="0"/>
              </a:rPr>
              <a:t>dgn</a:t>
            </a:r>
            <a:r>
              <a:rPr lang="en-US" sz="1200" b="1" dirty="0">
                <a:solidFill>
                  <a:srgbClr val="00B050"/>
                </a:solidFill>
                <a:latin typeface="Courier New" pitchFamily="49" charset="0"/>
                <a:cs typeface="Courier New" pitchFamily="49" charset="0"/>
              </a:rPr>
              <a:t>, and </a:t>
            </a:r>
            <a:r>
              <a:rPr lang="en-US" sz="1200" b="1" dirty="0" err="1">
                <a:solidFill>
                  <a:srgbClr val="00B050"/>
                </a:solidFill>
                <a:latin typeface="Courier New" pitchFamily="49" charset="0"/>
                <a:cs typeface="Courier New" pitchFamily="49" charset="0"/>
              </a:rPr>
              <a:t>dxf</a:t>
            </a:r>
            <a:r>
              <a:rPr lang="en-US" sz="1200" b="1" dirty="0">
                <a:solidFill>
                  <a:srgbClr val="00B050"/>
                </a:solidFill>
                <a:latin typeface="Courier New" pitchFamily="49" charset="0"/>
                <a:cs typeface="Courier New" pitchFamily="49" charset="0"/>
              </a:rPr>
              <a:t> into active view only?</a:t>
            </a:r>
          </a:p>
          <a:p>
            <a:r>
              <a:rPr lang="en-US" sz="1200" b="1" dirty="0" err="1">
                <a:solidFill>
                  <a:schemeClr val="tx1"/>
                </a:solidFill>
                <a:latin typeface="Courier New" pitchFamily="49" charset="0"/>
                <a:cs typeface="Courier New" pitchFamily="49" charset="0"/>
              </a:rPr>
              <a:t>opts.Unit</a:t>
            </a:r>
            <a:r>
              <a:rPr lang="en-US" sz="1200" b="1" dirty="0">
                <a:solidFill>
                  <a:schemeClr val="tx1"/>
                </a:solidFill>
                <a:latin typeface="Courier New" pitchFamily="49" charset="0"/>
                <a:cs typeface="Courier New" pitchFamily="49" charset="0"/>
              </a:rPr>
              <a:t> = </a:t>
            </a:r>
            <a:r>
              <a:rPr lang="en-US" sz="1200" b="1" dirty="0" err="1">
                <a:solidFill>
                  <a:schemeClr val="tx1"/>
                </a:solidFill>
                <a:latin typeface="Courier New" pitchFamily="49" charset="0"/>
                <a:cs typeface="Courier New" pitchFamily="49" charset="0"/>
              </a:rPr>
              <a:t>ImportUnit.Default</a:t>
            </a:r>
            <a:r>
              <a:rPr lang="en-US" sz="1200" b="1" dirty="0">
                <a:solidFill>
                  <a:schemeClr val="tx1"/>
                </a:solidFill>
                <a:latin typeface="Courier New" pitchFamily="49" charset="0"/>
                <a:cs typeface="Courier New" pitchFamily="49" charset="0"/>
              </a:rPr>
              <a:t>; </a:t>
            </a:r>
          </a:p>
          <a:p>
            <a:r>
              <a:rPr lang="en-US" sz="1200" b="1" dirty="0" err="1">
                <a:solidFill>
                  <a:schemeClr val="tx1"/>
                </a:solidFill>
                <a:latin typeface="Courier New" pitchFamily="49" charset="0"/>
                <a:cs typeface="Courier New" pitchFamily="49" charset="0"/>
              </a:rPr>
              <a:t>opts.View</a:t>
            </a:r>
            <a:r>
              <a:rPr lang="en-US" sz="1200" b="1" dirty="0">
                <a:solidFill>
                  <a:schemeClr val="tx1"/>
                </a:solidFill>
                <a:latin typeface="Courier New" pitchFamily="49" charset="0"/>
                <a:cs typeface="Courier New" pitchFamily="49" charset="0"/>
              </a:rPr>
              <a:t> = </a:t>
            </a:r>
            <a:r>
              <a:rPr lang="en-US" sz="1200" b="1" dirty="0" err="1">
                <a:solidFill>
                  <a:schemeClr val="tx1"/>
                </a:solidFill>
                <a:latin typeface="Courier New" pitchFamily="49" charset="0"/>
                <a:cs typeface="Courier New" pitchFamily="49" charset="0"/>
              </a:rPr>
              <a:t>m_revitApp.ActiveDocument.ActiveView</a:t>
            </a:r>
            <a:r>
              <a:rPr lang="en-US" sz="1200" b="1" dirty="0">
                <a:solidFill>
                  <a:schemeClr val="tx1"/>
                </a:solidFill>
                <a:latin typeface="Courier New" pitchFamily="49" charset="0"/>
                <a:cs typeface="Courier New" pitchFamily="49" charset="0"/>
              </a:rPr>
              <a:t>; </a:t>
            </a:r>
          </a:p>
          <a:p>
            <a:r>
              <a:rPr lang="en-US" sz="1200" b="1" dirty="0" err="1">
                <a:solidFill>
                  <a:schemeClr val="tx1"/>
                </a:solidFill>
                <a:latin typeface="Courier New" pitchFamily="49" charset="0"/>
                <a:cs typeface="Courier New" pitchFamily="49" charset="0"/>
              </a:rPr>
              <a:t>opts.VisibleLayersOnly</a:t>
            </a:r>
            <a:r>
              <a:rPr lang="en-US" sz="1200" b="1" dirty="0">
                <a:solidFill>
                  <a:schemeClr val="tx1"/>
                </a:solidFill>
                <a:latin typeface="Courier New" pitchFamily="49" charset="0"/>
                <a:cs typeface="Courier New" pitchFamily="49" charset="0"/>
              </a:rPr>
              <a:t> = false; </a:t>
            </a:r>
            <a:r>
              <a:rPr lang="en-US" sz="1200" b="1" dirty="0">
                <a:solidFill>
                  <a:srgbClr val="00B050"/>
                </a:solidFill>
                <a:latin typeface="Courier New" pitchFamily="49" charset="0"/>
                <a:cs typeface="Courier New" pitchFamily="49" charset="0"/>
              </a:rPr>
              <a:t>// true or false </a:t>
            </a:r>
          </a:p>
          <a:p>
            <a:endParaRPr lang="en-US" sz="1200" b="1" dirty="0">
              <a:solidFill>
                <a:schemeClr val="tx1"/>
              </a:solidFill>
              <a:latin typeface="Courier New" pitchFamily="49" charset="0"/>
              <a:cs typeface="Courier New" pitchFamily="49" charset="0"/>
            </a:endParaRPr>
          </a:p>
          <a:p>
            <a:r>
              <a:rPr lang="en-US" sz="1200" b="1" dirty="0" err="1">
                <a:solidFill>
                  <a:schemeClr val="tx1"/>
                </a:solidFill>
                <a:latin typeface="Courier New" pitchFamily="49" charset="0"/>
                <a:cs typeface="Courier New" pitchFamily="49" charset="0"/>
              </a:rPr>
              <a:t>Revit.Element</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newElement</a:t>
            </a:r>
            <a:r>
              <a:rPr lang="en-US" sz="1200" b="1" dirty="0">
                <a:solidFill>
                  <a:schemeClr val="tx1"/>
                </a:solidFill>
                <a:latin typeface="Courier New" pitchFamily="49" charset="0"/>
                <a:cs typeface="Courier New" pitchFamily="49" charset="0"/>
              </a:rPr>
              <a:t> = new </a:t>
            </a:r>
            <a:r>
              <a:rPr lang="en-US" sz="1200" b="1" dirty="0" err="1">
                <a:solidFill>
                  <a:schemeClr val="tx1"/>
                </a:solidFill>
                <a:latin typeface="Courier New" pitchFamily="49" charset="0"/>
                <a:cs typeface="Courier New" pitchFamily="49" charset="0"/>
              </a:rPr>
              <a:t>Revit.Element</a:t>
            </a:r>
            <a:r>
              <a:rPr lang="en-US" sz="1200" b="1" dirty="0">
                <a:solidFill>
                  <a:schemeClr val="tx1"/>
                </a:solidFill>
                <a:latin typeface="Courier New" pitchFamily="49" charset="0"/>
                <a:cs typeface="Courier New" pitchFamily="49" charset="0"/>
              </a:rPr>
              <a:t>();</a:t>
            </a:r>
          </a:p>
          <a:p>
            <a:r>
              <a:rPr lang="en-US" sz="1200" b="1" dirty="0" err="1">
                <a:solidFill>
                  <a:srgbClr val="C00000"/>
                </a:solidFill>
                <a:latin typeface="Courier New" pitchFamily="49" charset="0"/>
                <a:cs typeface="Courier New" pitchFamily="49" charset="0"/>
              </a:rPr>
              <a:t>rvtDoc.Import</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dbox.FileName</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opts,View,out</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newElement</a:t>
            </a:r>
            <a:r>
              <a:rPr lang="en-US" sz="1200" b="1" dirty="0">
                <a:solidFill>
                  <a:schemeClr val="tx1"/>
                </a:solidFill>
                <a:latin typeface="Courier New" pitchFamily="49" charset="0"/>
                <a:cs typeface="Courier New" pitchFamily="49" charset="0"/>
              </a:rPr>
              <a:t> );</a:t>
            </a:r>
            <a:endParaRPr lang="en-GB" sz="1200" b="1" dirty="0">
              <a:solidFill>
                <a:schemeClr val="tx1"/>
              </a:solidFill>
              <a:latin typeface="Courier New" pitchFamily="49" charset="0"/>
              <a:cs typeface="Courier New" pitchFamily="49" charset="0"/>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BAINBULLET" val="True"/>
</p:tagLst>
</file>

<file path=ppt/tags/tag2.xml><?xml version="1.0" encoding="utf-8"?>
<p:tagLst xmlns:a="http://schemas.openxmlformats.org/drawingml/2006/main" xmlns:r="http://schemas.openxmlformats.org/officeDocument/2006/relationships" xmlns:p="http://schemas.openxmlformats.org/presentationml/2006/main">
  <p:tag name="BAINBULLET" val="True"/>
</p:tagLst>
</file>

<file path=ppt/tags/tag3.xml><?xml version="1.0" encoding="utf-8"?>
<p:tagLst xmlns:a="http://schemas.openxmlformats.org/drawingml/2006/main" xmlns:r="http://schemas.openxmlformats.org/officeDocument/2006/relationships" xmlns:p="http://schemas.openxmlformats.org/presentationml/2006/main">
  <p:tag name="BAINBULLET" val="True"/>
</p:tagLst>
</file>

<file path=ppt/tags/tag4.xml><?xml version="1.0" encoding="utf-8"?>
<p:tagLst xmlns:a="http://schemas.openxmlformats.org/drawingml/2006/main" xmlns:r="http://schemas.openxmlformats.org/officeDocument/2006/relationships" xmlns:p="http://schemas.openxmlformats.org/presentationml/2006/main">
  <p:tag name="BAINBULLET" val="True"/>
</p:tagLst>
</file>

<file path=ppt/tags/tag5.xml><?xml version="1.0" encoding="utf-8"?>
<p:tagLst xmlns:a="http://schemas.openxmlformats.org/drawingml/2006/main" xmlns:r="http://schemas.openxmlformats.org/officeDocument/2006/relationships" xmlns:p="http://schemas.openxmlformats.org/presentationml/2006/main">
  <p:tag name="BAINBULLET" val="True"/>
</p:tagLst>
</file>

<file path=ppt/theme/theme1.xml><?xml version="1.0" encoding="utf-8"?>
<a:theme xmlns:a="http://schemas.openxmlformats.org/drawingml/2006/main" name="Tex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1437</TotalTime>
  <Words>11377</Words>
  <Application>Microsoft Office PowerPoint</Application>
  <PresentationFormat>On-screen Show (4:3)</PresentationFormat>
  <Paragraphs>1534</Paragraphs>
  <Slides>110</Slides>
  <Notes>101</Notes>
  <HiddenSlides>0</HiddenSlides>
  <MMClips>4</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110</vt:i4>
      </vt:variant>
    </vt:vector>
  </HeadingPairs>
  <TitlesOfParts>
    <vt:vector size="120" baseType="lpstr">
      <vt:lpstr>NSimSun</vt:lpstr>
      <vt:lpstr>宋体</vt:lpstr>
      <vt:lpstr>Arial</vt:lpstr>
      <vt:lpstr>Calibri</vt:lpstr>
      <vt:lpstr>Courier</vt:lpstr>
      <vt:lpstr>Courier New</vt:lpstr>
      <vt:lpstr>Tahoma</vt:lpstr>
      <vt:lpstr>Wingdings</vt:lpstr>
      <vt:lpstr>Text Slide</vt:lpstr>
      <vt:lpstr>Bitmap Image</vt:lpstr>
      <vt:lpstr>PowerPoint Presentation</vt:lpstr>
      <vt:lpstr>Prerequisite </vt:lpstr>
      <vt:lpstr>Agenda</vt:lpstr>
      <vt:lpstr>Recent Structural API Enhancements</vt:lpstr>
      <vt:lpstr>Revit Structure 2013</vt:lpstr>
      <vt:lpstr>Revit Structure 2014</vt:lpstr>
      <vt:lpstr>Analysis Link Overview</vt:lpstr>
      <vt:lpstr>Completing the Building Information Model</vt:lpstr>
      <vt:lpstr>Revit Structure Target Projects</vt:lpstr>
      <vt:lpstr>Current Analysis Process</vt:lpstr>
      <vt:lpstr>Structural Market Definition</vt:lpstr>
      <vt:lpstr>Tasks and User Focus</vt:lpstr>
      <vt:lpstr>Issues to Address</vt:lpstr>
      <vt:lpstr>Introduction</vt:lpstr>
      <vt:lpstr>Structural BIM Workflow: The 4 Cs </vt:lpstr>
      <vt:lpstr>Application Development  Opportunities</vt:lpstr>
      <vt:lpstr>Application Development  Opportunities</vt:lpstr>
      <vt:lpstr>Comparison with Revit Architecture</vt:lpstr>
      <vt:lpstr>Comparison with Revit Architecture</vt:lpstr>
      <vt:lpstr>Analytical Model</vt:lpstr>
      <vt:lpstr>What is in the analytical model?</vt:lpstr>
      <vt:lpstr>Analytical vs Physical Model</vt:lpstr>
      <vt:lpstr>Analytical vs Physical Model</vt:lpstr>
      <vt:lpstr>Data Exchange Workflow</vt:lpstr>
      <vt:lpstr>Analysis Requirements</vt:lpstr>
      <vt:lpstr>Adding local parameters to Revit</vt:lpstr>
      <vt:lpstr>Analytical model access</vt:lpstr>
      <vt:lpstr>Useful Revit SDK Samples</vt:lpstr>
      <vt:lpstr>Revit Structure Analysis Labs</vt:lpstr>
      <vt:lpstr>Revit Structure Analysis Labs</vt:lpstr>
      <vt:lpstr>Load Grouping Objects</vt:lpstr>
      <vt:lpstr>Loads Grouping Code</vt:lpstr>
      <vt:lpstr>Loads Grouping Demo</vt:lpstr>
      <vt:lpstr>Access to Load Objects</vt:lpstr>
      <vt:lpstr>Retrieve Load Objects</vt:lpstr>
      <vt:lpstr>Load Objects Demo</vt:lpstr>
      <vt:lpstr>Load Object Parameters</vt:lpstr>
      <vt:lpstr>Get Parameter by Display Name</vt:lpstr>
      <vt:lpstr>Point Load Parameters</vt:lpstr>
      <vt:lpstr>Other Load Parameters</vt:lpstr>
      <vt:lpstr>Point Load Properties</vt:lpstr>
      <vt:lpstr>More Point Load Properties</vt:lpstr>
      <vt:lpstr>Modify Load Demo</vt:lpstr>
      <vt:lpstr>Load Symbols</vt:lpstr>
      <vt:lpstr>Retrieve Load Symbols</vt:lpstr>
      <vt:lpstr>Determine Load Symbol Family</vt:lpstr>
      <vt:lpstr>Creating Load Objects</vt:lpstr>
      <vt:lpstr>Point Load Creation</vt:lpstr>
      <vt:lpstr>Structure Load Creation</vt:lpstr>
      <vt:lpstr>Columns and Framing</vt:lpstr>
      <vt:lpstr>Select all columns</vt:lpstr>
      <vt:lpstr>Select all framing elements</vt:lpstr>
      <vt:lpstr>Foundations</vt:lpstr>
      <vt:lpstr>Retrieve Foundations</vt:lpstr>
      <vt:lpstr>Retrieve Structural Family Instances</vt:lpstr>
      <vt:lpstr>Walls, Floors, Footings</vt:lpstr>
      <vt:lpstr>Analytical Model</vt:lpstr>
      <vt:lpstr>Retrieve Structural Walls</vt:lpstr>
      <vt:lpstr>Retrieve Structural Floors</vt:lpstr>
      <vt:lpstr>Analytical Model</vt:lpstr>
      <vt:lpstr>Retrieve Analytical Model</vt:lpstr>
      <vt:lpstr>Retrieve Analytical Model</vt:lpstr>
      <vt:lpstr>Structural Analysis Link</vt:lpstr>
      <vt:lpstr>Structural Analysis Link</vt:lpstr>
      <vt:lpstr>Analysis Link Introduction</vt:lpstr>
      <vt:lpstr>Analysis Link Export</vt:lpstr>
      <vt:lpstr>Analysis Link Import</vt:lpstr>
      <vt:lpstr>Practical Examples</vt:lpstr>
      <vt:lpstr>Practical Example</vt:lpstr>
      <vt:lpstr>RstLink Modules</vt:lpstr>
      <vt:lpstr>RstLink Revit Export</vt:lpstr>
      <vt:lpstr>RstLink AutoCAD Import</vt:lpstr>
      <vt:lpstr>Modify Cross Section</vt:lpstr>
      <vt:lpstr>Add new Members and Data</vt:lpstr>
      <vt:lpstr>Import Modified Data into RST</vt:lpstr>
      <vt:lpstr>Another Practical Example</vt:lpstr>
      <vt:lpstr>Analysis Software</vt:lpstr>
      <vt:lpstr>Rebar</vt:lpstr>
      <vt:lpstr>Revit Structure Rebar Workflow</vt:lpstr>
      <vt:lpstr>The 3D Rebar Model</vt:lpstr>
      <vt:lpstr>Relationship Between Topics</vt:lpstr>
      <vt:lpstr>Generate Beam or Column Rebar </vt:lpstr>
      <vt:lpstr>Reinforcement Implementation</vt:lpstr>
      <vt:lpstr>Generate Rebar Demo</vt:lpstr>
      <vt:lpstr>Rebar API Enhancement in 2019</vt:lpstr>
      <vt:lpstr>NewRebar Sample</vt:lpstr>
      <vt:lpstr>NewRebar Sample (cont.) </vt:lpstr>
      <vt:lpstr>NewRebar Sample (cont.) </vt:lpstr>
      <vt:lpstr>Generate Floor or Wall Rebar </vt:lpstr>
      <vt:lpstr>Extract Rebar Information</vt:lpstr>
      <vt:lpstr>Rebar Information Demo</vt:lpstr>
      <vt:lpstr>Truss</vt:lpstr>
      <vt:lpstr>Truss</vt:lpstr>
      <vt:lpstr>Detailing</vt:lpstr>
      <vt:lpstr>Detailing</vt:lpstr>
      <vt:lpstr>Generate Section View</vt:lpstr>
      <vt:lpstr>Generate Section View Demo</vt:lpstr>
      <vt:lpstr>Generate Drafting View</vt:lpstr>
      <vt:lpstr>Import DWG</vt:lpstr>
      <vt:lpstr>Export DWG</vt:lpstr>
      <vt:lpstr>Import and Export Demo</vt:lpstr>
      <vt:lpstr>ImportExport</vt:lpstr>
      <vt:lpstr>Create New dimensioning</vt:lpstr>
      <vt:lpstr>Dimensioning Reference Array</vt:lpstr>
      <vt:lpstr>Dimension Creation Tips</vt:lpstr>
      <vt:lpstr>Rebar dimensioning</vt:lpstr>
      <vt:lpstr>Add Tags</vt:lpstr>
      <vt:lpstr>Add Text</vt:lpstr>
      <vt:lpstr>Thank you very much! </vt:lpstr>
      <vt:lpstr>PowerPoint Presentation</vt:lpstr>
    </vt:vector>
  </TitlesOfParts>
  <Company>Autodesk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RST Stress Analysis Integration Link</dc:title>
  <dc:subject>Revit API</dc:subject>
  <dc:creator>Jeremy Tammik, DevTech, Autodesk</dc:creator>
  <cp:lastModifiedBy>Naveen Kumar T</cp:lastModifiedBy>
  <cp:revision>772</cp:revision>
  <dcterms:modified xsi:type="dcterms:W3CDTF">2020-05-08T18:28:45Z</dcterms:modified>
</cp:coreProperties>
</file>